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60" r:id="rId3"/>
    <p:sldId id="257" r:id="rId4"/>
    <p:sldId id="261" r:id="rId5"/>
    <p:sldId id="258" r:id="rId6"/>
    <p:sldId id="259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23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70"/>
    <p:restoredTop sz="94648"/>
  </p:normalViewPr>
  <p:slideViewPr>
    <p:cSldViewPr snapToGrid="0" snapToObjects="1">
      <p:cViewPr varScale="1">
        <p:scale>
          <a:sx n="84" d="100"/>
          <a:sy n="84" d="100"/>
        </p:scale>
        <p:origin x="200" y="9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84CF51-EF83-C04C-9F67-C025ABF3E7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E589D5E-087F-F64E-9159-B0A3BFC658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8B41CA7-DAE4-5541-9F91-4C033CDD1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8619-C6A4-5244-82DE-A790ABC63959}" type="datetimeFigureOut">
              <a:rPr lang="fr-FR" smtClean="0"/>
              <a:t>14/11/2022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65E0B4-3442-7140-B43B-5CC54D1ED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98BCFB-EED7-C348-B2FD-5703D9B46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575A-96FF-6749-A73E-8F81332CC2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0404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E2959A-6072-E349-9D1F-9C9D67FF1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024E025-82C2-414F-B624-AC4D732FEF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A1901A9-4D3F-7B4E-8925-8BDFB8367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8619-C6A4-5244-82DE-A790ABC63959}" type="datetimeFigureOut">
              <a:rPr lang="fr-FR" smtClean="0"/>
              <a:t>14/11/2022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8C5CE9C-2CB2-B34E-896A-76E054858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60F4F00-14B2-A247-8E34-BEFE2447E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575A-96FF-6749-A73E-8F81332CC2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6578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E6F6256-B48F-9843-A9B8-9A31890118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4876498-69C3-DC4D-A073-16C8B358DA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E3D0DE3-A568-A54E-9AEB-92A62831F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8619-C6A4-5244-82DE-A790ABC63959}" type="datetimeFigureOut">
              <a:rPr lang="fr-FR" smtClean="0"/>
              <a:t>14/11/2022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8476CAD-A803-B947-85A7-10B98BC1E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A858517-AB0E-EF45-A86F-4268E801F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575A-96FF-6749-A73E-8F81332CC2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6642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A2EC44-947D-7044-A111-45CBFFE60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52C4E7C-24E6-2340-901A-E79C91B28E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4B01F26-5583-9D44-ADDB-3B5C1BA49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8619-C6A4-5244-82DE-A790ABC63959}" type="datetimeFigureOut">
              <a:rPr lang="fr-FR" smtClean="0"/>
              <a:t>14/11/2022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F2BBEB0-2948-8C48-92ED-D479B646C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DB35470-9E9D-7744-968B-5BD63B03D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575A-96FF-6749-A73E-8F81332CC2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9632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A2F295-1D46-D14C-9C03-4C3C01EB9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93550C4-9A3E-5446-9B31-59F20DDD10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939655-2C33-8944-AD70-D4F202FE3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8619-C6A4-5244-82DE-A790ABC63959}" type="datetimeFigureOut">
              <a:rPr lang="fr-FR" smtClean="0"/>
              <a:t>14/11/2022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9F287D-4AA0-D042-B0B9-8C944CD51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A3BDAEC-768D-5A48-B197-03E8409B1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575A-96FF-6749-A73E-8F81332CC2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4383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AD4EF7-E44E-4040-94DA-0C29717A8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32DF6B2-408C-3645-BCAD-1FC4C734B4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BB8F345-DC3A-5142-B470-6D91BD0C80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AA7173A-C2A3-7E4E-A63B-03FFD0397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8619-C6A4-5244-82DE-A790ABC63959}" type="datetimeFigureOut">
              <a:rPr lang="fr-FR" smtClean="0"/>
              <a:t>14/11/2022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4610651-570B-874D-91FD-D666B23DE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8715ED6-E2AB-0B45-A9E5-09FB38656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575A-96FF-6749-A73E-8F81332CC2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4914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A0ADA6-35A0-A04D-B3E8-7A6C7EBB9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E84623E-CBF5-6248-80EF-CFBCDC2F95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3C787BD-DE7D-7145-8BD6-045A0D4506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3872259-0ECF-9E41-9C0F-CAE56714B1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ED2D108-702A-6D4C-9079-14EDCF8C69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602AB64-0A6E-F643-9F84-705BF77F2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8619-C6A4-5244-82DE-A790ABC63959}" type="datetimeFigureOut">
              <a:rPr lang="fr-FR" smtClean="0"/>
              <a:t>14/11/2022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096CF44-1DFA-264F-81BD-6D005F739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4349DA2-FED2-BA42-B68A-6DB85F46F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575A-96FF-6749-A73E-8F81332CC2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6979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467780-330C-DA4C-9799-FC57C4054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ACADAC2-B477-4D49-AEFC-B3013CBDA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8619-C6A4-5244-82DE-A790ABC63959}" type="datetimeFigureOut">
              <a:rPr lang="fr-FR" smtClean="0"/>
              <a:t>14/11/2022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6B9264-CF07-0340-B1B0-C1D10C029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B57966E-4A8B-8945-9D6C-3B9DCEDD6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575A-96FF-6749-A73E-8F81332CC2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2752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5F470F4-CD5E-5946-8A4A-0BD844DBD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8619-C6A4-5244-82DE-A790ABC63959}" type="datetimeFigureOut">
              <a:rPr lang="fr-FR" smtClean="0"/>
              <a:t>14/11/2022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B44E1B6-E9D0-7244-89BF-D4474D6EB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A42D233-7576-1840-ABB7-00EAF2CD1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575A-96FF-6749-A73E-8F81332CC2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6207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6E00D2-F90D-C24E-8A8A-8E2DA03F4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B4B58C-56F7-1543-9875-3511ADF8C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D75C020-38ED-0F4C-AC7F-DB0F20656A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495CD96-CC0A-054D-BB8B-8440D61DC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8619-C6A4-5244-82DE-A790ABC63959}" type="datetimeFigureOut">
              <a:rPr lang="fr-FR" smtClean="0"/>
              <a:t>14/11/2022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E0F87EF-D3E5-E541-91E6-0EB894DFC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FA4B2D1-259B-C54C-ABCF-5770C5C0B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575A-96FF-6749-A73E-8F81332CC2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2933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7D3B81-E717-5741-AD66-5E93CF33C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B5743EA-3311-C04A-9CC4-79BFB46154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B689F56-3314-5441-A72F-ED584E691F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49CFDB6-41ED-2C45-B1D5-FF790B234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8619-C6A4-5244-82DE-A790ABC63959}" type="datetimeFigureOut">
              <a:rPr lang="fr-FR" smtClean="0"/>
              <a:t>14/11/2022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C5A2450-C82F-954B-901D-3972D022E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9084C5D-44C0-D54A-9145-2E39EF72F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575A-96FF-6749-A73E-8F81332CC2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7479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D4FDDF4-C806-6948-916B-9BFF398C1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07F006-56F5-EE4A-B460-AE84F0DB33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61A253E-DD18-D141-9C7D-235D2BEF46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D8619-C6A4-5244-82DE-A790ABC63959}" type="datetimeFigureOut">
              <a:rPr lang="fr-FR" smtClean="0"/>
              <a:t>14/11/2022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F586121-B729-5446-8FC8-924D169DFE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5F239FF-6A5A-2C46-B514-3422330116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3575A-96FF-6749-A73E-8F81332CC2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0336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axel.guignard@ffhockey.org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988707-AC6D-FC4E-B115-EEFC4948D4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09875" y="265114"/>
            <a:ext cx="9144000" cy="1878012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DISPOSITIF  2 H D’EPS  EN PLUS POUR LES COLLÈGIENS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90A9834-734D-ED4A-9EC8-4EC3A6C924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48150" y="2926080"/>
            <a:ext cx="4938713" cy="2627227"/>
          </a:xfrm>
          <a:noFill/>
        </p:spPr>
        <p:txBody>
          <a:bodyPr>
            <a:normAutofit/>
          </a:bodyPr>
          <a:lstStyle/>
          <a:p>
            <a:pPr algn="l"/>
            <a:r>
              <a:rPr lang="fr-FR" b="1" dirty="0">
                <a:solidFill>
                  <a:schemeClr val="bg1"/>
                </a:solidFill>
              </a:rPr>
              <a:t>LE DISPOSITIF</a:t>
            </a:r>
          </a:p>
          <a:p>
            <a:pPr algn="l"/>
            <a:r>
              <a:rPr lang="fr-FR" b="1" dirty="0">
                <a:solidFill>
                  <a:schemeClr val="bg1"/>
                </a:solidFill>
              </a:rPr>
              <a:t>LES ENJEUX  /  OBJECTIFS</a:t>
            </a:r>
          </a:p>
          <a:p>
            <a:pPr algn="l"/>
            <a:r>
              <a:rPr lang="fr-FR" b="1" dirty="0">
                <a:solidFill>
                  <a:schemeClr val="bg1"/>
                </a:solidFill>
              </a:rPr>
              <a:t>COMMENT ÇA MARCHE ?</a:t>
            </a:r>
          </a:p>
          <a:p>
            <a:pPr algn="l"/>
            <a:r>
              <a:rPr lang="fr-FR" b="1" dirty="0">
                <a:solidFill>
                  <a:schemeClr val="bg1"/>
                </a:solidFill>
              </a:rPr>
              <a:t>LA LISTE DES ÉTABLISSEMENTS</a:t>
            </a:r>
          </a:p>
          <a:p>
            <a:pPr algn="l"/>
            <a:r>
              <a:rPr lang="fr-FR" b="1" dirty="0">
                <a:solidFill>
                  <a:schemeClr val="bg1"/>
                </a:solidFill>
              </a:rPr>
              <a:t>LES INFOS ANNEXES</a:t>
            </a:r>
          </a:p>
        </p:txBody>
      </p:sp>
    </p:spTree>
    <p:extLst>
      <p:ext uri="{BB962C8B-B14F-4D97-AF65-F5344CB8AC3E}">
        <p14:creationId xmlns:p14="http://schemas.microsoft.com/office/powerpoint/2010/main" val="165616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988707-AC6D-FC4E-B115-EEFC4948D4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16555" y="-62538"/>
            <a:ext cx="9144000" cy="938846"/>
          </a:xfrm>
        </p:spPr>
        <p:txBody>
          <a:bodyPr>
            <a:normAutofit fontScale="90000"/>
          </a:bodyPr>
          <a:lstStyle/>
          <a:p>
            <a:br>
              <a:rPr lang="fr-FR" dirty="0"/>
            </a:br>
            <a:br>
              <a:rPr lang="fr-FR" dirty="0"/>
            </a:br>
            <a:r>
              <a:rPr lang="fr-FR" b="1" dirty="0">
                <a:solidFill>
                  <a:srgbClr val="FF0000"/>
                </a:solidFill>
              </a:rPr>
              <a:t>INVARIANTS DU DISPOSITIF</a:t>
            </a:r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90464DBC-B00A-4249-AEA3-C245B33BF8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87015" y="834375"/>
            <a:ext cx="9403080" cy="2764163"/>
          </a:xfrm>
        </p:spPr>
        <p:txBody>
          <a:bodyPr>
            <a:noAutofit/>
          </a:bodyPr>
          <a:lstStyle/>
          <a:p>
            <a:pPr algn="l"/>
            <a:r>
              <a:rPr lang="fr-FR" b="1" dirty="0">
                <a:solidFill>
                  <a:schemeClr val="bg1"/>
                </a:solidFill>
              </a:rPr>
              <a:t>      Donner la possibilité aux collégiens de bénéficier de 2 heures d’EPS </a:t>
            </a:r>
          </a:p>
          <a:p>
            <a:pPr algn="l"/>
            <a:r>
              <a:rPr lang="fr-FR" b="1" dirty="0">
                <a:solidFill>
                  <a:schemeClr val="bg1"/>
                </a:solidFill>
              </a:rPr>
              <a:t>en +, sur le temps périscolaire mais compatible avec l’emploi du temps</a:t>
            </a:r>
          </a:p>
          <a:p>
            <a:pPr algn="l"/>
            <a:r>
              <a:rPr lang="fr-FR" b="1" dirty="0">
                <a:solidFill>
                  <a:schemeClr val="bg1"/>
                </a:solidFill>
              </a:rPr>
              <a:t>( pose méridienne et/ou après les cours et/ou à la place de certains cours grâce à l’aménagement des emplois du temps) et encadrées par les éducateurs</a:t>
            </a:r>
          </a:p>
          <a:p>
            <a:pPr algn="l"/>
            <a:r>
              <a:rPr lang="fr-FR" b="1" dirty="0">
                <a:solidFill>
                  <a:schemeClr val="bg1"/>
                </a:solidFill>
              </a:rPr>
              <a:t> sportifs des AS. Les professeurs d’EPS peuvent aussi encadrer ces</a:t>
            </a:r>
          </a:p>
          <a:p>
            <a:pPr algn="l"/>
            <a:r>
              <a:rPr lang="fr-FR" b="1" dirty="0">
                <a:solidFill>
                  <a:schemeClr val="bg1"/>
                </a:solidFill>
              </a:rPr>
              <a:t> interventions.</a:t>
            </a:r>
          </a:p>
        </p:txBody>
      </p:sp>
      <p:sp>
        <p:nvSpPr>
          <p:cNvPr id="6" name="Sous-titre 2">
            <a:extLst>
              <a:ext uri="{FF2B5EF4-FFF2-40B4-BE49-F238E27FC236}">
                <a16:creationId xmlns:a16="http://schemas.microsoft.com/office/drawing/2014/main" id="{FE9B9FAB-45C9-A045-A224-E9126B1AF900}"/>
              </a:ext>
            </a:extLst>
          </p:cNvPr>
          <p:cNvSpPr txBox="1">
            <a:spLocks/>
          </p:cNvSpPr>
          <p:nvPr/>
        </p:nvSpPr>
        <p:spPr>
          <a:xfrm>
            <a:off x="2095498" y="3588441"/>
            <a:ext cx="9403080" cy="609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b="1" dirty="0">
                <a:solidFill>
                  <a:schemeClr val="bg1"/>
                </a:solidFill>
              </a:rPr>
              <a:t>Des cycles de 6 semaines ,animés par un club.</a:t>
            </a:r>
          </a:p>
        </p:txBody>
      </p:sp>
      <p:sp>
        <p:nvSpPr>
          <p:cNvPr id="10" name="Sous-titre 2">
            <a:extLst>
              <a:ext uri="{FF2B5EF4-FFF2-40B4-BE49-F238E27FC236}">
                <a16:creationId xmlns:a16="http://schemas.microsoft.com/office/drawing/2014/main" id="{95B608F1-7416-AE42-8DED-2EA0DB297D1D}"/>
              </a:ext>
            </a:extLst>
          </p:cNvPr>
          <p:cNvSpPr txBox="1">
            <a:spLocks/>
          </p:cNvSpPr>
          <p:nvPr/>
        </p:nvSpPr>
        <p:spPr>
          <a:xfrm>
            <a:off x="2095500" y="3204196"/>
            <a:ext cx="9403080" cy="1003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4E531AF8-2923-2A48-AAAF-C3807B64671A}"/>
              </a:ext>
            </a:extLst>
          </p:cNvPr>
          <p:cNvSpPr txBox="1">
            <a:spLocks/>
          </p:cNvSpPr>
          <p:nvPr/>
        </p:nvSpPr>
        <p:spPr>
          <a:xfrm>
            <a:off x="1684970" y="4572277"/>
            <a:ext cx="10224135" cy="1501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b="1" dirty="0">
                <a:solidFill>
                  <a:schemeClr val="bg1"/>
                </a:solidFill>
              </a:rPr>
              <a:t>Expérimentation dans 164 établissements répartis dans 46 départements, </a:t>
            </a:r>
          </a:p>
          <a:p>
            <a:pPr algn="l"/>
            <a:r>
              <a:rPr lang="fr-FR" b="1" dirty="0">
                <a:solidFill>
                  <a:schemeClr val="bg1"/>
                </a:solidFill>
              </a:rPr>
              <a:t>du 7 novembre 2022 à la fin d’année 2022/début 2023.</a:t>
            </a:r>
          </a:p>
          <a:p>
            <a:pPr algn="l"/>
            <a:r>
              <a:rPr lang="fr-FR" b="1" dirty="0">
                <a:solidFill>
                  <a:schemeClr val="bg1"/>
                </a:solidFill>
              </a:rPr>
              <a:t>Grand espoir de pérennisation du dispositif en 2023</a:t>
            </a:r>
          </a:p>
        </p:txBody>
      </p:sp>
      <p:sp>
        <p:nvSpPr>
          <p:cNvPr id="13" name="Sous-titre 2">
            <a:extLst>
              <a:ext uri="{FF2B5EF4-FFF2-40B4-BE49-F238E27FC236}">
                <a16:creationId xmlns:a16="http://schemas.microsoft.com/office/drawing/2014/main" id="{4EB2BBB3-205C-694C-87BF-B2D4A38879E1}"/>
              </a:ext>
            </a:extLst>
          </p:cNvPr>
          <p:cNvSpPr txBox="1">
            <a:spLocks/>
          </p:cNvSpPr>
          <p:nvPr/>
        </p:nvSpPr>
        <p:spPr>
          <a:xfrm>
            <a:off x="2095498" y="3937615"/>
            <a:ext cx="9403080" cy="609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b="1" dirty="0">
                <a:solidFill>
                  <a:schemeClr val="bg1"/>
                </a:solidFill>
              </a:rPr>
              <a:t>Participation des élèves sur la base du volontariat ( 20 élèves minimum</a:t>
            </a: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2BB1D882-CB17-9748-A045-5C32679968A7}"/>
              </a:ext>
            </a:extLst>
          </p:cNvPr>
          <p:cNvSpPr txBox="1">
            <a:spLocks/>
          </p:cNvSpPr>
          <p:nvPr/>
        </p:nvSpPr>
        <p:spPr>
          <a:xfrm>
            <a:off x="1029650" y="5806404"/>
            <a:ext cx="10224135" cy="10458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A15BCC0-1685-CB48-B325-754D0BDABCA9}"/>
              </a:ext>
            </a:extLst>
          </p:cNvPr>
          <p:cNvSpPr txBox="1"/>
          <p:nvPr/>
        </p:nvSpPr>
        <p:spPr>
          <a:xfrm>
            <a:off x="1427794" y="5913413"/>
            <a:ext cx="94278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FFFF00"/>
                </a:solidFill>
              </a:rPr>
              <a:t>Financé par le MJS sur une base de 100 € / 2 Heures </a:t>
            </a:r>
          </a:p>
          <a:p>
            <a:r>
              <a:rPr lang="fr-FR" sz="2800" b="1" dirty="0">
                <a:solidFill>
                  <a:srgbClr val="FFFF00"/>
                </a:solidFill>
              </a:rPr>
              <a:t>et versé directement aux clubs.</a:t>
            </a:r>
          </a:p>
        </p:txBody>
      </p:sp>
    </p:spTree>
    <p:extLst>
      <p:ext uri="{BB962C8B-B14F-4D97-AF65-F5344CB8AC3E}">
        <p14:creationId xmlns:p14="http://schemas.microsoft.com/office/powerpoint/2010/main" val="2597012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1" grpId="0"/>
      <p:bldP spid="13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988707-AC6D-FC4E-B115-EEFC4948D4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88995" y="112714"/>
            <a:ext cx="9144000" cy="877886"/>
          </a:xfrm>
        </p:spPr>
        <p:txBody>
          <a:bodyPr>
            <a:normAutofit fontScale="90000"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LES ENJEUX / OBJECTIFS</a:t>
            </a:r>
          </a:p>
        </p:txBody>
      </p:sp>
      <p:sp>
        <p:nvSpPr>
          <p:cNvPr id="5" name="Sous-titre 2">
            <a:extLst>
              <a:ext uri="{FF2B5EF4-FFF2-40B4-BE49-F238E27FC236}">
                <a16:creationId xmlns:a16="http://schemas.microsoft.com/office/drawing/2014/main" id="{6FAF5178-F076-0C4E-9A50-25DB6DD323C4}"/>
              </a:ext>
            </a:extLst>
          </p:cNvPr>
          <p:cNvSpPr txBox="1">
            <a:spLocks/>
          </p:cNvSpPr>
          <p:nvPr/>
        </p:nvSpPr>
        <p:spPr>
          <a:xfrm>
            <a:off x="2788920" y="3672839"/>
            <a:ext cx="9403080" cy="609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6" name="Sous-titre 2">
            <a:extLst>
              <a:ext uri="{FF2B5EF4-FFF2-40B4-BE49-F238E27FC236}">
                <a16:creationId xmlns:a16="http://schemas.microsoft.com/office/drawing/2014/main" id="{82C2C0E3-D995-044F-9B28-67CB25E32A36}"/>
              </a:ext>
            </a:extLst>
          </p:cNvPr>
          <p:cNvSpPr txBox="1">
            <a:spLocks/>
          </p:cNvSpPr>
          <p:nvPr/>
        </p:nvSpPr>
        <p:spPr>
          <a:xfrm>
            <a:off x="2306954" y="2606041"/>
            <a:ext cx="9885045" cy="25603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b="1" dirty="0">
                <a:solidFill>
                  <a:schemeClr val="bg1"/>
                </a:solidFill>
              </a:rPr>
              <a:t>                                      Concevoir une offre </a:t>
            </a:r>
            <a:r>
              <a:rPr lang="fr-FR" b="1" dirty="0">
                <a:solidFill>
                  <a:srgbClr val="FF0000"/>
                </a:solidFill>
              </a:rPr>
              <a:t> LUDO/SPORTIVE,INNOVANTE,NOUVELLE,ORIGINALE,ATTRACTIVE et ADAPTÉE </a:t>
            </a:r>
          </a:p>
          <a:p>
            <a:pPr algn="l"/>
            <a:r>
              <a:rPr lang="fr-FR" b="1" dirty="0">
                <a:solidFill>
                  <a:schemeClr val="bg1"/>
                </a:solidFill>
              </a:rPr>
              <a:t>genre Street Hockey , Hockey ’ S Cool Collège, à laquelle pourraient se</a:t>
            </a:r>
          </a:p>
          <a:p>
            <a:pPr algn="l"/>
            <a:r>
              <a:rPr lang="fr-FR" b="1" dirty="0">
                <a:solidFill>
                  <a:schemeClr val="bg1"/>
                </a:solidFill>
              </a:rPr>
              <a:t>greffer éventuellement des disciplines du Street Art  ( musique , graff &amp;</a:t>
            </a:r>
          </a:p>
          <a:p>
            <a:pPr algn="l"/>
            <a:r>
              <a:rPr lang="fr-FR" b="1" dirty="0">
                <a:solidFill>
                  <a:schemeClr val="bg1"/>
                </a:solidFill>
              </a:rPr>
              <a:t> graffiti).</a:t>
            </a:r>
          </a:p>
          <a:p>
            <a:pPr algn="l"/>
            <a:r>
              <a:rPr lang="fr-FR" b="1" dirty="0">
                <a:solidFill>
                  <a:schemeClr val="bg1"/>
                </a:solidFill>
              </a:rPr>
              <a:t>Dans le but d’intéresser le plus possible les 40 000 collégiennes et 40 000 collégiens concernés des 164 établissement inscrits dans ce dispositif.</a:t>
            </a:r>
          </a:p>
          <a:p>
            <a:pPr algn="l"/>
            <a:endParaRPr lang="fr-FR" b="1" dirty="0">
              <a:solidFill>
                <a:schemeClr val="bg1"/>
              </a:solidFill>
            </a:endParaRPr>
          </a:p>
          <a:p>
            <a:pPr algn="l"/>
            <a:endParaRPr lang="fr-FR" b="1" dirty="0">
              <a:solidFill>
                <a:schemeClr val="bg1"/>
              </a:solidFill>
            </a:endParaRPr>
          </a:p>
          <a:p>
            <a:pPr algn="l"/>
            <a:endParaRPr lang="fr-FR" b="1" dirty="0">
              <a:solidFill>
                <a:schemeClr val="bg1"/>
              </a:solidFill>
            </a:endParaRPr>
          </a:p>
          <a:p>
            <a:pPr algn="l"/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7" name="Sous-titre 2">
            <a:extLst>
              <a:ext uri="{FF2B5EF4-FFF2-40B4-BE49-F238E27FC236}">
                <a16:creationId xmlns:a16="http://schemas.microsoft.com/office/drawing/2014/main" id="{AD82BFAB-F760-D541-889F-9C7005DE6EC7}"/>
              </a:ext>
            </a:extLst>
          </p:cNvPr>
          <p:cNvSpPr txBox="1">
            <a:spLocks/>
          </p:cNvSpPr>
          <p:nvPr/>
        </p:nvSpPr>
        <p:spPr>
          <a:xfrm>
            <a:off x="2987040" y="1325881"/>
            <a:ext cx="9403080" cy="128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b="1" dirty="0">
                <a:solidFill>
                  <a:srgbClr val="FF0000"/>
                </a:solidFill>
              </a:rPr>
              <a:t>Le public visé :    </a:t>
            </a:r>
            <a:r>
              <a:rPr lang="fr-FR" b="1" dirty="0">
                <a:solidFill>
                  <a:schemeClr val="bg1"/>
                </a:solidFill>
              </a:rPr>
              <a:t>Les jeunes les plus éloignés de la pratique sportive ou pratiquant une activité sportive « sauvage » ( seulement 17% des moins de 18 ans sont licenciés dans un club).</a:t>
            </a:r>
          </a:p>
        </p:txBody>
      </p:sp>
      <p:sp>
        <p:nvSpPr>
          <p:cNvPr id="10" name="Sous-titre 2">
            <a:extLst>
              <a:ext uri="{FF2B5EF4-FFF2-40B4-BE49-F238E27FC236}">
                <a16:creationId xmlns:a16="http://schemas.microsoft.com/office/drawing/2014/main" id="{FBFDEAF2-0B43-D94F-8CDA-4967CC01B9E0}"/>
              </a:ext>
            </a:extLst>
          </p:cNvPr>
          <p:cNvSpPr txBox="1">
            <a:spLocks/>
          </p:cNvSpPr>
          <p:nvPr/>
        </p:nvSpPr>
        <p:spPr>
          <a:xfrm>
            <a:off x="1648429" y="5913121"/>
            <a:ext cx="9403080" cy="1066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b="1" dirty="0">
                <a:solidFill>
                  <a:schemeClr val="bg1"/>
                </a:solidFill>
              </a:rPr>
              <a:t>Ce dispositif est </a:t>
            </a:r>
            <a:r>
              <a:rPr lang="fr-FR" b="1" dirty="0">
                <a:solidFill>
                  <a:srgbClr val="FF0000"/>
                </a:solidFill>
              </a:rPr>
              <a:t>complémentaire</a:t>
            </a:r>
            <a:r>
              <a:rPr lang="fr-FR" b="1" dirty="0">
                <a:solidFill>
                  <a:schemeClr val="bg1"/>
                </a:solidFill>
              </a:rPr>
              <a:t> aux cours d’EPS classiques et à la pratique en AS (UNSS ou UGSEL) </a:t>
            </a:r>
            <a:r>
              <a:rPr lang="fr-FR" b="1" dirty="0">
                <a:solidFill>
                  <a:srgbClr val="FF0000"/>
                </a:solidFill>
              </a:rPr>
              <a:t>surtout pas concurrentiel.</a:t>
            </a:r>
          </a:p>
        </p:txBody>
      </p:sp>
    </p:spTree>
    <p:extLst>
      <p:ext uri="{BB962C8B-B14F-4D97-AF65-F5344CB8AC3E}">
        <p14:creationId xmlns:p14="http://schemas.microsoft.com/office/powerpoint/2010/main" val="14911018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988707-AC6D-FC4E-B115-EEFC4948D4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88995" y="112714"/>
            <a:ext cx="9144000" cy="877886"/>
          </a:xfrm>
        </p:spPr>
        <p:txBody>
          <a:bodyPr>
            <a:normAutofit fontScale="90000"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LES ENJEUX / OBJECTIFS</a:t>
            </a:r>
          </a:p>
        </p:txBody>
      </p:sp>
      <p:sp>
        <p:nvSpPr>
          <p:cNvPr id="5" name="Sous-titre 2">
            <a:extLst>
              <a:ext uri="{FF2B5EF4-FFF2-40B4-BE49-F238E27FC236}">
                <a16:creationId xmlns:a16="http://schemas.microsoft.com/office/drawing/2014/main" id="{6FAF5178-F076-0C4E-9A50-25DB6DD323C4}"/>
              </a:ext>
            </a:extLst>
          </p:cNvPr>
          <p:cNvSpPr txBox="1">
            <a:spLocks/>
          </p:cNvSpPr>
          <p:nvPr/>
        </p:nvSpPr>
        <p:spPr>
          <a:xfrm>
            <a:off x="2788920" y="3672839"/>
            <a:ext cx="9403080" cy="609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3B2E118-95B3-4A41-A53B-20F2F07EE583}"/>
              </a:ext>
            </a:extLst>
          </p:cNvPr>
          <p:cNvSpPr txBox="1"/>
          <p:nvPr/>
        </p:nvSpPr>
        <p:spPr>
          <a:xfrm>
            <a:off x="3388995" y="1053584"/>
            <a:ext cx="59131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bg1"/>
                </a:solidFill>
              </a:rPr>
              <a:t>Le monde sportif doit :</a:t>
            </a:r>
          </a:p>
          <a:p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8CD6AE9-CF1A-3543-80B9-EF27D0EE6102}"/>
              </a:ext>
            </a:extLst>
          </p:cNvPr>
          <p:cNvSpPr txBox="1"/>
          <p:nvPr/>
        </p:nvSpPr>
        <p:spPr>
          <a:xfrm>
            <a:off x="2639377" y="1829037"/>
            <a:ext cx="906208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bg1"/>
                </a:solidFill>
              </a:rPr>
              <a:t>Démontrer sa capacité à s’emparer du dispositif. </a:t>
            </a:r>
          </a:p>
          <a:p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2E4246B-A28F-0C4F-8917-7FAE8EF996D4}"/>
              </a:ext>
            </a:extLst>
          </p:cNvPr>
          <p:cNvSpPr txBox="1"/>
          <p:nvPr/>
        </p:nvSpPr>
        <p:spPr>
          <a:xfrm>
            <a:off x="2352675" y="2753795"/>
            <a:ext cx="906208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bg1"/>
                </a:solidFill>
              </a:rPr>
              <a:t>Saisir les crédits ministériels pour cette action spécifique. Lors de la dernière </a:t>
            </a:r>
            <a:r>
              <a:rPr lang="fr-FR" sz="3200" b="1" dirty="0" err="1">
                <a:solidFill>
                  <a:schemeClr val="bg1"/>
                </a:solidFill>
              </a:rPr>
              <a:t>visio</a:t>
            </a:r>
            <a:r>
              <a:rPr lang="fr-FR" sz="3200" b="1" dirty="0">
                <a:solidFill>
                  <a:schemeClr val="bg1"/>
                </a:solidFill>
              </a:rPr>
              <a:t> Madame la Ministre a bien fait remarquer qu’elle accordait une très haute importance à la réussite de ce dispositif.</a:t>
            </a:r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200A8B0-66B4-4D40-AFF5-62E0506ECFD8}"/>
              </a:ext>
            </a:extLst>
          </p:cNvPr>
          <p:cNvSpPr txBox="1"/>
          <p:nvPr/>
        </p:nvSpPr>
        <p:spPr>
          <a:xfrm>
            <a:off x="2087880" y="5264468"/>
            <a:ext cx="75133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bg1"/>
                </a:solidFill>
              </a:rPr>
              <a:t>Profiter de l’ouverture des portes des établissements scolaires par l’EN.</a:t>
            </a:r>
          </a:p>
        </p:txBody>
      </p:sp>
    </p:spTree>
    <p:extLst>
      <p:ext uri="{BB962C8B-B14F-4D97-AF65-F5344CB8AC3E}">
        <p14:creationId xmlns:p14="http://schemas.microsoft.com/office/powerpoint/2010/main" val="4052296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  <p:bldP spid="9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988707-AC6D-FC4E-B115-EEFC4948D4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19475" y="-25394"/>
            <a:ext cx="9144000" cy="877886"/>
          </a:xfrm>
        </p:spPr>
        <p:txBody>
          <a:bodyPr>
            <a:normAutofit fontScale="90000"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COMMENT ÇA MARCHE ?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90A9834-734D-ED4A-9EC8-4EC3A6C924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9161" y="3634362"/>
            <a:ext cx="10262839" cy="2275151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fr-FR" sz="2600" b="1" dirty="0">
                <a:solidFill>
                  <a:schemeClr val="bg1"/>
                </a:solidFill>
              </a:rPr>
              <a:t>C’est le G.A.D ( Groupe Appui Départemental) de chaque Direction des</a:t>
            </a:r>
          </a:p>
          <a:p>
            <a:pPr algn="l"/>
            <a:r>
              <a:rPr lang="fr-FR" sz="2600" b="1" dirty="0">
                <a:solidFill>
                  <a:schemeClr val="bg1"/>
                </a:solidFill>
              </a:rPr>
              <a:t> Services Départementaux de l'Education Nationale ( DSDEN),Service</a:t>
            </a:r>
          </a:p>
          <a:p>
            <a:pPr algn="l"/>
            <a:r>
              <a:rPr lang="fr-FR" sz="2600" b="1" dirty="0">
                <a:solidFill>
                  <a:schemeClr val="bg1"/>
                </a:solidFill>
              </a:rPr>
              <a:t> déconcentré de l'Éducation Nationale, qui instruit les dossier.</a:t>
            </a:r>
          </a:p>
          <a:p>
            <a:pPr algn="l"/>
            <a:r>
              <a:rPr lang="fr-FR" sz="3200" b="1" dirty="0"/>
              <a:t>Vérifier que le hockey soit bien représenté au sein du G.A.D. Généralement le CD est l’organe fédéral représentatif, si CD n’existe pas, le club peut jouer ce rôle.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FB19FADB-36FE-E14E-8392-CE0CC0ED408A}"/>
              </a:ext>
            </a:extLst>
          </p:cNvPr>
          <p:cNvSpPr txBox="1">
            <a:spLocks/>
          </p:cNvSpPr>
          <p:nvPr/>
        </p:nvSpPr>
        <p:spPr>
          <a:xfrm>
            <a:off x="2788920" y="3398518"/>
            <a:ext cx="9403080" cy="609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5" name="Sous-titre 2">
            <a:extLst>
              <a:ext uri="{FF2B5EF4-FFF2-40B4-BE49-F238E27FC236}">
                <a16:creationId xmlns:a16="http://schemas.microsoft.com/office/drawing/2014/main" id="{6FAF5178-F076-0C4E-9A50-25DB6DD323C4}"/>
              </a:ext>
            </a:extLst>
          </p:cNvPr>
          <p:cNvSpPr txBox="1">
            <a:spLocks/>
          </p:cNvSpPr>
          <p:nvPr/>
        </p:nvSpPr>
        <p:spPr>
          <a:xfrm>
            <a:off x="2788920" y="3672839"/>
            <a:ext cx="9403080" cy="609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6" name="Sous-titre 2">
            <a:extLst>
              <a:ext uri="{FF2B5EF4-FFF2-40B4-BE49-F238E27FC236}">
                <a16:creationId xmlns:a16="http://schemas.microsoft.com/office/drawing/2014/main" id="{82C2C0E3-D995-044F-9B28-67CB25E32A36}"/>
              </a:ext>
            </a:extLst>
          </p:cNvPr>
          <p:cNvSpPr txBox="1">
            <a:spLocks/>
          </p:cNvSpPr>
          <p:nvPr/>
        </p:nvSpPr>
        <p:spPr>
          <a:xfrm>
            <a:off x="2505075" y="4526279"/>
            <a:ext cx="9403080" cy="1508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4263563-58DF-B844-B3B2-80A968FE4772}"/>
              </a:ext>
            </a:extLst>
          </p:cNvPr>
          <p:cNvSpPr txBox="1"/>
          <p:nvPr/>
        </p:nvSpPr>
        <p:spPr>
          <a:xfrm>
            <a:off x="3832859" y="741156"/>
            <a:ext cx="75380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</a:rPr>
              <a:t>Vous rapprocher très rapidement de votre SDJES et de votre CDOS afin de récolter tous les documents nécessaires dont la Convention Type qui vous liera à l’établissement scolaire.</a:t>
            </a:r>
          </a:p>
          <a:p>
            <a:endParaRPr lang="fr-FR" sz="2400" b="1" dirty="0">
              <a:solidFill>
                <a:schemeClr val="bg1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E84559D-EF50-8140-B360-92CE704A9A11}"/>
              </a:ext>
            </a:extLst>
          </p:cNvPr>
          <p:cNvSpPr txBox="1"/>
          <p:nvPr/>
        </p:nvSpPr>
        <p:spPr>
          <a:xfrm>
            <a:off x="3291537" y="2279827"/>
            <a:ext cx="75380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</a:rPr>
              <a:t>Vous pouvez obtenir aussi  beaucoup d’informations auprès de votre CROS .Le CNOSF est également porteur du projet et donc pleinement impliqué dans ce dispositif.</a:t>
            </a:r>
          </a:p>
        </p:txBody>
      </p:sp>
      <p:sp>
        <p:nvSpPr>
          <p:cNvPr id="12" name="Sous-titre 2">
            <a:extLst>
              <a:ext uri="{FF2B5EF4-FFF2-40B4-BE49-F238E27FC236}">
                <a16:creationId xmlns:a16="http://schemas.microsoft.com/office/drawing/2014/main" id="{02A319E3-559C-6849-ACF6-7E3DF965C5D9}"/>
              </a:ext>
            </a:extLst>
          </p:cNvPr>
          <p:cNvSpPr txBox="1">
            <a:spLocks/>
          </p:cNvSpPr>
          <p:nvPr/>
        </p:nvSpPr>
        <p:spPr>
          <a:xfrm>
            <a:off x="1523999" y="5909513"/>
            <a:ext cx="9403080" cy="11655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b="1" dirty="0">
                <a:solidFill>
                  <a:schemeClr val="bg1"/>
                </a:solidFill>
              </a:rPr>
              <a:t>Au final, vous signerez une convention  avec un ou plusieurs des 164 collèges labellisés GÉNÉRATION 2024.</a:t>
            </a:r>
          </a:p>
          <a:p>
            <a:pPr algn="l"/>
            <a:r>
              <a:rPr lang="fr-FR" b="1" dirty="0">
                <a:solidFill>
                  <a:schemeClr val="bg1"/>
                </a:solidFill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742683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988707-AC6D-FC4E-B115-EEFC4948D4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34283" y="117173"/>
            <a:ext cx="10017443" cy="877886"/>
          </a:xfrm>
        </p:spPr>
        <p:txBody>
          <a:bodyPr>
            <a:normAutofit fontScale="90000"/>
          </a:bodyPr>
          <a:lstStyle/>
          <a:p>
            <a:pPr algn="l"/>
            <a:r>
              <a:rPr lang="fr-FR" b="1" dirty="0">
                <a:solidFill>
                  <a:srgbClr val="FF0000"/>
                </a:solidFill>
              </a:rPr>
              <a:t>DOCUMENTS ANNEXES </a:t>
            </a:r>
            <a:r>
              <a:rPr lang="fr-FR" sz="1800" b="1" dirty="0">
                <a:solidFill>
                  <a:srgbClr val="00B050"/>
                </a:solidFill>
                <a:latin typeface="Cooper Black" panose="0208090404030B020404" pitchFamily="18" charset="77"/>
              </a:rPr>
              <a:t>EN PIÈCES JOINTES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90A9834-734D-ED4A-9EC8-4EC3A6C924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47035" y="1080456"/>
            <a:ext cx="9403080" cy="2119943"/>
          </a:xfrm>
        </p:spPr>
        <p:txBody>
          <a:bodyPr>
            <a:normAutofit/>
          </a:bodyPr>
          <a:lstStyle/>
          <a:p>
            <a:pPr algn="l"/>
            <a:r>
              <a:rPr lang="fr-FR" b="1" dirty="0">
                <a:solidFill>
                  <a:schemeClr val="bg1"/>
                </a:solidFill>
              </a:rPr>
              <a:t>Liste des établissements scolaires expérimentaux pour ce</a:t>
            </a:r>
            <a:r>
              <a:rPr lang="fr-FR" b="1" dirty="0"/>
              <a:t> </a:t>
            </a:r>
            <a:r>
              <a:rPr lang="fr-FR" b="1" dirty="0">
                <a:solidFill>
                  <a:schemeClr val="bg1"/>
                </a:solidFill>
              </a:rPr>
              <a:t>dispositif.</a:t>
            </a:r>
          </a:p>
          <a:p>
            <a:pPr algn="l"/>
            <a:r>
              <a:rPr lang="fr-FR" b="1" dirty="0">
                <a:solidFill>
                  <a:schemeClr val="bg1"/>
                </a:solidFill>
              </a:rPr>
              <a:t>Si cette action est un succès , ce qui parait inévitable beaucoup d’autres</a:t>
            </a:r>
          </a:p>
          <a:p>
            <a:pPr algn="l"/>
            <a:r>
              <a:rPr lang="fr-FR" b="1" dirty="0">
                <a:solidFill>
                  <a:schemeClr val="bg1"/>
                </a:solidFill>
              </a:rPr>
              <a:t>collèges vont rejoindre le « mouvement ».</a:t>
            </a:r>
          </a:p>
          <a:p>
            <a:pPr algn="l"/>
            <a:r>
              <a:rPr lang="fr-FR" b="1" dirty="0">
                <a:solidFill>
                  <a:srgbClr val="FF0000"/>
                </a:solidFill>
              </a:rPr>
              <a:t>Actuellement 16 collèges sont proches de l’un de </a:t>
            </a:r>
            <a:r>
              <a:rPr lang="fr-FR" b="1">
                <a:solidFill>
                  <a:srgbClr val="FF0000"/>
                </a:solidFill>
              </a:rPr>
              <a:t>nos clubs.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FB19FADB-36FE-E14E-8392-CE0CC0ED408A}"/>
              </a:ext>
            </a:extLst>
          </p:cNvPr>
          <p:cNvSpPr txBox="1">
            <a:spLocks/>
          </p:cNvSpPr>
          <p:nvPr/>
        </p:nvSpPr>
        <p:spPr>
          <a:xfrm>
            <a:off x="2505075" y="2590798"/>
            <a:ext cx="9403080" cy="609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5" name="Sous-titre 2">
            <a:extLst>
              <a:ext uri="{FF2B5EF4-FFF2-40B4-BE49-F238E27FC236}">
                <a16:creationId xmlns:a16="http://schemas.microsoft.com/office/drawing/2014/main" id="{6FAF5178-F076-0C4E-9A50-25DB6DD323C4}"/>
              </a:ext>
            </a:extLst>
          </p:cNvPr>
          <p:cNvSpPr txBox="1">
            <a:spLocks/>
          </p:cNvSpPr>
          <p:nvPr/>
        </p:nvSpPr>
        <p:spPr>
          <a:xfrm>
            <a:off x="2788920" y="3672839"/>
            <a:ext cx="9403080" cy="609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6" name="Sous-titre 2">
            <a:extLst>
              <a:ext uri="{FF2B5EF4-FFF2-40B4-BE49-F238E27FC236}">
                <a16:creationId xmlns:a16="http://schemas.microsoft.com/office/drawing/2014/main" id="{82C2C0E3-D995-044F-9B28-67CB25E32A36}"/>
              </a:ext>
            </a:extLst>
          </p:cNvPr>
          <p:cNvSpPr txBox="1">
            <a:spLocks/>
          </p:cNvSpPr>
          <p:nvPr/>
        </p:nvSpPr>
        <p:spPr>
          <a:xfrm>
            <a:off x="2505075" y="4526279"/>
            <a:ext cx="9403080" cy="1508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7" name="Sous-titre 2">
            <a:extLst>
              <a:ext uri="{FF2B5EF4-FFF2-40B4-BE49-F238E27FC236}">
                <a16:creationId xmlns:a16="http://schemas.microsoft.com/office/drawing/2014/main" id="{5629C4E3-9D4C-FF41-941B-799D1B900D77}"/>
              </a:ext>
            </a:extLst>
          </p:cNvPr>
          <p:cNvSpPr txBox="1">
            <a:spLocks/>
          </p:cNvSpPr>
          <p:nvPr/>
        </p:nvSpPr>
        <p:spPr>
          <a:xfrm>
            <a:off x="2346960" y="2811777"/>
            <a:ext cx="9403080" cy="2103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B7200BA-28F7-5B42-AD56-09E84CA519D0}"/>
              </a:ext>
            </a:extLst>
          </p:cNvPr>
          <p:cNvSpPr txBox="1"/>
          <p:nvPr/>
        </p:nvSpPr>
        <p:spPr>
          <a:xfrm>
            <a:off x="2947035" y="3164035"/>
            <a:ext cx="4023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</a:rPr>
              <a:t>Convention Type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0C55DD7-F2A1-284C-8265-417D2F49BE56}"/>
              </a:ext>
            </a:extLst>
          </p:cNvPr>
          <p:cNvSpPr txBox="1"/>
          <p:nvPr/>
        </p:nvSpPr>
        <p:spPr>
          <a:xfrm>
            <a:off x="2947035" y="3691995"/>
            <a:ext cx="4023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</a:rPr>
              <a:t>Foire aux Questions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D68D126-BC53-1F47-931B-FB8015E12FFD}"/>
              </a:ext>
            </a:extLst>
          </p:cNvPr>
          <p:cNvSpPr txBox="1"/>
          <p:nvPr/>
        </p:nvSpPr>
        <p:spPr>
          <a:xfrm>
            <a:off x="2947035" y="4219901"/>
            <a:ext cx="7599045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00B050"/>
                </a:solidFill>
              </a:rPr>
              <a:t>Si besoin vous pouvez me contacter:</a:t>
            </a:r>
          </a:p>
          <a:p>
            <a:endParaRPr lang="fr-FR" sz="2400" b="1" dirty="0">
              <a:solidFill>
                <a:srgbClr val="00B050"/>
              </a:solidFill>
            </a:endParaRPr>
          </a:p>
          <a:p>
            <a:pPr fontAlgn="base"/>
            <a:r>
              <a:rPr lang="fr-FR" sz="2400" b="1" dirty="0">
                <a:solidFill>
                  <a:srgbClr val="FF0000"/>
                </a:solidFill>
              </a:rPr>
              <a:t>Dominique LOUISON</a:t>
            </a:r>
            <a:endParaRPr lang="fr-FR" sz="2400" dirty="0">
              <a:solidFill>
                <a:srgbClr val="FF0000"/>
              </a:solidFill>
            </a:endParaRPr>
          </a:p>
          <a:p>
            <a:pPr fontAlgn="base"/>
            <a:r>
              <a:rPr lang="fr-FR" sz="2400" dirty="0">
                <a:solidFill>
                  <a:srgbClr val="FF0000"/>
                </a:solidFill>
              </a:rPr>
              <a:t>Conseiller Technique National</a:t>
            </a:r>
          </a:p>
          <a:p>
            <a:pPr fontAlgn="base"/>
            <a:r>
              <a:rPr lang="fr-FR" sz="2400" dirty="0">
                <a:solidFill>
                  <a:srgbClr val="FF0000"/>
                </a:solidFill>
              </a:rPr>
              <a:t>Fédération Française de Hockey</a:t>
            </a:r>
            <a:br>
              <a:rPr lang="fr-FR" sz="2400" dirty="0">
                <a:solidFill>
                  <a:srgbClr val="FF0000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>Tel : 06 73 88 95 68</a:t>
            </a:r>
          </a:p>
          <a:p>
            <a:pPr fontAlgn="base"/>
            <a:r>
              <a:rPr lang="fr-FR" u="sng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E-mail : dominique.louison@ffhockey.org</a:t>
            </a:r>
            <a:endParaRPr lang="fr-FR" dirty="0">
              <a:solidFill>
                <a:schemeClr val="bg1"/>
              </a:solidFill>
            </a:endParaRPr>
          </a:p>
          <a:p>
            <a:endParaRPr lang="fr-FR" sz="2400" b="1" dirty="0">
              <a:solidFill>
                <a:schemeClr val="bg1"/>
              </a:solidFill>
            </a:endParaRPr>
          </a:p>
          <a:p>
            <a:endParaRPr lang="fr-FR" sz="2400" b="1" dirty="0">
              <a:solidFill>
                <a:schemeClr val="bg1"/>
              </a:solidFill>
            </a:endParaRPr>
          </a:p>
          <a:p>
            <a:endParaRPr lang="fr-FR" sz="2400" b="1" dirty="0">
              <a:solidFill>
                <a:schemeClr val="bg1"/>
              </a:solidFill>
            </a:endParaRPr>
          </a:p>
          <a:p>
            <a:endParaRPr lang="fr-FR" sz="2400" b="1" dirty="0">
              <a:solidFill>
                <a:schemeClr val="bg1"/>
              </a:solidFill>
            </a:endParaRPr>
          </a:p>
          <a:p>
            <a:endParaRPr lang="fr-FR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753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3868</TotalTime>
  <Words>606</Words>
  <Application>Microsoft Macintosh PowerPoint</Application>
  <PresentationFormat>Grand écran</PresentationFormat>
  <Paragraphs>59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Cooper Black</vt:lpstr>
      <vt:lpstr>Thème Office</vt:lpstr>
      <vt:lpstr>DISPOSITIF  2 H D’EPS  EN PLUS POUR LES COLLÈGIENS</vt:lpstr>
      <vt:lpstr>  INVARIANTS DU DISPOSITIF</vt:lpstr>
      <vt:lpstr>LES ENJEUX / OBJECTIFS</vt:lpstr>
      <vt:lpstr>LES ENJEUX / OBJECTIFS</vt:lpstr>
      <vt:lpstr>COMMENT ÇA MARCHE ?</vt:lpstr>
      <vt:lpstr>DOCUMENTS ANNEXES EN PIÈCES JOINTES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DISPOSITIF  2 H D’EPS  EN PLUS POUR LES COLLÈGIENS</dc:title>
  <dc:creator>dominique louison</dc:creator>
  <cp:lastModifiedBy>dominique louison</cp:lastModifiedBy>
  <cp:revision>53</cp:revision>
  <dcterms:created xsi:type="dcterms:W3CDTF">2022-10-28T05:52:59Z</dcterms:created>
  <dcterms:modified xsi:type="dcterms:W3CDTF">2022-11-15T14:27:30Z</dcterms:modified>
</cp:coreProperties>
</file>