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65" r:id="rId2"/>
    <p:sldId id="283" r:id="rId3"/>
    <p:sldId id="317" r:id="rId4"/>
    <p:sldId id="366" r:id="rId5"/>
    <p:sldId id="318" r:id="rId6"/>
    <p:sldId id="320" r:id="rId7"/>
    <p:sldId id="360" r:id="rId8"/>
    <p:sldId id="363" r:id="rId9"/>
    <p:sldId id="364" r:id="rId10"/>
    <p:sldId id="361" r:id="rId11"/>
    <p:sldId id="362" r:id="rId12"/>
  </p:sldIdLst>
  <p:sldSz cx="9144000" cy="6858000" type="screen4x3"/>
  <p:notesSz cx="6797675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tte Hanauer" initials="JH" lastIdx="2" clrIdx="0">
    <p:extLst>
      <p:ext uri="{19B8F6BF-5375-455C-9EA6-DF929625EA0E}">
        <p15:presenceInfo xmlns:p15="http://schemas.microsoft.com/office/powerpoint/2012/main" userId="S::JulietteHanauer@cnosf.org::f5329855-7fd1-4bc5-b8f4-8bc3f91f07d2" providerId="AD"/>
      </p:ext>
    </p:extLst>
  </p:cmAuthor>
  <p:cmAuthor id="2" name="Solène Briel" initials="SB" lastIdx="1" clrIdx="1">
    <p:extLst>
      <p:ext uri="{19B8F6BF-5375-455C-9EA6-DF929625EA0E}">
        <p15:presenceInfo xmlns:p15="http://schemas.microsoft.com/office/powerpoint/2012/main" userId="S::SoleneBriel@cnosf.org::eeed3924-d6e6-49d3-87a7-b6e5e769d6c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2048"/>
    <a:srgbClr val="F18907"/>
    <a:srgbClr val="0081C8"/>
    <a:srgbClr val="050E27"/>
    <a:srgbClr val="FFFFFF"/>
    <a:srgbClr val="0063A4"/>
    <a:srgbClr val="9B9B9B"/>
    <a:srgbClr val="6E6E6E"/>
    <a:srgbClr val="F0F0F0"/>
    <a:srgbClr val="C85A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63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55F6C-C462-EC4E-A672-E3DA8C1B4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09621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1EE48-4E68-9343-AEBE-A8480D8633D2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A8BE8-4E5E-3440-A5E7-AA67017625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5051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NOSF_POWERPOINT-0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451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ctrTitle" hasCustomPrompt="1"/>
          </p:nvPr>
        </p:nvSpPr>
        <p:spPr>
          <a:xfrm>
            <a:off x="3767844" y="1727300"/>
            <a:ext cx="4843862" cy="445859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000" b="1" baseline="0">
                <a:solidFill>
                  <a:srgbClr val="182048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TITRE DE LA PRESENTATION</a:t>
            </a:r>
          </a:p>
        </p:txBody>
      </p:sp>
      <p:sp>
        <p:nvSpPr>
          <p:cNvPr id="11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767844" y="2188447"/>
            <a:ext cx="4843862" cy="3592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800" b="1">
                <a:solidFill>
                  <a:srgbClr val="0081C8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54572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rée d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NOSF_POWERPOINT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451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ctrTitle" hasCustomPrompt="1"/>
          </p:nvPr>
        </p:nvSpPr>
        <p:spPr>
          <a:xfrm>
            <a:off x="197378" y="1268755"/>
            <a:ext cx="4421720" cy="4458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defRPr sz="2000" b="1" baseline="0">
                <a:solidFill>
                  <a:srgbClr val="182048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TITRE DU CHAPITRE</a:t>
            </a:r>
          </a:p>
        </p:txBody>
      </p:sp>
      <p:sp>
        <p:nvSpPr>
          <p:cNvPr id="10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13338" y="1725710"/>
            <a:ext cx="4410722" cy="3592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1">
                <a:solidFill>
                  <a:srgbClr val="0081C8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SOUS-TITRE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1644594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courante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>
            <a:spLocks noGrp="1"/>
          </p:cNvSpPr>
          <p:nvPr>
            <p:ph type="subTitle" idx="10" hasCustomPrompt="1"/>
          </p:nvPr>
        </p:nvSpPr>
        <p:spPr>
          <a:xfrm>
            <a:off x="426790" y="976643"/>
            <a:ext cx="8251156" cy="3865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/>
              <a:buNone/>
              <a:defRPr sz="1600" b="0" baseline="0">
                <a:solidFill>
                  <a:srgbClr val="0081C8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SOUS-TITRE DE LA PAGE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7706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courant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59956" y="1591916"/>
            <a:ext cx="8250554" cy="4679997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81C8"/>
              </a:buClr>
              <a:buNone/>
              <a:defRPr sz="1400">
                <a:solidFill>
                  <a:srgbClr val="182048"/>
                </a:solidFill>
                <a:latin typeface="Arial"/>
                <a:cs typeface="Arial"/>
              </a:defRPr>
            </a:lvl1pPr>
            <a:lvl2pPr marL="447675" indent="-180975">
              <a:buClr>
                <a:srgbClr val="0081C8"/>
              </a:buClr>
              <a:buFont typeface="Arial" panose="020B0604020202020204" pitchFamily="34" charset="0"/>
              <a:buChar char="•"/>
              <a:defRPr sz="1400">
                <a:solidFill>
                  <a:srgbClr val="182048"/>
                </a:solidFill>
                <a:latin typeface="Arial"/>
                <a:cs typeface="Arial"/>
              </a:defRPr>
            </a:lvl2pPr>
            <a:lvl3pPr marL="447675" indent="-180975">
              <a:buClr>
                <a:srgbClr val="0081C8"/>
              </a:buClr>
              <a:defRPr sz="1200">
                <a:solidFill>
                  <a:srgbClr val="182048"/>
                </a:solidFill>
                <a:latin typeface="Arial"/>
                <a:cs typeface="Arial"/>
              </a:defRPr>
            </a:lvl3pPr>
            <a:lvl4pPr marL="447675" indent="-180975">
              <a:buClr>
                <a:srgbClr val="0081C8"/>
              </a:buClr>
              <a:buFont typeface="Arial" panose="020B0604020202020204" pitchFamily="34" charset="0"/>
              <a:buChar char="•"/>
              <a:defRPr sz="1200" i="1">
                <a:solidFill>
                  <a:srgbClr val="182048"/>
                </a:solidFill>
                <a:latin typeface="Arial"/>
                <a:cs typeface="Arial"/>
              </a:defRPr>
            </a:lvl4pPr>
            <a:lvl5pPr marL="809625" indent="-180975">
              <a:buClr>
                <a:srgbClr val="0081C8"/>
              </a:buClr>
              <a:buFont typeface="Courier New"/>
              <a:buChar char="o"/>
              <a:defRPr sz="1000">
                <a:solidFill>
                  <a:srgbClr val="182048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Titre 1"/>
          <p:cNvSpPr>
            <a:spLocks noGrp="1"/>
          </p:cNvSpPr>
          <p:nvPr>
            <p:ph type="ctrTitle" hasCustomPrompt="1"/>
          </p:nvPr>
        </p:nvSpPr>
        <p:spPr>
          <a:xfrm>
            <a:off x="426789" y="602846"/>
            <a:ext cx="8251157" cy="408838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000" b="1" baseline="0">
                <a:solidFill>
                  <a:srgbClr val="182048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TITRE DE LA PAGE 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0" hasCustomPrompt="1"/>
          </p:nvPr>
        </p:nvSpPr>
        <p:spPr>
          <a:xfrm>
            <a:off x="426790" y="976643"/>
            <a:ext cx="8251156" cy="3865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/>
              <a:buNone/>
              <a:defRPr sz="1600" b="0" baseline="0">
                <a:solidFill>
                  <a:srgbClr val="0081C8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SOUS-TITRE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236624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courante 1 visuel et légen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26630" y="1565275"/>
            <a:ext cx="4722812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002857"/>
                </a:solidFill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idx="11" hasCustomPrompt="1"/>
          </p:nvPr>
        </p:nvSpPr>
        <p:spPr>
          <a:xfrm>
            <a:off x="5473700" y="1565275"/>
            <a:ext cx="3212387" cy="411480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0081C8"/>
              </a:buClr>
              <a:buFont typeface="Arial"/>
              <a:buChar char="•"/>
              <a:defRPr sz="1400">
                <a:solidFill>
                  <a:srgbClr val="182048"/>
                </a:solidFill>
                <a:latin typeface="Arial"/>
                <a:cs typeface="Arial"/>
              </a:defRPr>
            </a:lvl1pPr>
            <a:lvl2pPr marL="447675" indent="-180975">
              <a:buClr>
                <a:srgbClr val="C85A19"/>
              </a:buClr>
              <a:buFont typeface="Arial" panose="020B0604020202020204" pitchFamily="34" charset="0"/>
              <a:buChar char="•"/>
              <a:defRPr sz="1400">
                <a:solidFill>
                  <a:srgbClr val="002857"/>
                </a:solidFill>
                <a:latin typeface="+mn-lt"/>
              </a:defRPr>
            </a:lvl2pPr>
            <a:lvl3pPr marL="447675" indent="-180975">
              <a:buClr>
                <a:srgbClr val="C85A19"/>
              </a:buClr>
              <a:defRPr sz="1200">
                <a:solidFill>
                  <a:srgbClr val="002857"/>
                </a:solidFill>
                <a:latin typeface="+mn-lt"/>
              </a:defRPr>
            </a:lvl3pPr>
            <a:lvl4pPr marL="447675" indent="-180975">
              <a:buClr>
                <a:srgbClr val="C85A19"/>
              </a:buClr>
              <a:buFont typeface="Arial" panose="020B0604020202020204" pitchFamily="34" charset="0"/>
              <a:buChar char="•"/>
              <a:defRPr sz="1200" i="1">
                <a:solidFill>
                  <a:srgbClr val="002857"/>
                </a:solidFill>
                <a:latin typeface="+mn-lt"/>
              </a:defRPr>
            </a:lvl4pPr>
            <a:lvl5pPr marL="809625" indent="-180975">
              <a:buClr>
                <a:srgbClr val="C85A19"/>
              </a:buClr>
              <a:buFont typeface="Courier New"/>
              <a:buChar char="o"/>
              <a:defRPr sz="1000">
                <a:solidFill>
                  <a:srgbClr val="002857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11" name="Titre 1"/>
          <p:cNvSpPr>
            <a:spLocks noGrp="1"/>
          </p:cNvSpPr>
          <p:nvPr>
            <p:ph type="ctrTitle" hasCustomPrompt="1"/>
          </p:nvPr>
        </p:nvSpPr>
        <p:spPr>
          <a:xfrm>
            <a:off x="426789" y="602846"/>
            <a:ext cx="8251157" cy="408838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000" b="1" baseline="0">
                <a:solidFill>
                  <a:srgbClr val="182048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TITRE DE LA PAGE </a:t>
            </a:r>
          </a:p>
        </p:txBody>
      </p:sp>
      <p:sp>
        <p:nvSpPr>
          <p:cNvPr id="12" name="Sous-titre 2"/>
          <p:cNvSpPr>
            <a:spLocks noGrp="1"/>
          </p:cNvSpPr>
          <p:nvPr>
            <p:ph type="subTitle" idx="10" hasCustomPrompt="1"/>
          </p:nvPr>
        </p:nvSpPr>
        <p:spPr>
          <a:xfrm>
            <a:off x="426790" y="976643"/>
            <a:ext cx="8251156" cy="3865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/>
              <a:buNone/>
              <a:defRPr sz="1600" b="0" baseline="0">
                <a:solidFill>
                  <a:srgbClr val="0081C8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SOUS-TITRE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330262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courante 2 colonnes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427393" y="1591916"/>
            <a:ext cx="3756908" cy="4679997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81C8"/>
              </a:buClr>
              <a:buNone/>
              <a:defRPr sz="1400">
                <a:solidFill>
                  <a:srgbClr val="182048"/>
                </a:solidFill>
                <a:latin typeface="Arial"/>
                <a:cs typeface="Arial"/>
              </a:defRPr>
            </a:lvl1pPr>
            <a:lvl2pPr marL="447675" indent="-180975">
              <a:buClr>
                <a:srgbClr val="0081C8"/>
              </a:buClr>
              <a:buFont typeface="Arial" panose="020B0604020202020204" pitchFamily="34" charset="0"/>
              <a:buChar char="•"/>
              <a:defRPr sz="1400">
                <a:solidFill>
                  <a:srgbClr val="182048"/>
                </a:solidFill>
                <a:latin typeface="Arial"/>
                <a:cs typeface="Arial"/>
              </a:defRPr>
            </a:lvl2pPr>
            <a:lvl3pPr marL="447675" indent="-180975">
              <a:buClr>
                <a:srgbClr val="0081C8"/>
              </a:buClr>
              <a:defRPr sz="1200">
                <a:solidFill>
                  <a:srgbClr val="182048"/>
                </a:solidFill>
                <a:latin typeface="Arial"/>
                <a:cs typeface="Arial"/>
              </a:defRPr>
            </a:lvl3pPr>
            <a:lvl4pPr marL="447675" indent="-180975">
              <a:buClr>
                <a:srgbClr val="0081C8"/>
              </a:buClr>
              <a:buFont typeface="Arial" panose="020B0604020202020204" pitchFamily="34" charset="0"/>
              <a:buChar char="•"/>
              <a:defRPr sz="1200" i="1">
                <a:solidFill>
                  <a:srgbClr val="182048"/>
                </a:solidFill>
                <a:latin typeface="Arial"/>
                <a:cs typeface="Arial"/>
              </a:defRPr>
            </a:lvl4pPr>
            <a:lvl5pPr marL="809625" indent="-180975">
              <a:buClr>
                <a:srgbClr val="0081C8"/>
              </a:buClr>
              <a:buFont typeface="Courier New"/>
              <a:buChar char="o"/>
              <a:defRPr sz="1000">
                <a:solidFill>
                  <a:srgbClr val="182048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2" name="Espace réservé du contenu 2"/>
          <p:cNvSpPr>
            <a:spLocks noGrp="1"/>
          </p:cNvSpPr>
          <p:nvPr>
            <p:ph idx="11"/>
          </p:nvPr>
        </p:nvSpPr>
        <p:spPr>
          <a:xfrm>
            <a:off x="4904548" y="1591916"/>
            <a:ext cx="3756908" cy="4679997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81C8"/>
              </a:buClr>
              <a:buNone/>
              <a:defRPr sz="1400">
                <a:solidFill>
                  <a:srgbClr val="182048"/>
                </a:solidFill>
                <a:latin typeface="Arial"/>
                <a:cs typeface="Arial"/>
              </a:defRPr>
            </a:lvl1pPr>
            <a:lvl2pPr marL="447675" indent="-180975">
              <a:buClr>
                <a:srgbClr val="0081C8"/>
              </a:buClr>
              <a:buFont typeface="Arial" panose="020B0604020202020204" pitchFamily="34" charset="0"/>
              <a:buChar char="•"/>
              <a:defRPr sz="1400">
                <a:solidFill>
                  <a:srgbClr val="182048"/>
                </a:solidFill>
                <a:latin typeface="Arial"/>
                <a:cs typeface="Arial"/>
              </a:defRPr>
            </a:lvl2pPr>
            <a:lvl3pPr marL="447675" indent="-180975">
              <a:buClr>
                <a:srgbClr val="0081C8"/>
              </a:buClr>
              <a:defRPr sz="1200">
                <a:solidFill>
                  <a:srgbClr val="182048"/>
                </a:solidFill>
                <a:latin typeface="Arial"/>
                <a:cs typeface="Arial"/>
              </a:defRPr>
            </a:lvl3pPr>
            <a:lvl4pPr marL="447675" indent="-180975">
              <a:buClr>
                <a:srgbClr val="0081C8"/>
              </a:buClr>
              <a:buFont typeface="Arial" panose="020B0604020202020204" pitchFamily="34" charset="0"/>
              <a:buChar char="•"/>
              <a:defRPr sz="1200" i="1">
                <a:solidFill>
                  <a:srgbClr val="182048"/>
                </a:solidFill>
                <a:latin typeface="Arial"/>
                <a:cs typeface="Arial"/>
              </a:defRPr>
            </a:lvl4pPr>
            <a:lvl5pPr marL="809625" indent="-180975">
              <a:buClr>
                <a:srgbClr val="0081C8"/>
              </a:buClr>
              <a:buFont typeface="Courier New"/>
              <a:buChar char="o"/>
              <a:defRPr sz="1000">
                <a:solidFill>
                  <a:srgbClr val="182048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Titre 1"/>
          <p:cNvSpPr>
            <a:spLocks noGrp="1"/>
          </p:cNvSpPr>
          <p:nvPr>
            <p:ph type="ctrTitle" hasCustomPrompt="1"/>
          </p:nvPr>
        </p:nvSpPr>
        <p:spPr>
          <a:xfrm>
            <a:off x="426789" y="602846"/>
            <a:ext cx="8251157" cy="408838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000" b="1" baseline="0">
                <a:solidFill>
                  <a:srgbClr val="182048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TITRE DE LA PAGE </a:t>
            </a:r>
          </a:p>
        </p:txBody>
      </p:sp>
      <p:sp>
        <p:nvSpPr>
          <p:cNvPr id="14" name="Sous-titre 2"/>
          <p:cNvSpPr>
            <a:spLocks noGrp="1"/>
          </p:cNvSpPr>
          <p:nvPr>
            <p:ph type="subTitle" idx="10" hasCustomPrompt="1"/>
          </p:nvPr>
        </p:nvSpPr>
        <p:spPr>
          <a:xfrm>
            <a:off x="426790" y="976643"/>
            <a:ext cx="8251156" cy="3865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/>
              <a:buNone/>
              <a:defRPr sz="1600" b="0" baseline="0">
                <a:solidFill>
                  <a:srgbClr val="0081C8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SOUS-TITRE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58458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 -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NOSF_POWERPOINT-04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451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229993" y="1902183"/>
            <a:ext cx="4737100" cy="911514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2000" b="1">
                <a:solidFill>
                  <a:srgbClr val="050E27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MESSAGE DE FIN DE PRESENTATION</a:t>
            </a:r>
          </a:p>
        </p:txBody>
      </p:sp>
    </p:spTree>
    <p:extLst>
      <p:ext uri="{BB962C8B-B14F-4D97-AF65-F5344CB8AC3E}">
        <p14:creationId xmlns:p14="http://schemas.microsoft.com/office/powerpoint/2010/main" val="1407823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NOSF_POWERPOINT-03.jp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1149"/>
          </a:xfrm>
          <a:prstGeom prst="rect">
            <a:avLst/>
          </a:prstGeom>
        </p:spPr>
      </p:pic>
      <p:sp>
        <p:nvSpPr>
          <p:cNvPr id="4" name="Titre 1"/>
          <p:cNvSpPr txBox="1">
            <a:spLocks/>
          </p:cNvSpPr>
          <p:nvPr userDrawn="1"/>
        </p:nvSpPr>
        <p:spPr>
          <a:xfrm>
            <a:off x="6173529" y="6377346"/>
            <a:ext cx="2748046" cy="281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fld id="{28473FD9-D45F-C048-AF78-C6F14611652B}" type="slidenum">
              <a:rPr lang="fr-FR" sz="1200" b="1" smtClean="0">
                <a:solidFill>
                  <a:srgbClr val="0081C8"/>
                </a:solidFill>
                <a:latin typeface="Arial"/>
                <a:cs typeface="Arial"/>
              </a:rPr>
              <a:t>‹N°›</a:t>
            </a:fld>
            <a:endParaRPr lang="fr-FR" sz="1200" b="1" dirty="0">
              <a:solidFill>
                <a:srgbClr val="0081C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070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8" r:id="rId2"/>
    <p:sldLayoutId id="2147483649" r:id="rId3"/>
    <p:sldLayoutId id="2147483654" r:id="rId4"/>
    <p:sldLayoutId id="2147483656" r:id="rId5"/>
    <p:sldLayoutId id="2147483661" r:id="rId6"/>
    <p:sldLayoutId id="2147483659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visionnez%20la%20d&#233;marche%20ici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onclubpresdechezmoi.com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g"/><Relationship Id="rId4" Type="http://schemas.openxmlformats.org/officeDocument/2006/relationships/hyperlink" Target="https://www.youtube.com/watch?v=dIVXCXu0mD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dai.ly/x7y3ar5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Relationship Id="rId6" Type="http://schemas.openxmlformats.org/officeDocument/2006/relationships/slide" Target="slide8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visionnez%20la%20d&#233;marche%20ici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visionnez%20la%20d&#233;marche%20ici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CB0A2D-7F47-4854-988B-B2B7704CF7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Carte passerelle sport scolaire – sport en club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8DE10C9-E338-47B7-853C-C3EB0EB962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338" y="2084938"/>
            <a:ext cx="4410722" cy="359229"/>
          </a:xfrm>
        </p:spPr>
        <p:txBody>
          <a:bodyPr>
            <a:normAutofit lnSpcReduction="10000"/>
          </a:bodyPr>
          <a:lstStyle/>
          <a:p>
            <a:r>
              <a:rPr lang="fr-FR" dirty="0"/>
              <a:t>2 septembre 2021 au 7 juillet 2022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4D51341-96F1-4A76-976E-205EBAB4C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78" y="2781837"/>
            <a:ext cx="2866490" cy="6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7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Je suis une collectivité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192A2D-BBDC-4441-B18F-E49F1909969D}"/>
              </a:ext>
            </a:extLst>
          </p:cNvPr>
          <p:cNvSpPr/>
          <p:nvPr/>
        </p:nvSpPr>
        <p:spPr>
          <a:xfrm>
            <a:off x="446421" y="1214527"/>
            <a:ext cx="8251157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m’implique : 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présente le dispositif et invite les clubs de mon territoire à s’inscrire au dispositif en prenant en main leur page </a:t>
            </a:r>
            <a:r>
              <a:rPr lang="fr-FR" sz="1600" dirty="0" err="1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BeSport</a:t>
            </a: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: </a:t>
            </a: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visionnez la démarche ici</a:t>
            </a: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communique auprès des parents d’élèves de CM1, CM2 et 6èmes licenciés USEP, UGSEL et UNSS pour les éveiller à l’existence du dispositif et l’importance de la pratique d’une activité physique régulière. 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Mes avantages :</a:t>
            </a:r>
          </a:p>
          <a:p>
            <a:pPr algn="just"/>
            <a:endParaRPr lang="fr-FR" sz="1600" b="1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J’éveille les jeunes de mon territoire à l’importance de l’activité physique et sportive</a:t>
            </a:r>
          </a:p>
          <a:p>
            <a:pPr marL="285750" indent="-285750" algn="just">
              <a:buFontTx/>
              <a:buChar char="-"/>
            </a:pP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m’inscris dans la relance de l’activité sportive sur mon territoire</a:t>
            </a:r>
          </a:p>
          <a:p>
            <a:pPr marL="285750" indent="-285750" algn="just">
              <a:buFontTx/>
              <a:buChar char="-"/>
            </a:pP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Une forte mobilisation des clubs de mon territoire permet de répondre aux attentes des familles qui souhaiteraient bénéficier de la carte passerelle et éveiller la jeunesse et leurs familles à la diversité des sports existants</a:t>
            </a:r>
          </a:p>
          <a:p>
            <a:pPr marL="285750" indent="-285750" algn="just">
              <a:buFontTx/>
              <a:buChar char="-"/>
            </a:pP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776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Je suis un enseignant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698E51-6EEE-4318-A331-2140138EBC16}"/>
              </a:ext>
            </a:extLst>
          </p:cNvPr>
          <p:cNvSpPr/>
          <p:nvPr/>
        </p:nvSpPr>
        <p:spPr>
          <a:xfrm>
            <a:off x="446421" y="1214527"/>
            <a:ext cx="825115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m’implique : 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présente le dispositif aux élèves de CM1, CM2 et 6èmes</a:t>
            </a: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J’en parle autour de moi pour faire connaitre le dispositif (clubs et établissements scolaires alentours, collectivités, etc.)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suis averti que je serai sollicité pour répondre à de très courtes enquêtes sur l’utilisation de la carte passerelle par mes élèves : je réalise régulièrement des sondages auprès de ma classe</a:t>
            </a: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Mes avantages :</a:t>
            </a:r>
          </a:p>
          <a:p>
            <a:pPr algn="just"/>
            <a:endParaRPr lang="fr-FR" sz="1600" b="1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sensibilise les jeunes à l’importance de la pratique régulière d’activités physiques et sportives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participe à l’augmentation de la pratique sportive chez les jeunes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2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12822" y="2052587"/>
            <a:ext cx="8602578" cy="456397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dirty="0"/>
              <a:t>Une ambition : augmenter la pratique sportive des enfants</a:t>
            </a:r>
          </a:p>
          <a:p>
            <a:r>
              <a:rPr lang="fr-FR" dirty="0"/>
              <a:t>Le principe est assez simple ! Favoriser la découverte du sport chez les jeunes et faciliter leur adhésion en club en offrant à tous les écoliers de CM1 et CM2 licenciés USEP ou UGSEL et les élèves de 6</a:t>
            </a:r>
            <a:r>
              <a:rPr lang="fr-FR" baseline="30000" dirty="0"/>
              <a:t>ème</a:t>
            </a:r>
            <a:r>
              <a:rPr lang="fr-FR" dirty="0"/>
              <a:t> licenciés à l’UNSS ou l’UGSEL la possibilité de tester différents sports au sein des clubs partenaires de l’opération. Cette carte passerelle sera distribuée à par les représentants USEP, UGSEL et UNSS auprès des élèves concernés</a:t>
            </a:r>
            <a:r>
              <a:rPr lang="fr-FR"/>
              <a:t>.  </a:t>
            </a:r>
            <a:endParaRPr lang="fr-FR" dirty="0"/>
          </a:p>
          <a:p>
            <a:endParaRPr lang="fr-FR" sz="12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dirty="0"/>
              <a:t>Une activation toute l’année scolaire</a:t>
            </a:r>
          </a:p>
          <a:p>
            <a:r>
              <a:rPr lang="fr-FR" dirty="0"/>
              <a:t>Pour faciliter l’accès à la pratique sportive toute l’année, les enfants vont avoir la possibilité de </a:t>
            </a:r>
            <a:r>
              <a:rPr lang="fr-FR" b="1" dirty="0"/>
              <a:t>tester différents sports</a:t>
            </a:r>
            <a:r>
              <a:rPr lang="fr-FR" dirty="0"/>
              <a:t> et clubs, gratuitement et sans nouvelle prise de licence, à raison de trois séances maximum par club. </a:t>
            </a:r>
          </a:p>
          <a:p>
            <a:endParaRPr lang="fr-FR" sz="12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dirty="0"/>
              <a:t>Un dispositif prometteur</a:t>
            </a:r>
            <a:endParaRPr lang="fr-FR" sz="1600" dirty="0"/>
          </a:p>
          <a:p>
            <a:r>
              <a:rPr lang="fr-FR" dirty="0"/>
              <a:t>Après une première année de déploiement national, l’impact du dispositif révèle de belles perspectives :</a:t>
            </a:r>
          </a:p>
          <a:p>
            <a:pPr lvl="0"/>
            <a:r>
              <a:rPr lang="fr-FR" dirty="0"/>
              <a:t>Plus de </a:t>
            </a:r>
            <a:r>
              <a:rPr lang="fr-FR" b="1" dirty="0"/>
              <a:t>57%</a:t>
            </a:r>
            <a:r>
              <a:rPr lang="fr-FR" dirty="0"/>
              <a:t> des jeunes se sont </a:t>
            </a:r>
            <a:r>
              <a:rPr lang="fr-FR" b="1" dirty="0"/>
              <a:t>licenciés</a:t>
            </a:r>
            <a:r>
              <a:rPr lang="fr-FR" dirty="0"/>
              <a:t> au club après les initiations</a:t>
            </a:r>
          </a:p>
          <a:p>
            <a:pPr lvl="0"/>
            <a:r>
              <a:rPr lang="fr-FR" b="1" dirty="0"/>
              <a:t>Un succès</a:t>
            </a:r>
            <a:r>
              <a:rPr lang="fr-FR" dirty="0"/>
              <a:t> auprès des élèves, des familles, des enseignants, des clubs</a:t>
            </a:r>
          </a:p>
          <a:p>
            <a:pPr lvl="0"/>
            <a:r>
              <a:rPr lang="fr-FR" dirty="0"/>
              <a:t>Des </a:t>
            </a:r>
            <a:r>
              <a:rPr lang="fr-FR" b="1" dirty="0"/>
              <a:t>rapprochements et des collaborations entre les clubs et les écoles</a:t>
            </a:r>
            <a:endParaRPr lang="fr-FR" dirty="0"/>
          </a:p>
          <a:p>
            <a:pPr lvl="0"/>
            <a:r>
              <a:rPr lang="fr-FR" b="1" dirty="0"/>
              <a:t>Meilleur connaissance</a:t>
            </a:r>
            <a:r>
              <a:rPr lang="fr-FR" dirty="0"/>
              <a:t> des élèves et de leurs familles de l’</a:t>
            </a:r>
            <a:r>
              <a:rPr lang="fr-FR" b="1" dirty="0"/>
              <a:t>offre sportive sur le territoire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1973179" y="602845"/>
            <a:ext cx="6704767" cy="901101"/>
          </a:xfrm>
        </p:spPr>
        <p:txBody>
          <a:bodyPr/>
          <a:lstStyle/>
          <a:p>
            <a:r>
              <a:rPr lang="fr-FR" dirty="0"/>
              <a:t>Qu’est ce que la carte passerelle « Sport scolaire-sport en club » ?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23" y="602845"/>
            <a:ext cx="1195976" cy="107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065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339" y="3751235"/>
            <a:ext cx="2122063" cy="104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contenu 1">
            <a:extLst>
              <a:ext uri="{FF2B5EF4-FFF2-40B4-BE49-F238E27FC236}">
                <a16:creationId xmlns:a16="http://schemas.microsoft.com/office/drawing/2014/main" id="{AB06AE4F-F6FA-47CA-9C3B-B0BC0079EE61}"/>
              </a:ext>
            </a:extLst>
          </p:cNvPr>
          <p:cNvSpPr txBox="1">
            <a:spLocks/>
          </p:cNvSpPr>
          <p:nvPr/>
        </p:nvSpPr>
        <p:spPr>
          <a:xfrm>
            <a:off x="446723" y="1867652"/>
            <a:ext cx="8250554" cy="503748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81C8"/>
              </a:buClr>
              <a:buFont typeface="Arial"/>
              <a:buNone/>
              <a:defRPr sz="1400" kern="1200">
                <a:solidFill>
                  <a:srgbClr val="182048"/>
                </a:solidFill>
                <a:latin typeface="Arial"/>
                <a:ea typeface="+mn-ea"/>
                <a:cs typeface="Arial"/>
              </a:defRPr>
            </a:lvl1pPr>
            <a:lvl2pPr marL="447675" indent="-180975" algn="l" defTabSz="457200" rtl="0" eaLnBrk="1" latinLnBrk="0" hangingPunct="1">
              <a:spcBef>
                <a:spcPct val="20000"/>
              </a:spcBef>
              <a:buClr>
                <a:srgbClr val="0081C8"/>
              </a:buClr>
              <a:buFont typeface="Arial" panose="020B0604020202020204" pitchFamily="34" charset="0"/>
              <a:buChar char="•"/>
              <a:defRPr sz="1400" kern="1200">
                <a:solidFill>
                  <a:srgbClr val="182048"/>
                </a:solidFill>
                <a:latin typeface="Arial"/>
                <a:ea typeface="+mn-ea"/>
                <a:cs typeface="Arial"/>
              </a:defRPr>
            </a:lvl2pPr>
            <a:lvl3pPr marL="447675" indent="-180975" algn="l" defTabSz="457200" rtl="0" eaLnBrk="1" latinLnBrk="0" hangingPunct="1">
              <a:spcBef>
                <a:spcPct val="20000"/>
              </a:spcBef>
              <a:buClr>
                <a:srgbClr val="0081C8"/>
              </a:buClr>
              <a:buFont typeface="Arial"/>
              <a:buChar char="•"/>
              <a:defRPr sz="1200" kern="1200">
                <a:solidFill>
                  <a:srgbClr val="182048"/>
                </a:solidFill>
                <a:latin typeface="Arial"/>
                <a:ea typeface="+mn-ea"/>
                <a:cs typeface="Arial"/>
              </a:defRPr>
            </a:lvl3pPr>
            <a:lvl4pPr marL="447675" indent="-180975" algn="l" defTabSz="457200" rtl="0" eaLnBrk="1" latinLnBrk="0" hangingPunct="1">
              <a:spcBef>
                <a:spcPct val="20000"/>
              </a:spcBef>
              <a:buClr>
                <a:srgbClr val="0081C8"/>
              </a:buClr>
              <a:buFont typeface="Arial" panose="020B0604020202020204" pitchFamily="34" charset="0"/>
              <a:buChar char="•"/>
              <a:defRPr sz="1200" i="1" kern="1200">
                <a:solidFill>
                  <a:srgbClr val="182048"/>
                </a:solidFill>
                <a:latin typeface="Arial"/>
                <a:ea typeface="+mn-ea"/>
                <a:cs typeface="Arial"/>
              </a:defRPr>
            </a:lvl4pPr>
            <a:lvl5pPr marL="809625" indent="-180975" algn="l" defTabSz="457200" rtl="0" eaLnBrk="1" latinLnBrk="0" hangingPunct="1">
              <a:spcBef>
                <a:spcPct val="20000"/>
              </a:spcBef>
              <a:buClr>
                <a:srgbClr val="0081C8"/>
              </a:buClr>
              <a:buFont typeface="Courier New"/>
              <a:buChar char="o"/>
              <a:defRPr sz="1000" kern="1200">
                <a:solidFill>
                  <a:srgbClr val="182048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dirty="0"/>
              <a:t>Avec la plateforme « Mon Club Près de Chez Moi »</a:t>
            </a:r>
          </a:p>
          <a:p>
            <a:r>
              <a:rPr lang="fr-FR" dirty="0"/>
              <a:t>Tous les clubs participants à l’opération sont accessibles pour les élèves et leurs familles sur la plateforme digitale de géolocalisation « Mon club près de chez moi » (en sélectionnant le filtre « Carte passerelle ».</a:t>
            </a:r>
          </a:p>
          <a:p>
            <a:r>
              <a:rPr lang="fr-FR" dirty="0"/>
              <a:t>Les clubs qui souhaitent s’inscrire au dispositif de la carte passerelle peuvent le faire en se connectant à la plateforme «</a:t>
            </a:r>
            <a:r>
              <a:rPr lang="fr-FR" u="sng" dirty="0">
                <a:hlinkClick r:id="rId3"/>
              </a:rPr>
              <a:t> Mon club près de chez moi </a:t>
            </a:r>
            <a:r>
              <a:rPr lang="fr-FR" dirty="0"/>
              <a:t>» et en prenant en main leur page </a:t>
            </a:r>
            <a:r>
              <a:rPr lang="fr-FR" dirty="0" err="1"/>
              <a:t>BeSport</a:t>
            </a:r>
            <a:r>
              <a:rPr lang="fr-FR" dirty="0"/>
              <a:t>.</a:t>
            </a:r>
          </a:p>
          <a:p>
            <a:endParaRPr lang="fr-FR" sz="1200" b="1" dirty="0"/>
          </a:p>
          <a:p>
            <a:r>
              <a:rPr lang="fr-FR" sz="1200" b="1" dirty="0"/>
              <a:t>Pour voir la démarche d’inscription, visionnez la vidéo </a:t>
            </a:r>
            <a:r>
              <a:rPr lang="fr-FR" sz="1200" b="1" dirty="0">
                <a:hlinkClick r:id="rId4"/>
              </a:rPr>
              <a:t>disponible ici.</a:t>
            </a:r>
            <a:endParaRPr lang="fr-FR" sz="1200" b="1" dirty="0"/>
          </a:p>
          <a:p>
            <a:endParaRPr lang="fr-FR" sz="1200" b="1" dirty="0"/>
          </a:p>
          <a:p>
            <a:endParaRPr lang="fr-FR" sz="1200" b="1" dirty="0"/>
          </a:p>
          <a:p>
            <a:endParaRPr lang="fr-FR" sz="1200" b="1" dirty="0"/>
          </a:p>
          <a:p>
            <a:endParaRPr lang="fr-FR" sz="1200" b="1" dirty="0"/>
          </a:p>
          <a:p>
            <a:endParaRPr lang="fr-FR" sz="1200" b="1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dirty="0">
                <a:latin typeface="+mn-lt"/>
                <a:ea typeface="Calibri" panose="020F0502020204030204" pitchFamily="34" charset="0"/>
              </a:rPr>
              <a:t> </a:t>
            </a:r>
            <a:r>
              <a:rPr lang="fr-FR" sz="1600" b="1" dirty="0">
                <a:latin typeface="+mn-lt"/>
                <a:ea typeface="Calibri" panose="020F0502020204030204" pitchFamily="34" charset="0"/>
              </a:rPr>
              <a:t>Une couverture assurantielle garantie est prise en charge par le CNOSF </a:t>
            </a:r>
          </a:p>
          <a:p>
            <a:r>
              <a:rPr lang="fr-FR" dirty="0">
                <a:latin typeface="+mn-lt"/>
                <a:ea typeface="Calibri" panose="020F0502020204030204" pitchFamily="34" charset="0"/>
              </a:rPr>
              <a:t>Le CNOSF a contracté des garanties d’assurance individuelle accident au bénéfice des détenteurs de la carte passerelle permettant de couvrir les risques auxquels s’exposent les enfants dans le cadre des activités testées.</a:t>
            </a:r>
          </a:p>
          <a:p>
            <a:endParaRPr lang="fr-FR" sz="1200" b="1" dirty="0"/>
          </a:p>
        </p:txBody>
      </p:sp>
      <p:sp>
        <p:nvSpPr>
          <p:cNvPr id="14" name="Titre 2">
            <a:extLst>
              <a:ext uri="{FF2B5EF4-FFF2-40B4-BE49-F238E27FC236}">
                <a16:creationId xmlns:a16="http://schemas.microsoft.com/office/drawing/2014/main" id="{50C52C6F-2779-4459-A385-58811E302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73179" y="602845"/>
            <a:ext cx="6704767" cy="901101"/>
          </a:xfrm>
        </p:spPr>
        <p:txBody>
          <a:bodyPr/>
          <a:lstStyle/>
          <a:p>
            <a:r>
              <a:rPr lang="fr-FR" dirty="0"/>
              <a:t>Qu’est ce que la carte passerelle « Sport scolaire-sport en club » ?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53ABA63E-AEDE-4549-85F8-A66CC16FB9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23" y="602845"/>
            <a:ext cx="1195976" cy="107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83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2FC9D75-B69E-4A97-9195-030B542108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Vidéo de présentation</a:t>
            </a:r>
          </a:p>
        </p:txBody>
      </p:sp>
      <p:pic>
        <p:nvPicPr>
          <p:cNvPr id="5" name="Image 4">
            <a:hlinkClick r:id="rId2"/>
            <a:extLst>
              <a:ext uri="{FF2B5EF4-FFF2-40B4-BE49-F238E27FC236}">
                <a16:creationId xmlns:a16="http://schemas.microsoft.com/office/drawing/2014/main" id="{91F14391-FD83-4BCD-BD77-427DC122D9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33" t="18688" r="43371" b="28178"/>
          <a:stretch/>
        </p:blipFill>
        <p:spPr>
          <a:xfrm>
            <a:off x="549667" y="1335641"/>
            <a:ext cx="8044665" cy="448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388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Comment participer au dispositif ?</a:t>
            </a:r>
          </a:p>
        </p:txBody>
      </p:sp>
      <p:sp>
        <p:nvSpPr>
          <p:cNvPr id="4" name="Sous-titre 3"/>
          <p:cNvSpPr>
            <a:spLocks noGrp="1"/>
          </p:cNvSpPr>
          <p:nvPr>
            <p:ph type="subTitle" idx="10"/>
          </p:nvPr>
        </p:nvSpPr>
        <p:spPr>
          <a:xfrm>
            <a:off x="3814377" y="1336027"/>
            <a:ext cx="1264520" cy="573861"/>
          </a:xfrm>
        </p:spPr>
        <p:txBody>
          <a:bodyPr>
            <a:normAutofit/>
          </a:bodyPr>
          <a:lstStyle/>
          <a:p>
            <a:r>
              <a:rPr lang="fr-FR" sz="2000" dirty="0"/>
              <a:t>Je suis…</a:t>
            </a:r>
          </a:p>
        </p:txBody>
      </p:sp>
      <p:sp>
        <p:nvSpPr>
          <p:cNvPr id="2" name="Rectangle : coins arrondis 1">
            <a:hlinkClick r:id="rId2" action="ppaction://hlinksldjump"/>
            <a:extLst>
              <a:ext uri="{FF2B5EF4-FFF2-40B4-BE49-F238E27FC236}">
                <a16:creationId xmlns:a16="http://schemas.microsoft.com/office/drawing/2014/main" id="{C13E747C-577E-4C24-A38D-2EF560B88975}"/>
              </a:ext>
            </a:extLst>
          </p:cNvPr>
          <p:cNvSpPr/>
          <p:nvPr/>
        </p:nvSpPr>
        <p:spPr>
          <a:xfrm>
            <a:off x="1739347" y="2016991"/>
            <a:ext cx="2454966" cy="914400"/>
          </a:xfrm>
          <a:prstGeom prst="roundRect">
            <a:avLst/>
          </a:prstGeom>
          <a:solidFill>
            <a:srgbClr val="F1890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Un club</a:t>
            </a:r>
          </a:p>
        </p:txBody>
      </p:sp>
      <p:sp>
        <p:nvSpPr>
          <p:cNvPr id="12" name="Rectangle : coins arrondis 11">
            <a:hlinkClick r:id="rId3" action="ppaction://hlinksldjump"/>
            <a:extLst>
              <a:ext uri="{FF2B5EF4-FFF2-40B4-BE49-F238E27FC236}">
                <a16:creationId xmlns:a16="http://schemas.microsoft.com/office/drawing/2014/main" id="{698AD4DC-3759-48BE-9B25-FAB9871EC19B}"/>
              </a:ext>
            </a:extLst>
          </p:cNvPr>
          <p:cNvSpPr/>
          <p:nvPr/>
        </p:nvSpPr>
        <p:spPr>
          <a:xfrm>
            <a:off x="4674703" y="2016991"/>
            <a:ext cx="2454966" cy="914400"/>
          </a:xfrm>
          <a:prstGeom prst="roundRect">
            <a:avLst/>
          </a:prstGeom>
          <a:solidFill>
            <a:srgbClr val="F1890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Un comité sportif départemental</a:t>
            </a:r>
          </a:p>
        </p:txBody>
      </p:sp>
      <p:sp>
        <p:nvSpPr>
          <p:cNvPr id="13" name="Rectangle : coins arrondis 12">
            <a:hlinkClick r:id="rId4" action="ppaction://hlinksldjump"/>
            <a:extLst>
              <a:ext uri="{FF2B5EF4-FFF2-40B4-BE49-F238E27FC236}">
                <a16:creationId xmlns:a16="http://schemas.microsoft.com/office/drawing/2014/main" id="{62083E4E-6571-4AEE-8137-812EEB2F9D15}"/>
              </a:ext>
            </a:extLst>
          </p:cNvPr>
          <p:cNvSpPr/>
          <p:nvPr/>
        </p:nvSpPr>
        <p:spPr>
          <a:xfrm>
            <a:off x="1739347" y="4189119"/>
            <a:ext cx="2454966" cy="914400"/>
          </a:xfrm>
          <a:prstGeom prst="roundRect">
            <a:avLst/>
          </a:prstGeom>
          <a:solidFill>
            <a:srgbClr val="F1890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Une collectivité</a:t>
            </a:r>
          </a:p>
        </p:txBody>
      </p:sp>
      <p:sp>
        <p:nvSpPr>
          <p:cNvPr id="14" name="Rectangle : coins arrondis 13">
            <a:hlinkClick r:id="rId5" action="ppaction://hlinksldjump"/>
            <a:extLst>
              <a:ext uri="{FF2B5EF4-FFF2-40B4-BE49-F238E27FC236}">
                <a16:creationId xmlns:a16="http://schemas.microsoft.com/office/drawing/2014/main" id="{34E8DC53-5A3A-47C6-A0BB-E356479A848E}"/>
              </a:ext>
            </a:extLst>
          </p:cNvPr>
          <p:cNvSpPr/>
          <p:nvPr/>
        </p:nvSpPr>
        <p:spPr>
          <a:xfrm>
            <a:off x="4674703" y="4189119"/>
            <a:ext cx="2454966" cy="914400"/>
          </a:xfrm>
          <a:prstGeom prst="roundRect">
            <a:avLst/>
          </a:prstGeom>
          <a:solidFill>
            <a:srgbClr val="F1890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Un professeur</a:t>
            </a:r>
          </a:p>
        </p:txBody>
      </p:sp>
      <p:sp>
        <p:nvSpPr>
          <p:cNvPr id="15" name="Rectangle : coins arrondis 14">
            <a:hlinkClick r:id="rId6" action="ppaction://hlinksldjump"/>
            <a:extLst>
              <a:ext uri="{FF2B5EF4-FFF2-40B4-BE49-F238E27FC236}">
                <a16:creationId xmlns:a16="http://schemas.microsoft.com/office/drawing/2014/main" id="{559A982B-9667-4AF4-8454-DEC9CFF9BCE0}"/>
              </a:ext>
            </a:extLst>
          </p:cNvPr>
          <p:cNvSpPr/>
          <p:nvPr/>
        </p:nvSpPr>
        <p:spPr>
          <a:xfrm>
            <a:off x="1739347" y="3083791"/>
            <a:ext cx="2454966" cy="914400"/>
          </a:xfrm>
          <a:prstGeom prst="roundRect">
            <a:avLst/>
          </a:prstGeom>
          <a:solidFill>
            <a:srgbClr val="F1890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Un délégué départemental USEP ou UGSEL (CM1 et CM2)</a:t>
            </a:r>
          </a:p>
        </p:txBody>
      </p:sp>
      <p:sp>
        <p:nvSpPr>
          <p:cNvPr id="9" name="Rectangle : coins arrondis 8">
            <a:hlinkClick r:id="rId7" action="ppaction://hlinksldjump"/>
            <a:extLst>
              <a:ext uri="{FF2B5EF4-FFF2-40B4-BE49-F238E27FC236}">
                <a16:creationId xmlns:a16="http://schemas.microsoft.com/office/drawing/2014/main" id="{F9E23BBD-D5B1-40CB-A883-893CBD7F133F}"/>
              </a:ext>
            </a:extLst>
          </p:cNvPr>
          <p:cNvSpPr/>
          <p:nvPr/>
        </p:nvSpPr>
        <p:spPr>
          <a:xfrm>
            <a:off x="4674703" y="3093897"/>
            <a:ext cx="2454966" cy="914400"/>
          </a:xfrm>
          <a:prstGeom prst="roundRect">
            <a:avLst/>
          </a:prstGeom>
          <a:solidFill>
            <a:srgbClr val="F1890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Un délégué départemental UGSEL ou UNSS (6èmes)</a:t>
            </a:r>
          </a:p>
        </p:txBody>
      </p:sp>
    </p:spTree>
    <p:extLst>
      <p:ext uri="{BB962C8B-B14F-4D97-AF65-F5344CB8AC3E}">
        <p14:creationId xmlns:p14="http://schemas.microsoft.com/office/powerpoint/2010/main" val="693707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Je suis un club sportif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B2B4A3-AA91-4AC5-905E-BC778EB2A7C2}"/>
              </a:ext>
            </a:extLst>
          </p:cNvPr>
          <p:cNvSpPr/>
          <p:nvPr/>
        </p:nvSpPr>
        <p:spPr>
          <a:xfrm>
            <a:off x="446421" y="1053394"/>
            <a:ext cx="825115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m’implique : 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m’inscris au dispositif en prenant en main ma page </a:t>
            </a:r>
            <a:r>
              <a:rPr lang="fr-FR" sz="1600" dirty="0" err="1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BeSport</a:t>
            </a: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: </a:t>
            </a: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visionnez la démarche ici</a:t>
            </a: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J’accueille les élèves de CM1, CM2 et 6èmes licenciés à l’USEP, l’UGSEL et l’UNSS pour des essais gratuits tout au long de l’année scolaire. 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J’en parle autour de moi pour faire connaitre le dispositif (clubs et établissements scolaires alentours, collectivité, etc.)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suis averti que je serai sollicité pour répondre à de très courtes enquêtes sur le suivi de l'accueil de jeunes dans le cadre de la carte passerelle : je note le nombre d’enfants qui se présentent dans ce cadre.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Mes avantages :</a:t>
            </a:r>
          </a:p>
          <a:p>
            <a:pPr algn="just"/>
            <a:endParaRPr lang="fr-FR" sz="1600" b="1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fais découvrir ma discipline à un public plus large : la communication dans les écoles peut éveiller de nouveaux jeunes à l’existence du mon club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m’inscris dans un dispositif national et bénéficie d’une communication à grande échelle</a:t>
            </a:r>
          </a:p>
          <a:p>
            <a:pPr marL="285750" indent="-285750" algn="just">
              <a:buFontTx/>
              <a:buChar char="-"/>
            </a:pP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J’ai l’opportunité d’avoir des inscriptions supplémentaires dans mon club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732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Je suis un comité sportif départemental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FC4865-9D82-47A5-B3E1-DB8BC15F897E}"/>
              </a:ext>
            </a:extLst>
          </p:cNvPr>
          <p:cNvSpPr/>
          <p:nvPr/>
        </p:nvSpPr>
        <p:spPr>
          <a:xfrm>
            <a:off x="446421" y="1214527"/>
            <a:ext cx="8251157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m’implique : 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J’invite mes clubs à s’inscrire au dispositif en prenant en main leur page </a:t>
            </a:r>
            <a:r>
              <a:rPr lang="fr-FR" sz="1600" dirty="0" err="1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BeSport</a:t>
            </a: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: </a:t>
            </a: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visionnez la démarche ici</a:t>
            </a: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J’en parle autour de moi pour faire connaitre le dispositif (clubs et établissements scolaires alentours, collectivités, etc.)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Mes avantages :</a:t>
            </a:r>
          </a:p>
          <a:p>
            <a:pPr algn="just"/>
            <a:endParaRPr lang="fr-FR" sz="1600" b="1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fais découvrir ma discipline à un public plus large : la communication dans les écoles peut éveiller de nouveaux jeunes à l’existence de ma pratique</a:t>
            </a:r>
          </a:p>
          <a:p>
            <a:pPr marL="285750" indent="-285750" algn="just">
              <a:buFontTx/>
              <a:buChar char="-"/>
            </a:pP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J’ai l’opportunité d’augmenter le nombre d’inscriptions sur cette tranche d’âge dans les clubs</a:t>
            </a:r>
          </a:p>
          <a:p>
            <a:pPr marL="285750" indent="-285750" algn="just">
              <a:buFontTx/>
              <a:buChar char="-"/>
            </a:pP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participe à éveiller les jeunes à l’importance de l’activité physique et sportive fédérée, mon sport bénéficie d’un dispositif national et d’une communication à grande échelle</a:t>
            </a:r>
          </a:p>
          <a:p>
            <a:pPr marL="285750" indent="-285750" algn="just">
              <a:buFontTx/>
              <a:buChar char="-"/>
            </a:pPr>
            <a:endParaRPr lang="fr-FR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fr-FR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56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Je suis un délégué départemental USEP ou UGSEL (CM1 et CM2)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FC4865-9D82-47A5-B3E1-DB8BC15F897E}"/>
              </a:ext>
            </a:extLst>
          </p:cNvPr>
          <p:cNvSpPr/>
          <p:nvPr/>
        </p:nvSpPr>
        <p:spPr>
          <a:xfrm>
            <a:off x="378238" y="1270714"/>
            <a:ext cx="834825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m’implique : 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J’informe l’ensemble des enseignants de mon territoire du dispositif par différents biais : mails, réunions régulières, etc. Je les invite à sensibiliser les élèves dès la fin de l’année scolaire 2020-2021 de la possibilité de bénéficier du dispositif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reçois les flyers papier et les transmets aux enseignants pour une diffusion aux familles en septembre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J’en parle autour de moi pour faire connaitre le dispositif (clubs et établissements scolaires alentours, collectivités, etc.)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Mes avantages :</a:t>
            </a:r>
          </a:p>
          <a:p>
            <a:pPr marL="285750" indent="-285750" algn="just">
              <a:buFontTx/>
              <a:buChar char="-"/>
            </a:pP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participe à éveiller les jeunes à l’importance de l’activité physique et sportive fédérée, je relaie le dispositif national afin qu’un maximum de jeunes en bénéficient 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peux profiter du dispositif pour inciter de nouvelles écoles primaires à se licencier à ma fédération</a:t>
            </a:r>
          </a:p>
          <a:p>
            <a:pPr algn="just"/>
            <a:endParaRPr lang="fr-FR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fr-FR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653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Je suis un délégué départemental UGSEL ou UNSS (6èmes)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FC4865-9D82-47A5-B3E1-DB8BC15F897E}"/>
              </a:ext>
            </a:extLst>
          </p:cNvPr>
          <p:cNvSpPr/>
          <p:nvPr/>
        </p:nvSpPr>
        <p:spPr>
          <a:xfrm>
            <a:off x="378238" y="1270714"/>
            <a:ext cx="834825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m’implique : 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J’informe l’ensemble des enseignants de mon territoire du dispositif par différents biais : mails, réunions régulières, etc. Je les invite à sensibiliser les élèves dès la fin de l’année scolaire 2020-2021 de la possibilité de bénéficier du dispositif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reçois les flyers digitaux et les transmets aux enseignants pour une diffusion aux familles en septembre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J’en parle autour de moi pour faire connaitre le dispositif (clubs et établissements scolaires alentours, collectivités, etc.)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fr-FR" sz="1600" b="1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Mes avantages :</a:t>
            </a:r>
          </a:p>
          <a:p>
            <a:pPr marL="285750" indent="-285750" algn="just">
              <a:buFontTx/>
              <a:buChar char="-"/>
            </a:pPr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participe à éveiller les jeunes à l’importance de l’activité physique et sportive fédérée, je relaie le dispositif national afin qu’un maximum de jeunes en bénéficient </a:t>
            </a:r>
          </a:p>
          <a:p>
            <a:pPr algn="just"/>
            <a:endParaRPr lang="fr-FR" sz="1600" dirty="0">
              <a:solidFill>
                <a:srgbClr val="182048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fr-FR" sz="1600" dirty="0">
                <a:solidFill>
                  <a:srgbClr val="18204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 peux profiter du dispositif pour inciter de nouveaux jeunes de 6èmes à se licencier à ma fédération</a:t>
            </a:r>
          </a:p>
          <a:p>
            <a:pPr algn="just"/>
            <a:endParaRPr lang="fr-FR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fr-FR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7554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ctr">
        <a:normAutofit/>
      </a:bodyPr>
      <a:lstStyle>
        <a:defPPr algn="l">
          <a:defRPr sz="1000" dirty="0" smtClean="0">
            <a:solidFill>
              <a:srgbClr val="002857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4642</TotalTime>
  <Words>1224</Words>
  <Application>Microsoft Office PowerPoint</Application>
  <PresentationFormat>Affichage à l'écran (4:3)</PresentationFormat>
  <Paragraphs>126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Thème Office</vt:lpstr>
      <vt:lpstr>Carte passerelle sport scolaire – sport en club</vt:lpstr>
      <vt:lpstr>Qu’est ce que la carte passerelle « Sport scolaire-sport en club » ?</vt:lpstr>
      <vt:lpstr>Qu’est ce que la carte passerelle « Sport scolaire-sport en club » ?</vt:lpstr>
      <vt:lpstr>Vidéo de présentation</vt:lpstr>
      <vt:lpstr>Comment participer au dispositif ?</vt:lpstr>
      <vt:lpstr>Je suis un club sportif</vt:lpstr>
      <vt:lpstr>Je suis un comité sportif départemental</vt:lpstr>
      <vt:lpstr>Je suis un délégué départemental USEP ou UGSEL (CM1 et CM2)</vt:lpstr>
      <vt:lpstr>Je suis un délégué départemental UGSEL ou UNSS (6èmes)</vt:lpstr>
      <vt:lpstr>Je suis une collectivité </vt:lpstr>
      <vt:lpstr>Je suis un enseignant</vt:lpstr>
    </vt:vector>
  </TitlesOfParts>
  <Company>Leroy Tremblot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Dominique Jubert</dc:creator>
  <cp:lastModifiedBy>Solène Briel</cp:lastModifiedBy>
  <cp:revision>308</cp:revision>
  <cp:lastPrinted>2019-11-14T14:39:38Z</cp:lastPrinted>
  <dcterms:created xsi:type="dcterms:W3CDTF">2015-04-01T15:55:56Z</dcterms:created>
  <dcterms:modified xsi:type="dcterms:W3CDTF">2021-04-22T14:29:28Z</dcterms:modified>
</cp:coreProperties>
</file>