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709" r:id="rId2"/>
  </p:sldMasterIdLst>
  <p:notesMasterIdLst>
    <p:notesMasterId r:id="rId27"/>
  </p:notesMasterIdLst>
  <p:handoutMasterIdLst>
    <p:handoutMasterId r:id="rId28"/>
  </p:handoutMasterIdLst>
  <p:sldIdLst>
    <p:sldId id="272" r:id="rId3"/>
    <p:sldId id="327" r:id="rId4"/>
    <p:sldId id="328" r:id="rId5"/>
    <p:sldId id="329" r:id="rId6"/>
    <p:sldId id="354" r:id="rId7"/>
    <p:sldId id="331" r:id="rId8"/>
    <p:sldId id="332" r:id="rId9"/>
    <p:sldId id="355" r:id="rId10"/>
    <p:sldId id="334" r:id="rId11"/>
    <p:sldId id="335" r:id="rId12"/>
    <p:sldId id="336" r:id="rId13"/>
    <p:sldId id="337" r:id="rId14"/>
    <p:sldId id="339" r:id="rId15"/>
    <p:sldId id="340" r:id="rId16"/>
    <p:sldId id="341" r:id="rId17"/>
    <p:sldId id="342" r:id="rId18"/>
    <p:sldId id="343" r:id="rId19"/>
    <p:sldId id="344" r:id="rId20"/>
    <p:sldId id="345" r:id="rId21"/>
    <p:sldId id="346" r:id="rId22"/>
    <p:sldId id="356" r:id="rId23"/>
    <p:sldId id="357" r:id="rId24"/>
    <p:sldId id="358" r:id="rId25"/>
    <p:sldId id="35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4684"/>
    <a:srgbClr val="E83743"/>
    <a:srgbClr val="40B8E8"/>
    <a:srgbClr val="148DFF"/>
    <a:srgbClr val="B49EB9"/>
    <a:srgbClr val="93C461"/>
    <a:srgbClr val="3DB5B5"/>
    <a:srgbClr val="161E37"/>
    <a:srgbClr val="FFFFFF"/>
    <a:srgbClr val="BC7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40" autoAdjust="0"/>
    <p:restoredTop sz="94755"/>
  </p:normalViewPr>
  <p:slideViewPr>
    <p:cSldViewPr snapToGrid="0" snapToObjects="1" showGuides="1">
      <p:cViewPr varScale="1">
        <p:scale>
          <a:sx n="109" d="100"/>
          <a:sy n="109" d="100"/>
        </p:scale>
        <p:origin x="1296" y="108"/>
      </p:cViewPr>
      <p:guideLst>
        <p:guide orient="horz" pos="2160"/>
        <p:guide pos="2880"/>
      </p:guideLst>
    </p:cSldViewPr>
  </p:slideViewPr>
  <p:notesTextViewPr>
    <p:cViewPr>
      <p:scale>
        <a:sx n="1" d="1"/>
        <a:sy n="1" d="1"/>
      </p:scale>
      <p:origin x="0" y="0"/>
    </p:cViewPr>
  </p:notesTextViewPr>
  <p:notesViewPr>
    <p:cSldViewPr snapToGrid="0" snapToObjects="1">
      <p:cViewPr varScale="1">
        <p:scale>
          <a:sx n="52" d="100"/>
          <a:sy n="52" d="100"/>
        </p:scale>
        <p:origin x="268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29932E-4FA6-493D-8BF5-7346FE831E88}" type="doc">
      <dgm:prSet loTypeId="urn:microsoft.com/office/officeart/2005/8/layout/hProcess9" loCatId="process" qsTypeId="urn:microsoft.com/office/officeart/2005/8/quickstyle/simple1" qsCatId="simple" csTypeId="urn:microsoft.com/office/officeart/2005/8/colors/accent5_5" csCatId="accent5" phldr="1"/>
      <dgm:spPr/>
    </dgm:pt>
    <dgm:pt modelId="{9D649637-F3DB-4073-806C-3FA69D4E138A}">
      <dgm:prSet phldrT="[Texte]" custT="1"/>
      <dgm:spPr/>
      <dgm:t>
        <a:bodyPr/>
        <a:lstStyle/>
        <a:p>
          <a:r>
            <a:rPr lang="fr-FR" sz="2400" b="1" dirty="0"/>
            <a:t>Diagnostic</a:t>
          </a:r>
        </a:p>
        <a:p>
          <a:r>
            <a:rPr lang="fr-FR" sz="2200" dirty="0"/>
            <a:t>Développement, Formation et Haut niveau</a:t>
          </a:r>
        </a:p>
      </dgm:t>
    </dgm:pt>
    <dgm:pt modelId="{D8B32479-2D9C-4308-9C11-723CCA129D2A}" type="parTrans" cxnId="{1112EF18-13A5-4F34-866C-3CAA9055F104}">
      <dgm:prSet/>
      <dgm:spPr/>
      <dgm:t>
        <a:bodyPr/>
        <a:lstStyle/>
        <a:p>
          <a:endParaRPr lang="fr-FR"/>
        </a:p>
      </dgm:t>
    </dgm:pt>
    <dgm:pt modelId="{29606192-4996-4783-8538-B4548866FE93}" type="sibTrans" cxnId="{1112EF18-13A5-4F34-866C-3CAA9055F104}">
      <dgm:prSet/>
      <dgm:spPr/>
      <dgm:t>
        <a:bodyPr/>
        <a:lstStyle/>
        <a:p>
          <a:endParaRPr lang="fr-FR"/>
        </a:p>
      </dgm:t>
    </dgm:pt>
    <dgm:pt modelId="{EB50FAF3-2315-42F6-9DA3-7A108599DC02}">
      <dgm:prSet phldrT="[Texte]"/>
      <dgm:spPr/>
      <dgm:t>
        <a:bodyPr/>
        <a:lstStyle/>
        <a:p>
          <a:r>
            <a:rPr lang="fr-FR" b="1" dirty="0"/>
            <a:t>Projection jusqu’en 2024</a:t>
          </a:r>
        </a:p>
      </dgm:t>
    </dgm:pt>
    <dgm:pt modelId="{2DDF7FF3-B302-47F6-9E7A-4CBE985A0F80}" type="parTrans" cxnId="{CD625E27-13BB-4463-9EDF-2AEB438A2BFA}">
      <dgm:prSet/>
      <dgm:spPr/>
      <dgm:t>
        <a:bodyPr/>
        <a:lstStyle/>
        <a:p>
          <a:endParaRPr lang="fr-FR"/>
        </a:p>
      </dgm:t>
    </dgm:pt>
    <dgm:pt modelId="{176A851F-B548-45A7-9770-F0F6F1A816F6}" type="sibTrans" cxnId="{CD625E27-13BB-4463-9EDF-2AEB438A2BFA}">
      <dgm:prSet/>
      <dgm:spPr/>
      <dgm:t>
        <a:bodyPr/>
        <a:lstStyle/>
        <a:p>
          <a:endParaRPr lang="fr-FR"/>
        </a:p>
      </dgm:t>
    </dgm:pt>
    <dgm:pt modelId="{3592A36A-9AA5-4EE3-BCF3-D9E5F763A28F}">
      <dgm:prSet phldrT="[Texte]"/>
      <dgm:spPr/>
      <dgm:t>
        <a:bodyPr/>
        <a:lstStyle/>
        <a:p>
          <a:r>
            <a:rPr lang="fr-FR" b="1" dirty="0"/>
            <a:t>Formalisation d’actions</a:t>
          </a:r>
        </a:p>
      </dgm:t>
    </dgm:pt>
    <dgm:pt modelId="{141DCF09-E879-409B-AEF6-A4A3783B537E}" type="parTrans" cxnId="{51C0CCD5-21C4-4050-A2B7-0C00D8D0E1A4}">
      <dgm:prSet/>
      <dgm:spPr/>
      <dgm:t>
        <a:bodyPr/>
        <a:lstStyle/>
        <a:p>
          <a:endParaRPr lang="fr-FR"/>
        </a:p>
      </dgm:t>
    </dgm:pt>
    <dgm:pt modelId="{93030938-2264-4C8C-A119-62AD14DEFFC7}" type="sibTrans" cxnId="{51C0CCD5-21C4-4050-A2B7-0C00D8D0E1A4}">
      <dgm:prSet/>
      <dgm:spPr/>
      <dgm:t>
        <a:bodyPr/>
        <a:lstStyle/>
        <a:p>
          <a:endParaRPr lang="fr-FR"/>
        </a:p>
      </dgm:t>
    </dgm:pt>
    <dgm:pt modelId="{28C42FDD-B578-4D77-9DBF-2B514ED37ED6}" type="pres">
      <dgm:prSet presAssocID="{6E29932E-4FA6-493D-8BF5-7346FE831E88}" presName="CompostProcess" presStyleCnt="0">
        <dgm:presLayoutVars>
          <dgm:dir/>
          <dgm:resizeHandles val="exact"/>
        </dgm:presLayoutVars>
      </dgm:prSet>
      <dgm:spPr/>
    </dgm:pt>
    <dgm:pt modelId="{8CA74715-2177-4980-BF51-A9AD151C7A44}" type="pres">
      <dgm:prSet presAssocID="{6E29932E-4FA6-493D-8BF5-7346FE831E88}" presName="arrow" presStyleLbl="bgShp" presStyleIdx="0" presStyleCnt="1"/>
      <dgm:spPr/>
    </dgm:pt>
    <dgm:pt modelId="{834D897A-7794-45AB-8653-5E7628E4470F}" type="pres">
      <dgm:prSet presAssocID="{6E29932E-4FA6-493D-8BF5-7346FE831E88}" presName="linearProcess" presStyleCnt="0"/>
      <dgm:spPr/>
    </dgm:pt>
    <dgm:pt modelId="{F728029B-08E0-41B2-BE23-176773913154}" type="pres">
      <dgm:prSet presAssocID="{9D649637-F3DB-4073-806C-3FA69D4E138A}" presName="textNode" presStyleLbl="node1" presStyleIdx="0" presStyleCnt="3">
        <dgm:presLayoutVars>
          <dgm:bulletEnabled val="1"/>
        </dgm:presLayoutVars>
      </dgm:prSet>
      <dgm:spPr/>
      <dgm:t>
        <a:bodyPr/>
        <a:lstStyle/>
        <a:p>
          <a:endParaRPr lang="fr-FR"/>
        </a:p>
      </dgm:t>
    </dgm:pt>
    <dgm:pt modelId="{FB01C140-8D56-4EC0-81A7-2FDC1CD92C02}" type="pres">
      <dgm:prSet presAssocID="{29606192-4996-4783-8538-B4548866FE93}" presName="sibTrans" presStyleCnt="0"/>
      <dgm:spPr/>
    </dgm:pt>
    <dgm:pt modelId="{F75FC973-7463-4112-858C-1D84E418711B}" type="pres">
      <dgm:prSet presAssocID="{EB50FAF3-2315-42F6-9DA3-7A108599DC02}" presName="textNode" presStyleLbl="node1" presStyleIdx="1" presStyleCnt="3">
        <dgm:presLayoutVars>
          <dgm:bulletEnabled val="1"/>
        </dgm:presLayoutVars>
      </dgm:prSet>
      <dgm:spPr/>
      <dgm:t>
        <a:bodyPr/>
        <a:lstStyle/>
        <a:p>
          <a:endParaRPr lang="fr-FR"/>
        </a:p>
      </dgm:t>
    </dgm:pt>
    <dgm:pt modelId="{1D21A832-69C1-4889-A5EC-C04819367FFF}" type="pres">
      <dgm:prSet presAssocID="{176A851F-B548-45A7-9770-F0F6F1A816F6}" presName="sibTrans" presStyleCnt="0"/>
      <dgm:spPr/>
    </dgm:pt>
    <dgm:pt modelId="{EFA129F4-5E50-447B-98D7-9A3E8B1DBE4F}" type="pres">
      <dgm:prSet presAssocID="{3592A36A-9AA5-4EE3-BCF3-D9E5F763A28F}" presName="textNode" presStyleLbl="node1" presStyleIdx="2" presStyleCnt="3">
        <dgm:presLayoutVars>
          <dgm:bulletEnabled val="1"/>
        </dgm:presLayoutVars>
      </dgm:prSet>
      <dgm:spPr/>
      <dgm:t>
        <a:bodyPr/>
        <a:lstStyle/>
        <a:p>
          <a:endParaRPr lang="fr-FR"/>
        </a:p>
      </dgm:t>
    </dgm:pt>
  </dgm:ptLst>
  <dgm:cxnLst>
    <dgm:cxn modelId="{CD625E27-13BB-4463-9EDF-2AEB438A2BFA}" srcId="{6E29932E-4FA6-493D-8BF5-7346FE831E88}" destId="{EB50FAF3-2315-42F6-9DA3-7A108599DC02}" srcOrd="1" destOrd="0" parTransId="{2DDF7FF3-B302-47F6-9E7A-4CBE985A0F80}" sibTransId="{176A851F-B548-45A7-9770-F0F6F1A816F6}"/>
    <dgm:cxn modelId="{51C0CCD5-21C4-4050-A2B7-0C00D8D0E1A4}" srcId="{6E29932E-4FA6-493D-8BF5-7346FE831E88}" destId="{3592A36A-9AA5-4EE3-BCF3-D9E5F763A28F}" srcOrd="2" destOrd="0" parTransId="{141DCF09-E879-409B-AEF6-A4A3783B537E}" sibTransId="{93030938-2264-4C8C-A119-62AD14DEFFC7}"/>
    <dgm:cxn modelId="{6CF07855-031C-4DE5-9EA7-8EF0DF7E01E5}" type="presOf" srcId="{9D649637-F3DB-4073-806C-3FA69D4E138A}" destId="{F728029B-08E0-41B2-BE23-176773913154}" srcOrd="0" destOrd="0" presId="urn:microsoft.com/office/officeart/2005/8/layout/hProcess9"/>
    <dgm:cxn modelId="{D42B4216-6FE7-44C5-81F5-46494834A4AC}" type="presOf" srcId="{6E29932E-4FA6-493D-8BF5-7346FE831E88}" destId="{28C42FDD-B578-4D77-9DBF-2B514ED37ED6}" srcOrd="0" destOrd="0" presId="urn:microsoft.com/office/officeart/2005/8/layout/hProcess9"/>
    <dgm:cxn modelId="{FC644B89-57A3-45AB-B60B-80C354B485D9}" type="presOf" srcId="{3592A36A-9AA5-4EE3-BCF3-D9E5F763A28F}" destId="{EFA129F4-5E50-447B-98D7-9A3E8B1DBE4F}" srcOrd="0" destOrd="0" presId="urn:microsoft.com/office/officeart/2005/8/layout/hProcess9"/>
    <dgm:cxn modelId="{B9077819-DA8A-4640-B8F5-5A9EDB218F20}" type="presOf" srcId="{EB50FAF3-2315-42F6-9DA3-7A108599DC02}" destId="{F75FC973-7463-4112-858C-1D84E418711B}" srcOrd="0" destOrd="0" presId="urn:microsoft.com/office/officeart/2005/8/layout/hProcess9"/>
    <dgm:cxn modelId="{1112EF18-13A5-4F34-866C-3CAA9055F104}" srcId="{6E29932E-4FA6-493D-8BF5-7346FE831E88}" destId="{9D649637-F3DB-4073-806C-3FA69D4E138A}" srcOrd="0" destOrd="0" parTransId="{D8B32479-2D9C-4308-9C11-723CCA129D2A}" sibTransId="{29606192-4996-4783-8538-B4548866FE93}"/>
    <dgm:cxn modelId="{14031E4C-BB20-4F7D-B242-711F6E20A2C2}" type="presParOf" srcId="{28C42FDD-B578-4D77-9DBF-2B514ED37ED6}" destId="{8CA74715-2177-4980-BF51-A9AD151C7A44}" srcOrd="0" destOrd="0" presId="urn:microsoft.com/office/officeart/2005/8/layout/hProcess9"/>
    <dgm:cxn modelId="{FAA60EEC-C831-4854-97AF-21FE98341B52}" type="presParOf" srcId="{28C42FDD-B578-4D77-9DBF-2B514ED37ED6}" destId="{834D897A-7794-45AB-8653-5E7628E4470F}" srcOrd="1" destOrd="0" presId="urn:microsoft.com/office/officeart/2005/8/layout/hProcess9"/>
    <dgm:cxn modelId="{23503960-BBA9-47BA-8272-9CEC1567B262}" type="presParOf" srcId="{834D897A-7794-45AB-8653-5E7628E4470F}" destId="{F728029B-08E0-41B2-BE23-176773913154}" srcOrd="0" destOrd="0" presId="urn:microsoft.com/office/officeart/2005/8/layout/hProcess9"/>
    <dgm:cxn modelId="{C5C47B49-9C00-4F31-97F1-19B600FFAD58}" type="presParOf" srcId="{834D897A-7794-45AB-8653-5E7628E4470F}" destId="{FB01C140-8D56-4EC0-81A7-2FDC1CD92C02}" srcOrd="1" destOrd="0" presId="urn:microsoft.com/office/officeart/2005/8/layout/hProcess9"/>
    <dgm:cxn modelId="{B56BA557-2CA5-4280-889A-46567FB91C79}" type="presParOf" srcId="{834D897A-7794-45AB-8653-5E7628E4470F}" destId="{F75FC973-7463-4112-858C-1D84E418711B}" srcOrd="2" destOrd="0" presId="urn:microsoft.com/office/officeart/2005/8/layout/hProcess9"/>
    <dgm:cxn modelId="{118FF037-B4DD-4191-A66D-1C344CEBB99C}" type="presParOf" srcId="{834D897A-7794-45AB-8653-5E7628E4470F}" destId="{1D21A832-69C1-4889-A5EC-C04819367FFF}" srcOrd="3" destOrd="0" presId="urn:microsoft.com/office/officeart/2005/8/layout/hProcess9"/>
    <dgm:cxn modelId="{84CAD885-A67C-4ECB-9E06-B4ACDB5DEF00}" type="presParOf" srcId="{834D897A-7794-45AB-8653-5E7628E4470F}" destId="{EFA129F4-5E50-447B-98D7-9A3E8B1DBE4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F4E29F-725F-45D7-B154-EDB715155ED9}" type="doc">
      <dgm:prSet loTypeId="urn:microsoft.com/office/officeart/2005/8/layout/matrix1" loCatId="matrix" qsTypeId="urn:microsoft.com/office/officeart/2005/8/quickstyle/simple1" qsCatId="simple" csTypeId="urn:microsoft.com/office/officeart/2005/8/colors/colorful4" csCatId="colorful" phldr="1"/>
      <dgm:spPr/>
      <dgm:t>
        <a:bodyPr/>
        <a:lstStyle/>
        <a:p>
          <a:endParaRPr lang="fr-FR"/>
        </a:p>
      </dgm:t>
    </dgm:pt>
    <dgm:pt modelId="{3B72656F-B94F-4AB8-B8FB-237D7BA6E95A}">
      <dgm:prSet phldrT="[Texte]"/>
      <dgm:spPr>
        <a:solidFill>
          <a:schemeClr val="accent1"/>
        </a:solidFill>
      </dgm:spPr>
      <dgm:t>
        <a:bodyPr/>
        <a:lstStyle/>
        <a:p>
          <a:r>
            <a:rPr lang="fr-FR" dirty="0"/>
            <a:t>COMITE</a:t>
          </a:r>
        </a:p>
      </dgm:t>
    </dgm:pt>
    <dgm:pt modelId="{45B50458-6CE7-41B3-8131-281B20CF228A}" type="parTrans" cxnId="{0EBF94B2-606E-4807-A5EE-5A7F151384A3}">
      <dgm:prSet/>
      <dgm:spPr/>
      <dgm:t>
        <a:bodyPr/>
        <a:lstStyle/>
        <a:p>
          <a:endParaRPr lang="fr-FR"/>
        </a:p>
      </dgm:t>
    </dgm:pt>
    <dgm:pt modelId="{868E09CD-7652-4654-867A-8246C7473B24}" type="sibTrans" cxnId="{0EBF94B2-606E-4807-A5EE-5A7F151384A3}">
      <dgm:prSet/>
      <dgm:spPr/>
      <dgm:t>
        <a:bodyPr/>
        <a:lstStyle/>
        <a:p>
          <a:endParaRPr lang="fr-FR"/>
        </a:p>
      </dgm:t>
    </dgm:pt>
    <dgm:pt modelId="{BF493095-D33C-49A6-BD69-2C58D87701FF}">
      <dgm:prSet phldrT="[Texte]"/>
      <dgm:spPr>
        <a:solidFill>
          <a:schemeClr val="accent3">
            <a:lumMod val="40000"/>
            <a:lumOff val="60000"/>
          </a:schemeClr>
        </a:solidFill>
      </dgm:spPr>
      <dgm:t>
        <a:bodyPr/>
        <a:lstStyle/>
        <a:p>
          <a:r>
            <a:rPr lang="fr-FR" dirty="0"/>
            <a:t>Développer</a:t>
          </a:r>
        </a:p>
      </dgm:t>
    </dgm:pt>
    <dgm:pt modelId="{C1722B80-1F6F-48DE-91A9-43D333F63CD9}" type="parTrans" cxnId="{1AF60F4A-D681-4DDF-BC0B-85492AAEC4D8}">
      <dgm:prSet/>
      <dgm:spPr/>
      <dgm:t>
        <a:bodyPr/>
        <a:lstStyle/>
        <a:p>
          <a:endParaRPr lang="fr-FR"/>
        </a:p>
      </dgm:t>
    </dgm:pt>
    <dgm:pt modelId="{88211E4F-B4CA-493E-953A-FCE99BEA4FE7}" type="sibTrans" cxnId="{1AF60F4A-D681-4DDF-BC0B-85492AAEC4D8}">
      <dgm:prSet/>
      <dgm:spPr/>
      <dgm:t>
        <a:bodyPr/>
        <a:lstStyle/>
        <a:p>
          <a:endParaRPr lang="fr-FR"/>
        </a:p>
      </dgm:t>
    </dgm:pt>
    <dgm:pt modelId="{07EDDD69-7F4E-495F-BD79-902295AB3F33}">
      <dgm:prSet phldrT="[Texte]"/>
      <dgm:spPr>
        <a:solidFill>
          <a:schemeClr val="bg2"/>
        </a:solidFill>
      </dgm:spPr>
      <dgm:t>
        <a:bodyPr/>
        <a:lstStyle/>
        <a:p>
          <a:r>
            <a:rPr lang="fr-FR" dirty="0"/>
            <a:t>Former</a:t>
          </a:r>
        </a:p>
      </dgm:t>
    </dgm:pt>
    <dgm:pt modelId="{22830A87-E5B8-4E5E-A936-23E9D3A27BD5}" type="parTrans" cxnId="{84923616-794F-449E-A6C5-BE1E1B8ED947}">
      <dgm:prSet/>
      <dgm:spPr/>
      <dgm:t>
        <a:bodyPr/>
        <a:lstStyle/>
        <a:p>
          <a:endParaRPr lang="fr-FR"/>
        </a:p>
      </dgm:t>
    </dgm:pt>
    <dgm:pt modelId="{811D1ACB-5F6F-457E-9DAA-3C624EE8B6E5}" type="sibTrans" cxnId="{84923616-794F-449E-A6C5-BE1E1B8ED947}">
      <dgm:prSet/>
      <dgm:spPr/>
      <dgm:t>
        <a:bodyPr/>
        <a:lstStyle/>
        <a:p>
          <a:endParaRPr lang="fr-FR"/>
        </a:p>
      </dgm:t>
    </dgm:pt>
    <dgm:pt modelId="{B60D0BFA-8F09-4FE7-AD0B-7B02F85CCCD2}">
      <dgm:prSet phldrT="[Texte]"/>
      <dgm:spPr>
        <a:solidFill>
          <a:srgbClr val="FFFF00"/>
        </a:solidFill>
      </dgm:spPr>
      <dgm:t>
        <a:bodyPr/>
        <a:lstStyle/>
        <a:p>
          <a:r>
            <a:rPr lang="fr-FR" dirty="0"/>
            <a:t>Perfectionner</a:t>
          </a:r>
        </a:p>
      </dgm:t>
    </dgm:pt>
    <dgm:pt modelId="{915F60F2-F295-48C4-9D03-C62E0088C114}" type="parTrans" cxnId="{A52097EE-C6B0-44BF-9A77-F075E1955ECF}">
      <dgm:prSet/>
      <dgm:spPr/>
      <dgm:t>
        <a:bodyPr/>
        <a:lstStyle/>
        <a:p>
          <a:endParaRPr lang="fr-FR"/>
        </a:p>
      </dgm:t>
    </dgm:pt>
    <dgm:pt modelId="{1419B1FD-9536-4DF7-8814-E62E9324323E}" type="sibTrans" cxnId="{A52097EE-C6B0-44BF-9A77-F075E1955ECF}">
      <dgm:prSet/>
      <dgm:spPr/>
      <dgm:t>
        <a:bodyPr/>
        <a:lstStyle/>
        <a:p>
          <a:endParaRPr lang="fr-FR"/>
        </a:p>
      </dgm:t>
    </dgm:pt>
    <dgm:pt modelId="{C68F8B9F-45F6-4C5B-8807-D6A6589BD918}">
      <dgm:prSet phldrT="[Texte]"/>
      <dgm:spPr>
        <a:solidFill>
          <a:srgbClr val="FFC000"/>
        </a:solidFill>
      </dgm:spPr>
      <dgm:t>
        <a:bodyPr/>
        <a:lstStyle/>
        <a:p>
          <a:r>
            <a:rPr lang="fr-FR" dirty="0"/>
            <a:t>Professionnaliser</a:t>
          </a:r>
        </a:p>
      </dgm:t>
    </dgm:pt>
    <dgm:pt modelId="{294F7573-E5E8-4DB8-A250-8B47FC9EBA46}" type="parTrans" cxnId="{0B26D39F-8FF2-4FBB-92D8-96E5C694343E}">
      <dgm:prSet/>
      <dgm:spPr/>
      <dgm:t>
        <a:bodyPr/>
        <a:lstStyle/>
        <a:p>
          <a:endParaRPr lang="fr-FR"/>
        </a:p>
      </dgm:t>
    </dgm:pt>
    <dgm:pt modelId="{DA7DD0EF-DB3D-41D6-9903-14B479E279B0}" type="sibTrans" cxnId="{0B26D39F-8FF2-4FBB-92D8-96E5C694343E}">
      <dgm:prSet/>
      <dgm:spPr/>
      <dgm:t>
        <a:bodyPr/>
        <a:lstStyle/>
        <a:p>
          <a:endParaRPr lang="fr-FR"/>
        </a:p>
      </dgm:t>
    </dgm:pt>
    <dgm:pt modelId="{F88D62EB-F4A0-4BFC-941A-8E938A5C25F2}" type="pres">
      <dgm:prSet presAssocID="{38F4E29F-725F-45D7-B154-EDB715155ED9}" presName="diagram" presStyleCnt="0">
        <dgm:presLayoutVars>
          <dgm:chMax val="1"/>
          <dgm:dir/>
          <dgm:animLvl val="ctr"/>
          <dgm:resizeHandles val="exact"/>
        </dgm:presLayoutVars>
      </dgm:prSet>
      <dgm:spPr/>
      <dgm:t>
        <a:bodyPr/>
        <a:lstStyle/>
        <a:p>
          <a:endParaRPr lang="fr-FR"/>
        </a:p>
      </dgm:t>
    </dgm:pt>
    <dgm:pt modelId="{B8260BA4-1164-436A-AFEE-DD6AEF04BB3F}" type="pres">
      <dgm:prSet presAssocID="{38F4E29F-725F-45D7-B154-EDB715155ED9}" presName="matrix" presStyleCnt="0"/>
      <dgm:spPr/>
    </dgm:pt>
    <dgm:pt modelId="{3F338205-DA99-450B-B121-D1A347365D8B}" type="pres">
      <dgm:prSet presAssocID="{38F4E29F-725F-45D7-B154-EDB715155ED9}" presName="tile1" presStyleLbl="node1" presStyleIdx="0" presStyleCnt="4"/>
      <dgm:spPr/>
      <dgm:t>
        <a:bodyPr/>
        <a:lstStyle/>
        <a:p>
          <a:endParaRPr lang="fr-FR"/>
        </a:p>
      </dgm:t>
    </dgm:pt>
    <dgm:pt modelId="{F91F03C7-30DB-415F-B7D5-B5A04C9AF265}" type="pres">
      <dgm:prSet presAssocID="{38F4E29F-725F-45D7-B154-EDB715155ED9}" presName="tile1text" presStyleLbl="node1" presStyleIdx="0" presStyleCnt="4">
        <dgm:presLayoutVars>
          <dgm:chMax val="0"/>
          <dgm:chPref val="0"/>
          <dgm:bulletEnabled val="1"/>
        </dgm:presLayoutVars>
      </dgm:prSet>
      <dgm:spPr/>
      <dgm:t>
        <a:bodyPr/>
        <a:lstStyle/>
        <a:p>
          <a:endParaRPr lang="fr-FR"/>
        </a:p>
      </dgm:t>
    </dgm:pt>
    <dgm:pt modelId="{CEFC413A-448F-4508-8F5F-B7BA1E19BC6F}" type="pres">
      <dgm:prSet presAssocID="{38F4E29F-725F-45D7-B154-EDB715155ED9}" presName="tile2" presStyleLbl="node1" presStyleIdx="1" presStyleCnt="4"/>
      <dgm:spPr/>
      <dgm:t>
        <a:bodyPr/>
        <a:lstStyle/>
        <a:p>
          <a:endParaRPr lang="fr-FR"/>
        </a:p>
      </dgm:t>
    </dgm:pt>
    <dgm:pt modelId="{4B6F419F-30FE-473D-8B46-989AE5B11F59}" type="pres">
      <dgm:prSet presAssocID="{38F4E29F-725F-45D7-B154-EDB715155ED9}" presName="tile2text" presStyleLbl="node1" presStyleIdx="1" presStyleCnt="4">
        <dgm:presLayoutVars>
          <dgm:chMax val="0"/>
          <dgm:chPref val="0"/>
          <dgm:bulletEnabled val="1"/>
        </dgm:presLayoutVars>
      </dgm:prSet>
      <dgm:spPr/>
      <dgm:t>
        <a:bodyPr/>
        <a:lstStyle/>
        <a:p>
          <a:endParaRPr lang="fr-FR"/>
        </a:p>
      </dgm:t>
    </dgm:pt>
    <dgm:pt modelId="{6B8E7878-F5B5-4C61-BA1E-DD8C49A3CB06}" type="pres">
      <dgm:prSet presAssocID="{38F4E29F-725F-45D7-B154-EDB715155ED9}" presName="tile3" presStyleLbl="node1" presStyleIdx="2" presStyleCnt="4"/>
      <dgm:spPr/>
      <dgm:t>
        <a:bodyPr/>
        <a:lstStyle/>
        <a:p>
          <a:endParaRPr lang="fr-FR"/>
        </a:p>
      </dgm:t>
    </dgm:pt>
    <dgm:pt modelId="{4823772E-80D9-40EB-BAF8-D4475FD97BB1}" type="pres">
      <dgm:prSet presAssocID="{38F4E29F-725F-45D7-B154-EDB715155ED9}" presName="tile3text" presStyleLbl="node1" presStyleIdx="2" presStyleCnt="4">
        <dgm:presLayoutVars>
          <dgm:chMax val="0"/>
          <dgm:chPref val="0"/>
          <dgm:bulletEnabled val="1"/>
        </dgm:presLayoutVars>
      </dgm:prSet>
      <dgm:spPr/>
      <dgm:t>
        <a:bodyPr/>
        <a:lstStyle/>
        <a:p>
          <a:endParaRPr lang="fr-FR"/>
        </a:p>
      </dgm:t>
    </dgm:pt>
    <dgm:pt modelId="{D7F61A14-8C1D-4CC0-9F43-28D534AC023D}" type="pres">
      <dgm:prSet presAssocID="{38F4E29F-725F-45D7-B154-EDB715155ED9}" presName="tile4" presStyleLbl="node1" presStyleIdx="3" presStyleCnt="4" custLinFactNeighborY="0"/>
      <dgm:spPr/>
      <dgm:t>
        <a:bodyPr/>
        <a:lstStyle/>
        <a:p>
          <a:endParaRPr lang="fr-FR"/>
        </a:p>
      </dgm:t>
    </dgm:pt>
    <dgm:pt modelId="{74D7CA25-A6EE-4A10-B4EA-67A6B9E06047}" type="pres">
      <dgm:prSet presAssocID="{38F4E29F-725F-45D7-B154-EDB715155ED9}" presName="tile4text" presStyleLbl="node1" presStyleIdx="3" presStyleCnt="4">
        <dgm:presLayoutVars>
          <dgm:chMax val="0"/>
          <dgm:chPref val="0"/>
          <dgm:bulletEnabled val="1"/>
        </dgm:presLayoutVars>
      </dgm:prSet>
      <dgm:spPr/>
      <dgm:t>
        <a:bodyPr/>
        <a:lstStyle/>
        <a:p>
          <a:endParaRPr lang="fr-FR"/>
        </a:p>
      </dgm:t>
    </dgm:pt>
    <dgm:pt modelId="{6B7D1FDF-F0DD-4E45-8AF8-FACE985D6399}" type="pres">
      <dgm:prSet presAssocID="{38F4E29F-725F-45D7-B154-EDB715155ED9}" presName="centerTile" presStyleLbl="fgShp" presStyleIdx="0" presStyleCnt="1">
        <dgm:presLayoutVars>
          <dgm:chMax val="0"/>
          <dgm:chPref val="0"/>
        </dgm:presLayoutVars>
      </dgm:prSet>
      <dgm:spPr/>
      <dgm:t>
        <a:bodyPr/>
        <a:lstStyle/>
        <a:p>
          <a:endParaRPr lang="fr-FR"/>
        </a:p>
      </dgm:t>
    </dgm:pt>
  </dgm:ptLst>
  <dgm:cxnLst>
    <dgm:cxn modelId="{84923616-794F-449E-A6C5-BE1E1B8ED947}" srcId="{3B72656F-B94F-4AB8-B8FB-237D7BA6E95A}" destId="{07EDDD69-7F4E-495F-BD79-902295AB3F33}" srcOrd="1" destOrd="0" parTransId="{22830A87-E5B8-4E5E-A936-23E9D3A27BD5}" sibTransId="{811D1ACB-5F6F-457E-9DAA-3C624EE8B6E5}"/>
    <dgm:cxn modelId="{1AF60F4A-D681-4DDF-BC0B-85492AAEC4D8}" srcId="{3B72656F-B94F-4AB8-B8FB-237D7BA6E95A}" destId="{BF493095-D33C-49A6-BD69-2C58D87701FF}" srcOrd="0" destOrd="0" parTransId="{C1722B80-1F6F-48DE-91A9-43D333F63CD9}" sibTransId="{88211E4F-B4CA-493E-953A-FCE99BEA4FE7}"/>
    <dgm:cxn modelId="{A69547BE-2A08-418C-B130-C15B1AA64FF1}" type="presOf" srcId="{38F4E29F-725F-45D7-B154-EDB715155ED9}" destId="{F88D62EB-F4A0-4BFC-941A-8E938A5C25F2}" srcOrd="0" destOrd="0" presId="urn:microsoft.com/office/officeart/2005/8/layout/matrix1"/>
    <dgm:cxn modelId="{89D7DDFD-AE34-49A8-AF79-6994ADD335FA}" type="presOf" srcId="{07EDDD69-7F4E-495F-BD79-902295AB3F33}" destId="{CEFC413A-448F-4508-8F5F-B7BA1E19BC6F}" srcOrd="0" destOrd="0" presId="urn:microsoft.com/office/officeart/2005/8/layout/matrix1"/>
    <dgm:cxn modelId="{F48147D3-A1BD-4432-AF28-C25B7782D7A5}" type="presOf" srcId="{BF493095-D33C-49A6-BD69-2C58D87701FF}" destId="{F91F03C7-30DB-415F-B7D5-B5A04C9AF265}" srcOrd="1" destOrd="0" presId="urn:microsoft.com/office/officeart/2005/8/layout/matrix1"/>
    <dgm:cxn modelId="{C20BDDC6-541F-4962-B9B5-3ACD6A4BC4B2}" type="presOf" srcId="{C68F8B9F-45F6-4C5B-8807-D6A6589BD918}" destId="{D7F61A14-8C1D-4CC0-9F43-28D534AC023D}" srcOrd="0" destOrd="0" presId="urn:microsoft.com/office/officeart/2005/8/layout/matrix1"/>
    <dgm:cxn modelId="{3837B6AD-00F7-480C-9546-C71743FC855A}" type="presOf" srcId="{3B72656F-B94F-4AB8-B8FB-237D7BA6E95A}" destId="{6B7D1FDF-F0DD-4E45-8AF8-FACE985D6399}" srcOrd="0" destOrd="0" presId="urn:microsoft.com/office/officeart/2005/8/layout/matrix1"/>
    <dgm:cxn modelId="{31D867AF-C2AC-4ADC-895D-452F1D317E93}" type="presOf" srcId="{C68F8B9F-45F6-4C5B-8807-D6A6589BD918}" destId="{74D7CA25-A6EE-4A10-B4EA-67A6B9E06047}" srcOrd="1" destOrd="0" presId="urn:microsoft.com/office/officeart/2005/8/layout/matrix1"/>
    <dgm:cxn modelId="{0B26D39F-8FF2-4FBB-92D8-96E5C694343E}" srcId="{3B72656F-B94F-4AB8-B8FB-237D7BA6E95A}" destId="{C68F8B9F-45F6-4C5B-8807-D6A6589BD918}" srcOrd="3" destOrd="0" parTransId="{294F7573-E5E8-4DB8-A250-8B47FC9EBA46}" sibTransId="{DA7DD0EF-DB3D-41D6-9903-14B479E279B0}"/>
    <dgm:cxn modelId="{0EBF94B2-606E-4807-A5EE-5A7F151384A3}" srcId="{38F4E29F-725F-45D7-B154-EDB715155ED9}" destId="{3B72656F-B94F-4AB8-B8FB-237D7BA6E95A}" srcOrd="0" destOrd="0" parTransId="{45B50458-6CE7-41B3-8131-281B20CF228A}" sibTransId="{868E09CD-7652-4654-867A-8246C7473B24}"/>
    <dgm:cxn modelId="{882AB131-5150-41FE-8CD6-656B1A67EEB9}" type="presOf" srcId="{B60D0BFA-8F09-4FE7-AD0B-7B02F85CCCD2}" destId="{6B8E7878-F5B5-4C61-BA1E-DD8C49A3CB06}" srcOrd="0" destOrd="0" presId="urn:microsoft.com/office/officeart/2005/8/layout/matrix1"/>
    <dgm:cxn modelId="{02DED587-BD24-4F4B-B02B-C172A68FBD72}" type="presOf" srcId="{BF493095-D33C-49A6-BD69-2C58D87701FF}" destId="{3F338205-DA99-450B-B121-D1A347365D8B}" srcOrd="0" destOrd="0" presId="urn:microsoft.com/office/officeart/2005/8/layout/matrix1"/>
    <dgm:cxn modelId="{A52097EE-C6B0-44BF-9A77-F075E1955ECF}" srcId="{3B72656F-B94F-4AB8-B8FB-237D7BA6E95A}" destId="{B60D0BFA-8F09-4FE7-AD0B-7B02F85CCCD2}" srcOrd="2" destOrd="0" parTransId="{915F60F2-F295-48C4-9D03-C62E0088C114}" sibTransId="{1419B1FD-9536-4DF7-8814-E62E9324323E}"/>
    <dgm:cxn modelId="{9B211D7E-8EDE-4B41-B712-C88E7BC8E72F}" type="presOf" srcId="{B60D0BFA-8F09-4FE7-AD0B-7B02F85CCCD2}" destId="{4823772E-80D9-40EB-BAF8-D4475FD97BB1}" srcOrd="1" destOrd="0" presId="urn:microsoft.com/office/officeart/2005/8/layout/matrix1"/>
    <dgm:cxn modelId="{7515F401-CE61-472A-8DC9-B3DAA8DA3A59}" type="presOf" srcId="{07EDDD69-7F4E-495F-BD79-902295AB3F33}" destId="{4B6F419F-30FE-473D-8B46-989AE5B11F59}" srcOrd="1" destOrd="0" presId="urn:microsoft.com/office/officeart/2005/8/layout/matrix1"/>
    <dgm:cxn modelId="{11050233-256B-4307-A348-DE169F056D30}" type="presParOf" srcId="{F88D62EB-F4A0-4BFC-941A-8E938A5C25F2}" destId="{B8260BA4-1164-436A-AFEE-DD6AEF04BB3F}" srcOrd="0" destOrd="0" presId="urn:microsoft.com/office/officeart/2005/8/layout/matrix1"/>
    <dgm:cxn modelId="{7912FBA0-735B-4C44-8620-8B07576A8B70}" type="presParOf" srcId="{B8260BA4-1164-436A-AFEE-DD6AEF04BB3F}" destId="{3F338205-DA99-450B-B121-D1A347365D8B}" srcOrd="0" destOrd="0" presId="urn:microsoft.com/office/officeart/2005/8/layout/matrix1"/>
    <dgm:cxn modelId="{767AD2AA-7AE7-4244-BF96-4CF6BD24965B}" type="presParOf" srcId="{B8260BA4-1164-436A-AFEE-DD6AEF04BB3F}" destId="{F91F03C7-30DB-415F-B7D5-B5A04C9AF265}" srcOrd="1" destOrd="0" presId="urn:microsoft.com/office/officeart/2005/8/layout/matrix1"/>
    <dgm:cxn modelId="{CD645DC4-A3E5-4961-A6AB-668E4578E66F}" type="presParOf" srcId="{B8260BA4-1164-436A-AFEE-DD6AEF04BB3F}" destId="{CEFC413A-448F-4508-8F5F-B7BA1E19BC6F}" srcOrd="2" destOrd="0" presId="urn:microsoft.com/office/officeart/2005/8/layout/matrix1"/>
    <dgm:cxn modelId="{FCD2064C-AB82-4485-8AA0-B90210CC66DC}" type="presParOf" srcId="{B8260BA4-1164-436A-AFEE-DD6AEF04BB3F}" destId="{4B6F419F-30FE-473D-8B46-989AE5B11F59}" srcOrd="3" destOrd="0" presId="urn:microsoft.com/office/officeart/2005/8/layout/matrix1"/>
    <dgm:cxn modelId="{27E8DAB3-40DE-414B-9AFF-A0B03E927539}" type="presParOf" srcId="{B8260BA4-1164-436A-AFEE-DD6AEF04BB3F}" destId="{6B8E7878-F5B5-4C61-BA1E-DD8C49A3CB06}" srcOrd="4" destOrd="0" presId="urn:microsoft.com/office/officeart/2005/8/layout/matrix1"/>
    <dgm:cxn modelId="{403563CA-8A48-4C62-92ED-5741055D03AB}" type="presParOf" srcId="{B8260BA4-1164-436A-AFEE-DD6AEF04BB3F}" destId="{4823772E-80D9-40EB-BAF8-D4475FD97BB1}" srcOrd="5" destOrd="0" presId="urn:microsoft.com/office/officeart/2005/8/layout/matrix1"/>
    <dgm:cxn modelId="{8C5E19DA-811A-4D65-8B3A-C00FEEC16AC5}" type="presParOf" srcId="{B8260BA4-1164-436A-AFEE-DD6AEF04BB3F}" destId="{D7F61A14-8C1D-4CC0-9F43-28D534AC023D}" srcOrd="6" destOrd="0" presId="urn:microsoft.com/office/officeart/2005/8/layout/matrix1"/>
    <dgm:cxn modelId="{788F5643-92D8-4540-8B84-9D733C15F6B5}" type="presParOf" srcId="{B8260BA4-1164-436A-AFEE-DD6AEF04BB3F}" destId="{74D7CA25-A6EE-4A10-B4EA-67A6B9E06047}" srcOrd="7" destOrd="0" presId="urn:microsoft.com/office/officeart/2005/8/layout/matrix1"/>
    <dgm:cxn modelId="{F7FBE5D1-B6DF-4E68-9847-DC534B7E9F43}" type="presParOf" srcId="{F88D62EB-F4A0-4BFC-941A-8E938A5C25F2}" destId="{6B7D1FDF-F0DD-4E45-8AF8-FACE985D639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74715-2177-4980-BF51-A9AD151C7A44}">
      <dsp:nvSpPr>
        <dsp:cNvPr id="0" name=""/>
        <dsp:cNvSpPr/>
      </dsp:nvSpPr>
      <dsp:spPr>
        <a:xfrm>
          <a:off x="627880" y="0"/>
          <a:ext cx="7115979" cy="4976092"/>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8029B-08E0-41B2-BE23-176773913154}">
      <dsp:nvSpPr>
        <dsp:cNvPr id="0" name=""/>
        <dsp:cNvSpPr/>
      </dsp:nvSpPr>
      <dsp:spPr>
        <a:xfrm>
          <a:off x="4087" y="1492827"/>
          <a:ext cx="2697924" cy="1990436"/>
        </a:xfrm>
        <a:prstGeom prst="roundRect">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b="1" kern="1200" dirty="0"/>
            <a:t>Diagnostic</a:t>
          </a:r>
        </a:p>
        <a:p>
          <a:pPr lvl="0" algn="ctr" defTabSz="1066800">
            <a:lnSpc>
              <a:spcPct val="90000"/>
            </a:lnSpc>
            <a:spcBef>
              <a:spcPct val="0"/>
            </a:spcBef>
            <a:spcAft>
              <a:spcPct val="35000"/>
            </a:spcAft>
          </a:pPr>
          <a:r>
            <a:rPr lang="fr-FR" sz="2200" kern="1200" dirty="0"/>
            <a:t>Développement, Formation et Haut niveau</a:t>
          </a:r>
        </a:p>
      </dsp:txBody>
      <dsp:txXfrm>
        <a:off x="101252" y="1589992"/>
        <a:ext cx="2503594" cy="1796106"/>
      </dsp:txXfrm>
    </dsp:sp>
    <dsp:sp modelId="{F75FC973-7463-4112-858C-1D84E418711B}">
      <dsp:nvSpPr>
        <dsp:cNvPr id="0" name=""/>
        <dsp:cNvSpPr/>
      </dsp:nvSpPr>
      <dsp:spPr>
        <a:xfrm>
          <a:off x="2836907" y="1492827"/>
          <a:ext cx="2697924" cy="1990436"/>
        </a:xfrm>
        <a:prstGeom prst="roundRect">
          <a:avLst/>
        </a:prstGeom>
        <a:solidFill>
          <a:schemeClr val="accent5">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fr-FR" sz="3100" b="1" kern="1200" dirty="0"/>
            <a:t>Projection jusqu’en 2024</a:t>
          </a:r>
        </a:p>
      </dsp:txBody>
      <dsp:txXfrm>
        <a:off x="2934072" y="1589992"/>
        <a:ext cx="2503594" cy="1796106"/>
      </dsp:txXfrm>
    </dsp:sp>
    <dsp:sp modelId="{EFA129F4-5E50-447B-98D7-9A3E8B1DBE4F}">
      <dsp:nvSpPr>
        <dsp:cNvPr id="0" name=""/>
        <dsp:cNvSpPr/>
      </dsp:nvSpPr>
      <dsp:spPr>
        <a:xfrm>
          <a:off x="5669728" y="1492827"/>
          <a:ext cx="2697924" cy="1990436"/>
        </a:xfrm>
        <a:prstGeom prst="roundRect">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fr-FR" sz="3100" b="1" kern="1200" dirty="0"/>
            <a:t>Formalisation d’actions</a:t>
          </a:r>
        </a:p>
      </dsp:txBody>
      <dsp:txXfrm>
        <a:off x="5766893" y="1589992"/>
        <a:ext cx="2503594" cy="17961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338205-DA99-450B-B121-D1A347365D8B}">
      <dsp:nvSpPr>
        <dsp:cNvPr id="0" name=""/>
        <dsp:cNvSpPr/>
      </dsp:nvSpPr>
      <dsp:spPr>
        <a:xfrm rot="16200000">
          <a:off x="508000" y="-508000"/>
          <a:ext cx="2032000" cy="3048000"/>
        </a:xfrm>
        <a:prstGeom prst="round1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fr-FR" sz="3100" kern="1200" dirty="0"/>
            <a:t>Développer</a:t>
          </a:r>
        </a:p>
      </dsp:txBody>
      <dsp:txXfrm rot="5400000">
        <a:off x="0" y="0"/>
        <a:ext cx="3048000" cy="1524000"/>
      </dsp:txXfrm>
    </dsp:sp>
    <dsp:sp modelId="{CEFC413A-448F-4508-8F5F-B7BA1E19BC6F}">
      <dsp:nvSpPr>
        <dsp:cNvPr id="0" name=""/>
        <dsp:cNvSpPr/>
      </dsp:nvSpPr>
      <dsp:spPr>
        <a:xfrm>
          <a:off x="3048000" y="0"/>
          <a:ext cx="3048000" cy="2032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fr-FR" sz="3100" kern="1200" dirty="0"/>
            <a:t>Former</a:t>
          </a:r>
        </a:p>
      </dsp:txBody>
      <dsp:txXfrm>
        <a:off x="3048000" y="0"/>
        <a:ext cx="3048000" cy="1524000"/>
      </dsp:txXfrm>
    </dsp:sp>
    <dsp:sp modelId="{6B8E7878-F5B5-4C61-BA1E-DD8C49A3CB06}">
      <dsp:nvSpPr>
        <dsp:cNvPr id="0" name=""/>
        <dsp:cNvSpPr/>
      </dsp:nvSpPr>
      <dsp:spPr>
        <a:xfrm rot="10800000">
          <a:off x="0" y="2032000"/>
          <a:ext cx="3048000" cy="2032000"/>
        </a:xfrm>
        <a:prstGeom prst="round1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fr-FR" sz="3100" kern="1200" dirty="0"/>
            <a:t>Perfectionner</a:t>
          </a:r>
        </a:p>
      </dsp:txBody>
      <dsp:txXfrm rot="10800000">
        <a:off x="0" y="2539999"/>
        <a:ext cx="3048000" cy="1524000"/>
      </dsp:txXfrm>
    </dsp:sp>
    <dsp:sp modelId="{D7F61A14-8C1D-4CC0-9F43-28D534AC023D}">
      <dsp:nvSpPr>
        <dsp:cNvPr id="0" name=""/>
        <dsp:cNvSpPr/>
      </dsp:nvSpPr>
      <dsp:spPr>
        <a:xfrm rot="5400000">
          <a:off x="3556000" y="1523999"/>
          <a:ext cx="2032000" cy="3048000"/>
        </a:xfrm>
        <a:prstGeom prst="round1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fr-FR" sz="3100" kern="1200" dirty="0"/>
            <a:t>Professionnaliser</a:t>
          </a:r>
        </a:p>
      </dsp:txBody>
      <dsp:txXfrm rot="-5400000">
        <a:off x="3048000" y="2539999"/>
        <a:ext cx="3048000" cy="1524000"/>
      </dsp:txXfrm>
    </dsp:sp>
    <dsp:sp modelId="{6B7D1FDF-F0DD-4E45-8AF8-FACE985D6399}">
      <dsp:nvSpPr>
        <dsp:cNvPr id="0" name=""/>
        <dsp:cNvSpPr/>
      </dsp:nvSpPr>
      <dsp:spPr>
        <a:xfrm>
          <a:off x="2133600" y="1523999"/>
          <a:ext cx="1828800" cy="101600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fr-FR" sz="3100" kern="1200" dirty="0"/>
            <a:t>COMITE</a:t>
          </a:r>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CC3E2-A72D-46AC-9D40-00C5F8C2F3B5}" type="slidenum">
              <a:rPr lang="fr-FR" smtClean="0"/>
              <a:t>‹N°›</a:t>
            </a:fld>
            <a:endParaRPr lang="fr-FR"/>
          </a:p>
        </p:txBody>
      </p:sp>
    </p:spTree>
    <p:extLst>
      <p:ext uri="{BB962C8B-B14F-4D97-AF65-F5344CB8AC3E}">
        <p14:creationId xmlns:p14="http://schemas.microsoft.com/office/powerpoint/2010/main" val="49174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C2681-86BC-45E7-9EB3-5BB8AA012322}" type="datetimeFigureOut">
              <a:rPr lang="fr-FR" smtClean="0"/>
              <a:t>04/03/2021</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04EC-3D76-4429-ACEE-E4D7E4DA70AA}" type="slidenum">
              <a:rPr lang="fr-FR" smtClean="0"/>
              <a:t>‹N°›</a:t>
            </a:fld>
            <a:endParaRPr lang="fr-FR"/>
          </a:p>
        </p:txBody>
      </p:sp>
    </p:spTree>
    <p:extLst>
      <p:ext uri="{BB962C8B-B14F-4D97-AF65-F5344CB8AC3E}">
        <p14:creationId xmlns:p14="http://schemas.microsoft.com/office/powerpoint/2010/main" val="878015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6</a:t>
            </a:fld>
            <a:endParaRPr lang="fr-FR"/>
          </a:p>
        </p:txBody>
      </p:sp>
    </p:spTree>
    <p:extLst>
      <p:ext uri="{BB962C8B-B14F-4D97-AF65-F5344CB8AC3E}">
        <p14:creationId xmlns:p14="http://schemas.microsoft.com/office/powerpoint/2010/main" val="630338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15</a:t>
            </a:fld>
            <a:endParaRPr lang="fr-FR"/>
          </a:p>
        </p:txBody>
      </p:sp>
    </p:spTree>
    <p:extLst>
      <p:ext uri="{BB962C8B-B14F-4D97-AF65-F5344CB8AC3E}">
        <p14:creationId xmlns:p14="http://schemas.microsoft.com/office/powerpoint/2010/main" val="2695708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16</a:t>
            </a:fld>
            <a:endParaRPr lang="fr-FR"/>
          </a:p>
        </p:txBody>
      </p:sp>
    </p:spTree>
    <p:extLst>
      <p:ext uri="{BB962C8B-B14F-4D97-AF65-F5344CB8AC3E}">
        <p14:creationId xmlns:p14="http://schemas.microsoft.com/office/powerpoint/2010/main" val="2146946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18</a:t>
            </a:fld>
            <a:endParaRPr lang="fr-FR"/>
          </a:p>
        </p:txBody>
      </p:sp>
    </p:spTree>
    <p:extLst>
      <p:ext uri="{BB962C8B-B14F-4D97-AF65-F5344CB8AC3E}">
        <p14:creationId xmlns:p14="http://schemas.microsoft.com/office/powerpoint/2010/main" val="3046250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Exemple de partie : Promouvoir,</a:t>
            </a:r>
            <a:r>
              <a:rPr lang="fr-FR" baseline="0" dirty="0"/>
              <a:t> Développer, Former…</a:t>
            </a:r>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19</a:t>
            </a:fld>
            <a:endParaRPr lang="fr-FR"/>
          </a:p>
        </p:txBody>
      </p:sp>
    </p:spTree>
    <p:extLst>
      <p:ext uri="{BB962C8B-B14F-4D97-AF65-F5344CB8AC3E}">
        <p14:creationId xmlns:p14="http://schemas.microsoft.com/office/powerpoint/2010/main" val="3686317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20</a:t>
            </a:fld>
            <a:endParaRPr lang="fr-FR"/>
          </a:p>
        </p:txBody>
      </p:sp>
    </p:spTree>
    <p:extLst>
      <p:ext uri="{BB962C8B-B14F-4D97-AF65-F5344CB8AC3E}">
        <p14:creationId xmlns:p14="http://schemas.microsoft.com/office/powerpoint/2010/main" val="3180263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21</a:t>
            </a:fld>
            <a:endParaRPr lang="fr-FR"/>
          </a:p>
        </p:txBody>
      </p:sp>
    </p:spTree>
    <p:extLst>
      <p:ext uri="{BB962C8B-B14F-4D97-AF65-F5344CB8AC3E}">
        <p14:creationId xmlns:p14="http://schemas.microsoft.com/office/powerpoint/2010/main" val="3463964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22</a:t>
            </a:fld>
            <a:endParaRPr lang="fr-FR"/>
          </a:p>
        </p:txBody>
      </p:sp>
    </p:spTree>
    <p:extLst>
      <p:ext uri="{BB962C8B-B14F-4D97-AF65-F5344CB8AC3E}">
        <p14:creationId xmlns:p14="http://schemas.microsoft.com/office/powerpoint/2010/main" val="290131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23</a:t>
            </a:fld>
            <a:endParaRPr lang="fr-FR"/>
          </a:p>
        </p:txBody>
      </p:sp>
    </p:spTree>
    <p:extLst>
      <p:ext uri="{BB962C8B-B14F-4D97-AF65-F5344CB8AC3E}">
        <p14:creationId xmlns:p14="http://schemas.microsoft.com/office/powerpoint/2010/main" val="2243054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7</a:t>
            </a:fld>
            <a:endParaRPr lang="fr-FR"/>
          </a:p>
        </p:txBody>
      </p:sp>
    </p:spTree>
    <p:extLst>
      <p:ext uri="{BB962C8B-B14F-4D97-AF65-F5344CB8AC3E}">
        <p14:creationId xmlns:p14="http://schemas.microsoft.com/office/powerpoint/2010/main" val="2520487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8</a:t>
            </a:fld>
            <a:endParaRPr lang="fr-FR"/>
          </a:p>
        </p:txBody>
      </p:sp>
    </p:spTree>
    <p:extLst>
      <p:ext uri="{BB962C8B-B14F-4D97-AF65-F5344CB8AC3E}">
        <p14:creationId xmlns:p14="http://schemas.microsoft.com/office/powerpoint/2010/main" val="339608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9</a:t>
            </a:fld>
            <a:endParaRPr lang="fr-FR"/>
          </a:p>
        </p:txBody>
      </p:sp>
    </p:spTree>
    <p:extLst>
      <p:ext uri="{BB962C8B-B14F-4D97-AF65-F5344CB8AC3E}">
        <p14:creationId xmlns:p14="http://schemas.microsoft.com/office/powerpoint/2010/main" val="1785181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10</a:t>
            </a:fld>
            <a:endParaRPr lang="fr-FR"/>
          </a:p>
        </p:txBody>
      </p:sp>
    </p:spTree>
    <p:extLst>
      <p:ext uri="{BB962C8B-B14F-4D97-AF65-F5344CB8AC3E}">
        <p14:creationId xmlns:p14="http://schemas.microsoft.com/office/powerpoint/2010/main" val="882593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11</a:t>
            </a:fld>
            <a:endParaRPr lang="fr-FR"/>
          </a:p>
        </p:txBody>
      </p:sp>
    </p:spTree>
    <p:extLst>
      <p:ext uri="{BB962C8B-B14F-4D97-AF65-F5344CB8AC3E}">
        <p14:creationId xmlns:p14="http://schemas.microsoft.com/office/powerpoint/2010/main" val="4264671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12</a:t>
            </a:fld>
            <a:endParaRPr lang="fr-FR"/>
          </a:p>
        </p:txBody>
      </p:sp>
    </p:spTree>
    <p:extLst>
      <p:ext uri="{BB962C8B-B14F-4D97-AF65-F5344CB8AC3E}">
        <p14:creationId xmlns:p14="http://schemas.microsoft.com/office/powerpoint/2010/main" val="1475597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13</a:t>
            </a:fld>
            <a:endParaRPr lang="fr-FR"/>
          </a:p>
        </p:txBody>
      </p:sp>
    </p:spTree>
    <p:extLst>
      <p:ext uri="{BB962C8B-B14F-4D97-AF65-F5344CB8AC3E}">
        <p14:creationId xmlns:p14="http://schemas.microsoft.com/office/powerpoint/2010/main" val="4034959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14</a:t>
            </a:fld>
            <a:endParaRPr lang="fr-FR"/>
          </a:p>
        </p:txBody>
      </p:sp>
    </p:spTree>
    <p:extLst>
      <p:ext uri="{BB962C8B-B14F-4D97-AF65-F5344CB8AC3E}">
        <p14:creationId xmlns:p14="http://schemas.microsoft.com/office/powerpoint/2010/main" val="3147832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FH BLANC Couverture ">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stretch>
            <a:fillRect/>
          </a:stretch>
        </p:blipFill>
        <p:spPr>
          <a:xfrm>
            <a:off x="0" y="0"/>
            <a:ext cx="9144000" cy="6858000"/>
          </a:xfrm>
          <a:prstGeom prst="rect">
            <a:avLst/>
          </a:prstGeom>
        </p:spPr>
      </p:pic>
      <p:sp>
        <p:nvSpPr>
          <p:cNvPr id="9" name="Espace réservé du texte 7"/>
          <p:cNvSpPr txBox="1">
            <a:spLocks/>
          </p:cNvSpPr>
          <p:nvPr userDrawn="1"/>
        </p:nvSpPr>
        <p:spPr bwMode="gray">
          <a:xfrm>
            <a:off x="392388" y="395996"/>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sz="1000" b="1" i="0" u="none" strike="noStrike" kern="1200" cap="none" spc="0" normalizeH="0" baseline="0" dirty="0">
                <a:ln>
                  <a:noFill/>
                </a:ln>
                <a:solidFill>
                  <a:srgbClr val="000000">
                    <a:lumMod val="65000"/>
                    <a:lumOff val="35000"/>
                  </a:srgbClr>
                </a:solidFill>
                <a:effectLst/>
                <a:uLnTx/>
                <a:uFillTx/>
                <a:latin typeface="+mn-lt"/>
                <a:ea typeface="Brandon Grotesque" charset="0"/>
                <a:cs typeface="Browallia New" panose="020B0604020202020204" pitchFamily="34" charset="-34"/>
              </a:rPr>
              <a:t>102/102 bis avenue Henri Barbusse, 92700 COLOMBES</a:t>
            </a:r>
            <a:r>
              <a:rPr kumimoji="0" lang="fr-FR" sz="1000" b="1" i="0" u="none" strike="noStrike" kern="1200" cap="none" spc="0" normalizeH="0" baseline="0" dirty="0">
                <a:ln>
                  <a:noFill/>
                </a:ln>
                <a:solidFill>
                  <a:srgbClr val="000000">
                    <a:lumMod val="65000"/>
                    <a:lumOff val="35000"/>
                  </a:srgbClr>
                </a:solidFill>
                <a:effectLst/>
                <a:uLnTx/>
                <a:uFillTx/>
                <a:latin typeface="+mn-lt"/>
                <a:cs typeface="Browallia New" panose="020B0604020202020204" pitchFamily="34" charset="-34"/>
              </a:rPr>
              <a:t> </a:t>
            </a: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contact@ffhhockey.org</a:t>
            </a: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endParaRPr>
          </a:p>
        </p:txBody>
      </p:sp>
      <p:pic>
        <p:nvPicPr>
          <p:cNvPr id="5" name="Image 4"/>
          <p:cNvPicPr>
            <a:picLocks noChangeAspect="1"/>
          </p:cNvPicPr>
          <p:nvPr userDrawn="1"/>
        </p:nvPicPr>
        <p:blipFill>
          <a:blip r:embed="rId3"/>
          <a:stretch>
            <a:fillRect/>
          </a:stretch>
        </p:blipFill>
        <p:spPr>
          <a:xfrm>
            <a:off x="7379103" y="5400000"/>
            <a:ext cx="1298561" cy="1127858"/>
          </a:xfrm>
          <a:prstGeom prst="rect">
            <a:avLst/>
          </a:prstGeom>
        </p:spPr>
      </p:pic>
      <p:sp>
        <p:nvSpPr>
          <p:cNvPr id="16"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latin typeface="+mj-lt"/>
              </a:defRPr>
            </a:lvl1pPr>
          </a:lstStyle>
          <a:p>
            <a:r>
              <a:rPr lang="fr-FR" dirty="0"/>
              <a:t>Modifiez le style du titre</a:t>
            </a:r>
            <a:br>
              <a:rPr lang="fr-FR" dirty="0"/>
            </a:br>
            <a:r>
              <a:rPr lang="fr-FR" dirty="0"/>
              <a:t>pas plus de 2 lignes</a:t>
            </a:r>
          </a:p>
        </p:txBody>
      </p:sp>
      <p:sp>
        <p:nvSpPr>
          <p:cNvPr id="19"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rgbClr val="054684"/>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46983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5"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
        <p:nvSpPr>
          <p:cNvPr id="7" name="Espace réservé de la date 6"/>
          <p:cNvSpPr>
            <a:spLocks noGrp="1"/>
          </p:cNvSpPr>
          <p:nvPr>
            <p:ph type="dt" sz="half" idx="10"/>
          </p:nvPr>
        </p:nvSpPr>
        <p:spPr/>
        <p:txBody>
          <a:bodyPr/>
          <a:lstStyle/>
          <a:p>
            <a:fld id="{7C9760AC-620F-44C4-8311-7F1A6ED6E17D}" type="datetime1">
              <a:rPr lang="fr-FR" smtClean="0"/>
              <a:t>04/03/2021</a:t>
            </a:fld>
            <a:endParaRPr lang="fr-FR" dirty="0"/>
          </a:p>
        </p:txBody>
      </p:sp>
      <p:sp>
        <p:nvSpPr>
          <p:cNvPr id="16" name="Espace réservé du pied de page 15"/>
          <p:cNvSpPr>
            <a:spLocks noGrp="1"/>
          </p:cNvSpPr>
          <p:nvPr>
            <p:ph type="ftr" sz="quarter" idx="11"/>
          </p:nvPr>
        </p:nvSpPr>
        <p:spPr/>
        <p:txBody>
          <a:bodyPr/>
          <a:lstStyle/>
          <a:p>
            <a:endParaRPr lang="fr-FR" dirty="0"/>
          </a:p>
        </p:txBody>
      </p:sp>
      <p:sp>
        <p:nvSpPr>
          <p:cNvPr id="17" name="Espace réservé du numéro de diapositive 16"/>
          <p:cNvSpPr>
            <a:spLocks noGrp="1"/>
          </p:cNvSpPr>
          <p:nvPr>
            <p:ph type="sldNum" sz="quarter" idx="12"/>
          </p:nvPr>
        </p:nvSpPr>
        <p:spPr/>
        <p:txBody>
          <a:bodyPr/>
          <a:lstStyle/>
          <a:p>
            <a:fld id="{9781486F-B47A-B24E-9F72-4A3E76C22D83}" type="slidenum">
              <a:rPr lang="fr-FR" smtClean="0"/>
              <a:pPr/>
              <a:t>‹N°›</a:t>
            </a:fld>
            <a:endParaRPr lang="fr-FR"/>
          </a:p>
        </p:txBody>
      </p:sp>
    </p:spTree>
    <p:extLst>
      <p:ext uri="{BB962C8B-B14F-4D97-AF65-F5344CB8AC3E}">
        <p14:creationId xmlns:p14="http://schemas.microsoft.com/office/powerpoint/2010/main" val="752392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stretch>
            <a:fillRect/>
          </a:stretch>
        </p:blipFill>
        <p:spPr>
          <a:xfrm>
            <a:off x="0" y="0"/>
            <a:ext cx="9144000"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rgbClr val="000000">
                    <a:lumMod val="75000"/>
                    <a:lumOff val="25000"/>
                  </a:srgbClr>
                </a:solidFill>
                <a:latin typeface="Brandon Grotesque Thin" charset="0"/>
                <a:ea typeface="Brandon Grotesque Thin" charset="0"/>
                <a:cs typeface="Brandon Grotesque Thin" charset="0"/>
              </a:rPr>
              <a:t>MERCI</a:t>
            </a:r>
          </a:p>
        </p:txBody>
      </p:sp>
      <p:sp>
        <p:nvSpPr>
          <p:cNvPr id="5"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sz="1000" b="1" i="0" u="none" strike="noStrike" kern="1200" cap="none" spc="0" normalizeH="0" baseline="0" dirty="0">
                <a:ln>
                  <a:noFill/>
                </a:ln>
                <a:solidFill>
                  <a:srgbClr val="000000">
                    <a:lumMod val="65000"/>
                    <a:lumOff val="35000"/>
                  </a:srgbClr>
                </a:solidFill>
                <a:effectLst/>
                <a:uLnTx/>
                <a:uFillTx/>
                <a:latin typeface="Brandon Grotesque" charset="0"/>
                <a:ea typeface="Brandon Grotesque" charset="0"/>
                <a:cs typeface="Browallia New" panose="020B0604020202020204" pitchFamily="34" charset="-34"/>
              </a:rPr>
              <a:t>102/102 bis avenue Henri Barbusse, 92700 COLOMBES</a:t>
            </a: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contact@ffhhockey.org</a:t>
            </a: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endParaRPr>
          </a:p>
        </p:txBody>
      </p:sp>
    </p:spTree>
    <p:extLst>
      <p:ext uri="{BB962C8B-B14F-4D97-AF65-F5344CB8AC3E}">
        <p14:creationId xmlns:p14="http://schemas.microsoft.com/office/powerpoint/2010/main" val="110151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sposition personnalisée">
    <p:bg>
      <p:bgRef idx="1001">
        <a:schemeClr val="bg1"/>
      </p:bgRef>
    </p:bg>
    <p:spTree>
      <p:nvGrpSpPr>
        <p:cNvPr id="1" name=""/>
        <p:cNvGrpSpPr/>
        <p:nvPr/>
      </p:nvGrpSpPr>
      <p:grpSpPr>
        <a:xfrm>
          <a:off x="0" y="0"/>
          <a:ext cx="0" cy="0"/>
          <a:chOff x="0" y="0"/>
          <a:chExt cx="0" cy="0"/>
        </a:xfrm>
      </p:grpSpPr>
      <p:pic>
        <p:nvPicPr>
          <p:cNvPr id="12" name="Image 11"/>
          <p:cNvPicPr>
            <a:picLocks noChangeAspect="1"/>
          </p:cNvPicPr>
          <p:nvPr userDrawn="1"/>
        </p:nvPicPr>
        <p:blipFill>
          <a:blip r:embed="rId2"/>
          <a:stretch>
            <a:fillRect/>
          </a:stretch>
        </p:blipFill>
        <p:spPr>
          <a:xfrm>
            <a:off x="-7938" y="0"/>
            <a:ext cx="9151937" cy="6858000"/>
          </a:xfrm>
          <a:prstGeom prst="rect">
            <a:avLst/>
          </a:prstGeom>
        </p:spPr>
      </p:pic>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0000" y="5400000"/>
            <a:ext cx="1175790" cy="1126800"/>
          </a:xfrm>
          <a:prstGeom prst="rect">
            <a:avLst/>
          </a:prstGeom>
        </p:spPr>
      </p:pic>
      <p:sp>
        <p:nvSpPr>
          <p:cNvPr id="17" name="ZoneTexte 16"/>
          <p:cNvSpPr txBox="1"/>
          <p:nvPr userDrawn="1"/>
        </p:nvSpPr>
        <p:spPr>
          <a:xfrm>
            <a:off x="7679009" y="230750"/>
            <a:ext cx="1259631" cy="184666"/>
          </a:xfrm>
          <a:prstGeom prst="rect">
            <a:avLst/>
          </a:prstGeom>
          <a:noFill/>
        </p:spPr>
        <p:txBody>
          <a:bodyPr wrap="square" lIns="0" tIns="0" rIns="0" bIns="0" rtlCol="0">
            <a:spAutoFit/>
          </a:bodyPr>
          <a:lstStyle/>
          <a:p>
            <a:pPr algn="r" fontAlgn="base">
              <a:spcBef>
                <a:spcPct val="0"/>
              </a:spcBef>
              <a:spcAft>
                <a:spcPct val="0"/>
              </a:spcAft>
            </a:pPr>
            <a:r>
              <a:rPr lang="fr-FR" sz="1200" b="1" dirty="0">
                <a:solidFill>
                  <a:schemeClr val="bg2"/>
                </a:solidFill>
                <a:latin typeface="Brandon Grotesque Light" panose="020B0303020203060202" pitchFamily="34" charset="0"/>
                <a:ea typeface="Brandon Grotesque Light" charset="0"/>
                <a:cs typeface="Brandon Grotesque Light" charset="0"/>
              </a:rPr>
              <a:t>27/07/2015</a:t>
            </a:r>
            <a:endParaRPr lang="en-US" sz="1200" b="1" dirty="0">
              <a:solidFill>
                <a:schemeClr val="bg2"/>
              </a:solidFill>
              <a:latin typeface="Brandon Grotesque Light" panose="020B0303020203060202" pitchFamily="34" charset="0"/>
              <a:ea typeface="Brandon Grotesque Light" charset="0"/>
              <a:cs typeface="Brandon Grotesque Light" charset="0"/>
            </a:endParaRPr>
          </a:p>
        </p:txBody>
      </p:sp>
      <p:sp>
        <p:nvSpPr>
          <p:cNvPr id="18"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Tour Gallieni II, 36 avenue du Général de Gaulle, 93170 Bagnolet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chemeClr val="bg1"/>
                </a:solidFill>
                <a:effectLst/>
                <a:uLnTx/>
                <a:uFillTx/>
                <a:latin typeface="+mn-lt"/>
                <a:ea typeface="Brandon Grotesque" charset="0"/>
                <a:cs typeface="Browallia New" panose="020B0604020202020204" pitchFamily="34" charset="-34"/>
              </a:rPr>
              <a:t>contact@ffhhockey.org</a:t>
            </a: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chemeClr val="bg1"/>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endParaRPr>
          </a:p>
        </p:txBody>
      </p:sp>
      <p:sp>
        <p:nvSpPr>
          <p:cNvPr id="19"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solidFill>
                  <a:schemeClr val="bg1"/>
                </a:solidFill>
                <a:latin typeface="+mj-lt"/>
              </a:defRPr>
            </a:lvl1pPr>
          </a:lstStyle>
          <a:p>
            <a:r>
              <a:rPr lang="fr-FR" dirty="0"/>
              <a:t>Modifiez le style du titre</a:t>
            </a:r>
            <a:br>
              <a:rPr lang="fr-FR" dirty="0"/>
            </a:br>
            <a:r>
              <a:rPr lang="fr-FR" dirty="0"/>
              <a:t>pas plus de 2 lignes</a:t>
            </a:r>
          </a:p>
        </p:txBody>
      </p:sp>
      <p:sp>
        <p:nvSpPr>
          <p:cNvPr id="20"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chemeClr val="bg1"/>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12956641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5B87130E-1B72-4A64-B493-D0DE39939550}" type="datetime1">
              <a:rPr lang="fr-FR" smtClean="0"/>
              <a:t>04/03/2021</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5" name="Titre 4"/>
          <p:cNvSpPr txBox="1">
            <a:spLocks/>
          </p:cNvSpPr>
          <p:nvPr userDrawn="1"/>
        </p:nvSpPr>
        <p:spPr bwMode="gray">
          <a:xfrm>
            <a:off x="628650" y="1135117"/>
            <a:ext cx="7399734" cy="4351283"/>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6" name="Titre 1"/>
          <p:cNvSpPr>
            <a:spLocks noGrp="1"/>
          </p:cNvSpPr>
          <p:nvPr>
            <p:ph type="title" hasCustomPrompt="1"/>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a:lvl1pPr>
          </a:lstStyle>
          <a:p>
            <a:r>
              <a:rPr kumimoji="0" lang="fr-FR" sz="3000" b="0" i="0" u="none" strike="noStrike" kern="1200" cap="none" spc="0" normalizeH="0" baseline="0" noProof="0" dirty="0">
                <a:ln>
                  <a:noFill/>
                </a:ln>
                <a:solidFill>
                  <a:srgbClr val="054684"/>
                </a:solidFill>
                <a:effectLst/>
                <a:uLnTx/>
                <a:uFillTx/>
                <a:latin typeface="Brandon Grotesque Light" charset="0"/>
                <a:ea typeface="Brandon Grotesque Light" charset="0"/>
                <a:cs typeface="Brandon Grotesque Light" charset="0"/>
              </a:rPr>
              <a:t>SOMMAIRE</a:t>
            </a:r>
            <a:endParaRPr lang="fr-FR" dirty="0"/>
          </a:p>
        </p:txBody>
      </p:sp>
      <p:cxnSp>
        <p:nvCxnSpPr>
          <p:cNvPr id="17" name="Connecteur droit 16"/>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2776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4_Titre et contenu">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148DFF"/>
                </a:solidFill>
                <a:latin typeface="Brandon Grotesque Medium" charset="0"/>
                <a:ea typeface="Brandon Grotesque Medium" charset="0"/>
                <a:cs typeface="Brandon Grotesque Medium" charset="0"/>
              </a:rPr>
              <a:t>ARBITRAGE</a:t>
            </a:r>
            <a:endParaRPr lang="en-US" sz="1400" b="0" i="0" dirty="0">
              <a:solidFill>
                <a:srgbClr val="148DFF"/>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9185026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5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3DB5B5"/>
                </a:solidFill>
                <a:latin typeface="Brandon Grotesque Medium" charset="0"/>
                <a:ea typeface="Brandon Grotesque Medium" charset="0"/>
                <a:cs typeface="Brandon Grotesque Medium" charset="0"/>
              </a:rPr>
              <a:t>CHAMPIONNAT</a:t>
            </a:r>
            <a:r>
              <a:rPr lang="fr-FR" sz="1400" b="0" i="0" baseline="0" dirty="0">
                <a:solidFill>
                  <a:srgbClr val="3DB5B5"/>
                </a:solidFill>
                <a:latin typeface="Brandon Grotesque Medium" charset="0"/>
                <a:ea typeface="Brandon Grotesque Medium" charset="0"/>
                <a:cs typeface="Brandon Grotesque Medium" charset="0"/>
              </a:rPr>
              <a:t> SALLE</a:t>
            </a:r>
            <a:endParaRPr lang="en-US" sz="1400" b="0" i="0" dirty="0">
              <a:solidFill>
                <a:srgbClr val="3DB5B5"/>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474612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6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93C461"/>
                </a:solidFill>
                <a:latin typeface="Brandon Grotesque Medium" charset="0"/>
                <a:ea typeface="Brandon Grotesque Medium" charset="0"/>
                <a:cs typeface="Brandon Grotesque Medium" charset="0"/>
              </a:rPr>
              <a:t>CHAMPIONNAT</a:t>
            </a:r>
            <a:r>
              <a:rPr lang="fr-FR" sz="1400" b="0" i="0" baseline="0" dirty="0">
                <a:solidFill>
                  <a:srgbClr val="93C461"/>
                </a:solidFill>
                <a:latin typeface="Brandon Grotesque Medium" charset="0"/>
                <a:ea typeface="Brandon Grotesque Medium" charset="0"/>
                <a:cs typeface="Brandon Grotesque Medium" charset="0"/>
              </a:rPr>
              <a:t> GAZON</a:t>
            </a:r>
            <a:endParaRPr lang="en-US" sz="1400" b="0" i="0" dirty="0">
              <a:solidFill>
                <a:srgbClr val="93C461"/>
              </a:solidFill>
              <a:latin typeface="Brandon Grotesque Medium" charset="0"/>
              <a:ea typeface="Brandon Grotesque Medium" charset="0"/>
              <a:cs typeface="Brandon Grotesque Medium" charset="0"/>
            </a:endParaRPr>
          </a:p>
        </p:txBody>
      </p:sp>
      <p:sp>
        <p:nvSpPr>
          <p:cNvPr id="5"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64095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7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15" name="ZoneTexte 14"/>
          <p:cNvSpPr txBox="1"/>
          <p:nvPr userDrawn="1"/>
        </p:nvSpPr>
        <p:spPr>
          <a:xfrm>
            <a:off x="7364107" y="337471"/>
            <a:ext cx="1259631"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B49EB9"/>
                </a:solidFill>
                <a:latin typeface="Brandon Grotesque Medium" charset="0"/>
                <a:ea typeface="Brandon Grotesque Medium" charset="0"/>
                <a:cs typeface="Brandon Grotesque Medium" charset="0"/>
              </a:rPr>
              <a:t>LOISIRS</a:t>
            </a:r>
            <a:endParaRPr lang="en-US" sz="1400" b="0" i="0" dirty="0">
              <a:solidFill>
                <a:srgbClr val="B49EB9"/>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843993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787C0087-4846-4CC3-B0DB-94AD35E651B3}" type="datetime1">
              <a:rPr lang="fr-FR" smtClean="0"/>
              <a:t>04/03/2021</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Titre 4"/>
          <p:cNvSpPr txBox="1">
            <a:spLocks/>
          </p:cNvSpPr>
          <p:nvPr userDrawn="1"/>
        </p:nvSpPr>
        <p:spPr bwMode="gray">
          <a:xfrm>
            <a:off x="628650" y="1292772"/>
            <a:ext cx="7886700" cy="4193628"/>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chemeClr val="tx1">
                    <a:lumMod val="65000"/>
                    <a:lumOff val="35000"/>
                  </a:schemeClr>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0" name="Titre 1"/>
          <p:cNvSpPr txBox="1">
            <a:spLocks/>
          </p:cNvSpPr>
          <p:nvPr userDrawn="1"/>
        </p:nvSpPr>
        <p:spPr>
          <a:xfrm>
            <a:off x="628650" y="347704"/>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137806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A3CB8832-3A80-4164-8858-8E8B1FDA4769}" type="datetime1">
              <a:rPr lang="fr-FR" smtClean="0"/>
              <a:t>04/03/2021</a:t>
            </a:fld>
            <a:endParaRPr lang="fr-FR" dirty="0"/>
          </a:p>
        </p:txBody>
      </p:sp>
      <p:sp>
        <p:nvSpPr>
          <p:cNvPr id="7"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8"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9"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0"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982906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5" name="Connecteur droit 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Espace réservé du texte 10"/>
          <p:cNvSpPr>
            <a:spLocks noGrp="1"/>
          </p:cNvSpPr>
          <p:nvPr>
            <p:ph type="body" sz="quarter" idx="10"/>
          </p:nvPr>
        </p:nvSpPr>
        <p:spPr>
          <a:xfrm>
            <a:off x="628650" y="1362075"/>
            <a:ext cx="7399734" cy="2800350"/>
          </a:xfrm>
          <a:prstGeom prst="rect">
            <a:avLst/>
          </a:prstGeom>
        </p:spPr>
        <p:txBody>
          <a:bodyPr lIns="0" tIns="0" rIns="0" bIns="0"/>
          <a:lstStyle>
            <a:lvl2pPr marL="457200" inden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buFontTx/>
              <a:buNone/>
              <a:defRPr lang="fr-FR" sz="1800" kern="1200" dirty="0">
                <a:solidFill>
                  <a:schemeClr val="bg1">
                    <a:lumMod val="75000"/>
                  </a:schemeClr>
                </a:solidFill>
                <a:latin typeface="Brandon Grotesque Light" panose="020B0303020203060202" pitchFamily="34" charset="0"/>
                <a:ea typeface="+mn-ea"/>
                <a:cs typeface="+mn-cs"/>
              </a:defRPr>
            </a:lvl5pPr>
          </a:lstStyle>
          <a:p>
            <a:pPr marL="0" lvl="1" indent="0" algn="l" defTabSz="914400" rtl="0" eaLnBrk="1" latinLnBrk="0" hangingPunct="1">
              <a:lnSpc>
                <a:spcPct val="150000"/>
              </a:lnSpc>
              <a:buFontTx/>
              <a:buNone/>
            </a:pPr>
            <a:r>
              <a:rPr lang="fr-FR" dirty="0"/>
              <a:t>Modifiez les styles du texte du masque</a:t>
            </a:r>
          </a:p>
          <a:p>
            <a:pPr marL="0" lvl="2" indent="0" algn="l" defTabSz="914400" rtl="0" eaLnBrk="1" latinLnBrk="0" hangingPunct="1">
              <a:lnSpc>
                <a:spcPct val="100000"/>
              </a:lnSpc>
              <a:buFontTx/>
              <a:buNone/>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64268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Espace réservé de la date 3"/>
          <p:cNvSpPr>
            <a:spLocks noGrp="1"/>
          </p:cNvSpPr>
          <p:nvPr>
            <p:ph type="dt" sz="half" idx="10"/>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10BA948-9BD3-43DB-8299-9E1CC0F54911}" type="datetime1">
              <a:rPr lang="fr-FR" smtClean="0"/>
              <a:t>04/03/2021</a:t>
            </a:fld>
            <a:endParaRPr lang="fr-FR" dirty="0"/>
          </a:p>
        </p:txBody>
      </p:sp>
      <p:sp>
        <p:nvSpPr>
          <p:cNvPr id="9"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Content Placeholder 2"/>
          <p:cNvSpPr>
            <a:spLocks noGrp="1"/>
          </p:cNvSpPr>
          <p:nvPr>
            <p:ph idx="1"/>
          </p:nvPr>
        </p:nvSpPr>
        <p:spPr>
          <a:xfrm>
            <a:off x="628650" y="1282262"/>
            <a:ext cx="4629150" cy="4452665"/>
          </a:xfrm>
          <a:prstGeom prst="rect">
            <a:avLst/>
          </a:prstGeom>
        </p:spPr>
        <p:txBody>
          <a:bodyPr/>
          <a:lstStyle>
            <a:lvl1pPr>
              <a:defRPr sz="3200"/>
            </a:lvl1pPr>
            <a:lvl2pPr>
              <a:defRPr sz="2800">
                <a:solidFill>
                  <a:srgbClr val="E83743"/>
                </a:solidFill>
              </a:defRPr>
            </a:lvl2pPr>
            <a:lvl3pPr>
              <a:defRPr sz="2400"/>
            </a:lvl3pPr>
            <a:lvl4pPr>
              <a:defRPr sz="2000"/>
            </a:lvl4pPr>
            <a:lvl5pPr>
              <a:defRPr sz="2000"/>
            </a:lvl5pPr>
            <a:lvl6pPr>
              <a:defRPr sz="2000"/>
            </a:lvl6pPr>
            <a:lvl7pPr>
              <a:defRPr sz="2000"/>
            </a:lvl7pPr>
            <a:lvl8pPr>
              <a:defRPr sz="2000"/>
            </a:lvl8pPr>
            <a:lvl9pPr>
              <a:defRPr sz="2000"/>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4" name="Text Placeholder 3"/>
          <p:cNvSpPr>
            <a:spLocks noGrp="1"/>
          </p:cNvSpPr>
          <p:nvPr>
            <p:ph type="body" sz="half" idx="2"/>
          </p:nvPr>
        </p:nvSpPr>
        <p:spPr>
          <a:xfrm>
            <a:off x="5566172" y="1282948"/>
            <a:ext cx="2949178" cy="4459916"/>
          </a:xfrm>
          <a:prstGeom prst="rect">
            <a:avLst/>
          </a:prstGeom>
        </p:spPr>
        <p:txBody>
          <a:bodyPr/>
          <a:lstStyle>
            <a:lvl1pPr marL="0" indent="0">
              <a:buNone/>
              <a:defRPr sz="1200">
                <a:latin typeface="Brandon Grotesque Medium" panose="020B0603020203060202"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Cliquez pour modifier les styles du texte du masque</a:t>
            </a:r>
          </a:p>
        </p:txBody>
      </p:sp>
      <p:sp>
        <p:nvSpPr>
          <p:cNvPr id="16"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dirty="0">
                <a:solidFill>
                  <a:srgbClr val="054684"/>
                </a:solidFill>
                <a:latin typeface="Brandon Grotesque Light" charset="0"/>
                <a:ea typeface="Brandon Grotesque Light" charset="0"/>
                <a:cs typeface="Brandon Grotesque Light" charset="0"/>
              </a:rPr>
              <a:t>Cliquez pour modifier titre</a:t>
            </a:r>
            <a:endParaRPr lang="fr-FR" dirty="0"/>
          </a:p>
        </p:txBody>
      </p:sp>
    </p:spTree>
    <p:extLst>
      <p:ext uri="{BB962C8B-B14F-4D97-AF65-F5344CB8AC3E}">
        <p14:creationId xmlns:p14="http://schemas.microsoft.com/office/powerpoint/2010/main" val="511702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stretch>
            <a:fillRect/>
          </a:stretch>
        </p:blipFill>
        <p:spPr>
          <a:xfrm>
            <a:off x="-7938" y="0"/>
            <a:ext cx="9151937"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chemeClr val="bg1"/>
                </a:solidFill>
                <a:latin typeface="Brandon Grotesque Thin" charset="0"/>
                <a:ea typeface="Brandon Grotesque Thin" charset="0"/>
                <a:cs typeface="Brandon Grotesque Thin" charset="0"/>
              </a:rPr>
              <a:t>MERCI</a:t>
            </a:r>
          </a:p>
        </p:txBody>
      </p:sp>
      <p:sp>
        <p:nvSpPr>
          <p:cNvPr id="13" name="Rectangle 12"/>
          <p:cNvSpPr/>
          <p:nvPr userDrawn="1"/>
        </p:nvSpPr>
        <p:spPr>
          <a:xfrm>
            <a:off x="395536" y="395127"/>
            <a:ext cx="5400600" cy="1015663"/>
          </a:xfrm>
          <a:prstGeom prst="rect">
            <a:avLst/>
          </a:prstGeom>
        </p:spPr>
        <p:txBody>
          <a:bodyPr wrap="square">
            <a:spAutoFit/>
          </a:bodyPr>
          <a:lstStyle/>
          <a:p>
            <a:r>
              <a:rPr lang="en-GB" sz="1200" dirty="0">
                <a:solidFill>
                  <a:schemeClr val="bg1"/>
                </a:solidFill>
                <a:latin typeface="Brandon Grotesque Medium" charset="0"/>
                <a:ea typeface="Brandon Grotesque Medium" charset="0"/>
                <a:cs typeface="Brandon Grotesque Medium" charset="0"/>
              </a:rPr>
              <a:t>FÉDÉRATION FRANÇAISE DE HOCKEY</a:t>
            </a:r>
          </a:p>
          <a:p>
            <a:r>
              <a:rPr lang="en-GB" sz="1200" dirty="0">
                <a:solidFill>
                  <a:schemeClr val="bg1"/>
                </a:solidFill>
                <a:latin typeface="Brandon Grotesque Medium" charset="0"/>
                <a:ea typeface="Brandon Grotesque Medium" charset="0"/>
                <a:cs typeface="Brandon Grotesque Medium" charset="0"/>
              </a:rPr>
              <a:t>Tour </a:t>
            </a:r>
            <a:r>
              <a:rPr lang="en-GB" sz="1200" dirty="0" err="1">
                <a:solidFill>
                  <a:schemeClr val="bg1"/>
                </a:solidFill>
                <a:latin typeface="Brandon Grotesque Medium" charset="0"/>
                <a:ea typeface="Brandon Grotesque Medium" charset="0"/>
                <a:cs typeface="Brandon Grotesque Medium" charset="0"/>
              </a:rPr>
              <a:t>Gallieni</a:t>
            </a:r>
            <a:r>
              <a:rPr lang="en-GB" sz="1200" dirty="0">
                <a:solidFill>
                  <a:schemeClr val="bg1"/>
                </a:solidFill>
                <a:latin typeface="Brandon Grotesque Medium" charset="0"/>
                <a:ea typeface="Brandon Grotesque Medium" charset="0"/>
                <a:cs typeface="Brandon Grotesque Medium" charset="0"/>
              </a:rPr>
              <a:t> II, 36 avenue du </a:t>
            </a:r>
            <a:r>
              <a:rPr lang="en-GB" sz="1200" dirty="0" err="1">
                <a:solidFill>
                  <a:schemeClr val="bg1"/>
                </a:solidFill>
                <a:latin typeface="Brandon Grotesque Medium" charset="0"/>
                <a:ea typeface="Brandon Grotesque Medium" charset="0"/>
                <a:cs typeface="Brandon Grotesque Medium" charset="0"/>
              </a:rPr>
              <a:t>Général</a:t>
            </a:r>
            <a:r>
              <a:rPr lang="en-GB" sz="1200" dirty="0">
                <a:solidFill>
                  <a:schemeClr val="bg1"/>
                </a:solidFill>
                <a:latin typeface="Brandon Grotesque Medium" charset="0"/>
                <a:ea typeface="Brandon Grotesque Medium" charset="0"/>
                <a:cs typeface="Brandon Grotesque Medium" charset="0"/>
              </a:rPr>
              <a:t> de Gaulle, 93170 </a:t>
            </a:r>
            <a:r>
              <a:rPr lang="en-GB" sz="1200" dirty="0" err="1">
                <a:solidFill>
                  <a:schemeClr val="bg1"/>
                </a:solidFill>
                <a:latin typeface="Brandon Grotesque Medium" charset="0"/>
                <a:ea typeface="Brandon Grotesque Medium" charset="0"/>
                <a:cs typeface="Brandon Grotesque Medium" charset="0"/>
              </a:rPr>
              <a:t>Bagnolet</a:t>
            </a:r>
            <a:r>
              <a:rPr lang="en-GB" sz="1200" dirty="0">
                <a:solidFill>
                  <a:schemeClr val="bg1"/>
                </a:solidFill>
                <a:latin typeface="Brandon Grotesque Medium" charset="0"/>
                <a:ea typeface="Brandon Grotesque Medium" charset="0"/>
                <a:cs typeface="Brandon Grotesque Medium" charset="0"/>
              </a:rPr>
              <a:t>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Tél</a:t>
            </a:r>
            <a:r>
              <a:rPr lang="en-GB" sz="1200" dirty="0">
                <a:solidFill>
                  <a:schemeClr val="bg1"/>
                </a:solidFill>
                <a:latin typeface="Brandon Grotesque Medium" charset="0"/>
                <a:ea typeface="Brandon Grotesque Medium" charset="0"/>
                <a:cs typeface="Brandon Grotesque Medium" charset="0"/>
              </a:rPr>
              <a:t>. : 01 44 69 33 69 Fax. :  01 44 69 33 69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contact@ffhhockey.org</a:t>
            </a:r>
            <a:r>
              <a:rPr lang="en-GB" sz="1200" dirty="0">
                <a:solidFill>
                  <a:schemeClr val="bg1"/>
                </a:solidFill>
                <a:latin typeface="Brandon Grotesque Medium" charset="0"/>
                <a:ea typeface="Brandon Grotesque Medium" charset="0"/>
                <a:cs typeface="Brandon Grotesque Medium" charset="0"/>
              </a:rPr>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www.ffhockey.org</a:t>
            </a:r>
            <a:endParaRPr lang="en-GB" sz="1200" dirty="0">
              <a:solidFill>
                <a:schemeClr val="bg1"/>
              </a:solidFill>
              <a:latin typeface="Brandon Grotesque Medium" charset="0"/>
              <a:ea typeface="Brandon Grotesque Medium" charset="0"/>
              <a:cs typeface="Brandon Grotesque Medium" charset="0"/>
            </a:endParaRPr>
          </a:p>
        </p:txBody>
      </p:sp>
    </p:spTree>
    <p:extLst>
      <p:ext uri="{BB962C8B-B14F-4D97-AF65-F5344CB8AC3E}">
        <p14:creationId xmlns:p14="http://schemas.microsoft.com/office/powerpoint/2010/main" val="193747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10"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054684"/>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653377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roug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6"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E8374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E83743"/>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37322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clair">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7"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40B8E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40B8E8"/>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11714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mauv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4"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B49EB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LOISIRS</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B49EB9"/>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5517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turquoise">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stretch>
            <a:fillRect/>
          </a:stretch>
        </p:blipFill>
        <p:spPr>
          <a:xfrm>
            <a:off x="0" y="0"/>
            <a:ext cx="9144000" cy="6858000"/>
          </a:xfrm>
          <a:prstGeom prst="rect">
            <a:avLst/>
          </a:prstGeom>
        </p:spPr>
      </p:pic>
      <p:sp>
        <p:nvSpPr>
          <p:cNvPr id="11"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3DB5B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SALLE</a:t>
            </a:r>
          </a:p>
        </p:txBody>
      </p:sp>
      <p:sp>
        <p:nvSpPr>
          <p:cNvPr id="12"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3DB5B5"/>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32725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vert">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stretch>
            <a:fillRect/>
          </a:stretch>
        </p:blipFill>
        <p:spPr>
          <a:xfrm>
            <a:off x="0" y="0"/>
            <a:ext cx="9144000" cy="6858000"/>
          </a:xfrm>
          <a:prstGeom prst="rect">
            <a:avLst/>
          </a:prstGeom>
        </p:spPr>
      </p:pic>
      <p:sp>
        <p:nvSpPr>
          <p:cNvPr id="9"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93C46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GAZON</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93C46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26945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A1B2C58-C5DC-4CA2-9FDE-392019487025}" type="datetime1">
              <a:rPr lang="fr-FR" smtClean="0"/>
              <a:t>04/03/2021</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511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em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13"/>
          <a:stretch>
            <a:fillRect/>
          </a:stretch>
        </p:blipFill>
        <p:spPr>
          <a:xfrm>
            <a:off x="0" y="4359775"/>
            <a:ext cx="6125889" cy="2492896"/>
          </a:xfrm>
          <a:prstGeom prst="rect">
            <a:avLst/>
          </a:prstGeom>
        </p:spPr>
      </p:pic>
      <p:sp>
        <p:nvSpPr>
          <p:cNvPr id="8"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B9E9567-A002-48A9-8A8A-08744CFD7A7A}" type="datetime1">
              <a:rPr lang="fr-FR" smtClean="0"/>
              <a:t>04/03/2021</a:t>
            </a:fld>
            <a:endParaRPr lang="fr-FR" dirty="0"/>
          </a:p>
        </p:txBody>
      </p:sp>
      <p:sp>
        <p:nvSpPr>
          <p:cNvPr id="9"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1"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31" name="Image 3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32" name="Connecteur droit 3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77171087"/>
      </p:ext>
    </p:extLst>
  </p:cSld>
  <p:clrMap bg1="lt1" tx1="dk1" bg2="lt2" tx2="dk2" accent1="accent1" accent2="accent2" accent3="accent3" accent4="accent4" accent5="accent5" accent6="accent6" hlink="hlink" folHlink="folHlink"/>
  <p:sldLayoutIdLst>
    <p:sldLayoutId id="2147483706" r:id="rId1"/>
    <p:sldLayoutId id="2147483697" r:id="rId2"/>
    <p:sldLayoutId id="2147483708" r:id="rId3"/>
    <p:sldLayoutId id="2147483726" r:id="rId4"/>
    <p:sldLayoutId id="2147483727" r:id="rId5"/>
    <p:sldLayoutId id="2147483723" r:id="rId6"/>
    <p:sldLayoutId id="2147483724" r:id="rId7"/>
    <p:sldLayoutId id="2147483725" r:id="rId8"/>
    <p:sldLayoutId id="2147483698" r:id="rId9"/>
    <p:sldLayoutId id="2147483704" r:id="rId10"/>
    <p:sldLayoutId id="214748370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Image 18"/>
          <p:cNvPicPr>
            <a:picLocks noChangeAspect="1"/>
          </p:cNvPicPr>
          <p:nvPr userDrawn="1"/>
        </p:nvPicPr>
        <p:blipFill>
          <a:blip r:embed="rId12"/>
          <a:stretch>
            <a:fillRect/>
          </a:stretch>
        </p:blipFill>
        <p:spPr>
          <a:xfrm>
            <a:off x="0" y="4359775"/>
            <a:ext cx="6125889" cy="2492896"/>
          </a:xfrm>
          <a:prstGeom prst="rect">
            <a:avLst/>
          </a:prstGeom>
        </p:spPr>
      </p:pic>
      <p:sp>
        <p:nvSpPr>
          <p:cNvPr id="20"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FA3913B2-2FF0-443B-8316-D70548AB2FD4}" type="datetime1">
              <a:rPr lang="fr-FR" smtClean="0"/>
              <a:t>04/03/2021</a:t>
            </a:fld>
            <a:endParaRPr lang="fr-FR" dirty="0"/>
          </a:p>
        </p:txBody>
      </p:sp>
      <p:sp>
        <p:nvSpPr>
          <p:cNvPr id="21"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22"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23"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24" name="Image 2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25" name="Connecteur droit 2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9798315"/>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9" r:id="rId3"/>
    <p:sldLayoutId id="2147483720" r:id="rId4"/>
    <p:sldLayoutId id="2147483721" r:id="rId5"/>
    <p:sldLayoutId id="2147483722"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mailto:psf@ffhockey.or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7300" y="2561002"/>
            <a:ext cx="7343775" cy="1325563"/>
          </a:xfrm>
        </p:spPr>
        <p:txBody>
          <a:bodyPr/>
          <a:lstStyle/>
          <a:p>
            <a:r>
              <a:rPr lang="fr-FR" dirty="0"/>
              <a:t>PLAN DEVELOPPEMENT</a:t>
            </a:r>
          </a:p>
        </p:txBody>
      </p:sp>
      <p:sp>
        <p:nvSpPr>
          <p:cNvPr id="3" name="Espace réservé du texte 2"/>
          <p:cNvSpPr>
            <a:spLocks noGrp="1"/>
          </p:cNvSpPr>
          <p:nvPr>
            <p:ph type="body" sz="quarter" idx="10"/>
          </p:nvPr>
        </p:nvSpPr>
        <p:spPr/>
        <p:txBody>
          <a:bodyPr/>
          <a:lstStyle/>
          <a:p>
            <a:pPr marL="0" indent="0">
              <a:buNone/>
            </a:pPr>
            <a:r>
              <a:rPr lang="fr-FR" dirty="0"/>
              <a:t>COMITE DEPARTEMENTAL</a:t>
            </a:r>
          </a:p>
        </p:txBody>
      </p:sp>
    </p:spTree>
    <p:extLst>
      <p:ext uri="{BB962C8B-B14F-4D97-AF65-F5344CB8AC3E}">
        <p14:creationId xmlns:p14="http://schemas.microsoft.com/office/powerpoint/2010/main" val="4260490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250257" y="129331"/>
            <a:ext cx="8768615"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DEVELOPPEMENT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10</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757730681"/>
              </p:ext>
            </p:extLst>
          </p:nvPr>
        </p:nvGraphicFramePr>
        <p:xfrm>
          <a:off x="157018" y="582487"/>
          <a:ext cx="8636000" cy="5797676"/>
        </p:xfrm>
        <a:graphic>
          <a:graphicData uri="http://schemas.openxmlformats.org/drawingml/2006/table">
            <a:tbl>
              <a:tblPr firstRow="1" bandRow="1">
                <a:tableStyleId>{5C22544A-7EE6-4342-B048-85BDC9FD1C3A}</a:tableStyleId>
              </a:tblPr>
              <a:tblGrid>
                <a:gridCol w="5144655">
                  <a:extLst>
                    <a:ext uri="{9D8B030D-6E8A-4147-A177-3AD203B41FA5}">
                      <a16:colId xmlns:a16="http://schemas.microsoft.com/office/drawing/2014/main" val="1225465276"/>
                    </a:ext>
                  </a:extLst>
                </a:gridCol>
                <a:gridCol w="1145309">
                  <a:extLst>
                    <a:ext uri="{9D8B030D-6E8A-4147-A177-3AD203B41FA5}">
                      <a16:colId xmlns:a16="http://schemas.microsoft.com/office/drawing/2014/main" val="2815012617"/>
                    </a:ext>
                  </a:extLst>
                </a:gridCol>
                <a:gridCol w="1154545">
                  <a:extLst>
                    <a:ext uri="{9D8B030D-6E8A-4147-A177-3AD203B41FA5}">
                      <a16:colId xmlns:a16="http://schemas.microsoft.com/office/drawing/2014/main" val="3698104395"/>
                    </a:ext>
                  </a:extLst>
                </a:gridCol>
                <a:gridCol w="1191491">
                  <a:extLst>
                    <a:ext uri="{9D8B030D-6E8A-4147-A177-3AD203B41FA5}">
                      <a16:colId xmlns:a16="http://schemas.microsoft.com/office/drawing/2014/main" val="851610380"/>
                    </a:ext>
                  </a:extLst>
                </a:gridCol>
              </a:tblGrid>
              <a:tr h="384191">
                <a:tc>
                  <a:txBody>
                    <a:bodyPr/>
                    <a:lstStyle/>
                    <a:p>
                      <a:pPr algn="ctr"/>
                      <a:endParaRPr lang="fr-FR" sz="1400" dirty="0"/>
                    </a:p>
                  </a:txBody>
                  <a:tcPr/>
                </a:tc>
                <a:tc>
                  <a:txBody>
                    <a:bodyPr/>
                    <a:lstStyle/>
                    <a:p>
                      <a:pPr algn="ctr"/>
                      <a:r>
                        <a:rPr lang="fr-FR" sz="1400" dirty="0" smtClean="0"/>
                        <a:t>2020</a:t>
                      </a:r>
                      <a:endParaRPr lang="fr-FR" sz="1400" dirty="0"/>
                    </a:p>
                  </a:txBody>
                  <a:tcPr/>
                </a:tc>
                <a:tc>
                  <a:txBody>
                    <a:bodyPr/>
                    <a:lstStyle/>
                    <a:p>
                      <a:pPr algn="ctr"/>
                      <a:r>
                        <a:rPr lang="fr-FR" sz="1400" dirty="0" smtClean="0"/>
                        <a:t>2021</a:t>
                      </a:r>
                      <a:endParaRPr lang="fr-FR" sz="1400" dirty="0"/>
                    </a:p>
                  </a:txBody>
                  <a:tcPr/>
                </a:tc>
                <a:tc>
                  <a:txBody>
                    <a:bodyPr/>
                    <a:lstStyle/>
                    <a:p>
                      <a:pPr algn="ctr"/>
                      <a:r>
                        <a:rPr lang="fr-FR" sz="1400" dirty="0"/>
                        <a:t>2024</a:t>
                      </a:r>
                    </a:p>
                  </a:txBody>
                  <a:tcPr>
                    <a:solidFill>
                      <a:srgbClr val="FFFF00"/>
                    </a:solidFill>
                  </a:tcPr>
                </a:tc>
                <a:extLst>
                  <a:ext uri="{0D108BD9-81ED-4DB2-BD59-A6C34878D82A}">
                    <a16:rowId xmlns:a16="http://schemas.microsoft.com/office/drawing/2014/main" val="3044067080"/>
                  </a:ext>
                </a:extLst>
              </a:tr>
              <a:tr h="326355">
                <a:tc>
                  <a:txBody>
                    <a:bodyPr/>
                    <a:lstStyle/>
                    <a:p>
                      <a:pPr algn="ctr"/>
                      <a:r>
                        <a:rPr lang="fr-FR" sz="1400" dirty="0"/>
                        <a:t>Nombre de </a:t>
                      </a:r>
                      <a:r>
                        <a:rPr lang="fr-FR" sz="1400" dirty="0" err="1"/>
                        <a:t>Pass</a:t>
                      </a:r>
                      <a:r>
                        <a:rPr lang="fr-FR" sz="1400" dirty="0"/>
                        <a:t> OK</a:t>
                      </a:r>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143045630"/>
                  </a:ext>
                </a:extLst>
              </a:tr>
              <a:tr h="326355">
                <a:tc>
                  <a:txBody>
                    <a:bodyPr/>
                    <a:lstStyle/>
                    <a:p>
                      <a:pPr algn="ctr"/>
                      <a:r>
                        <a:rPr lang="fr-FR" sz="1400" dirty="0"/>
                        <a:t>Nombre</a:t>
                      </a:r>
                      <a:r>
                        <a:rPr lang="fr-FR" sz="1400" baseline="0" dirty="0"/>
                        <a:t> d’actions </a:t>
                      </a:r>
                      <a:r>
                        <a:rPr lang="fr-FR" sz="1400" baseline="0" dirty="0" err="1"/>
                        <a:t>Pass</a:t>
                      </a:r>
                      <a:r>
                        <a:rPr lang="fr-FR" sz="1400" baseline="0" dirty="0"/>
                        <a:t> OK réalisées</a:t>
                      </a:r>
                      <a:endParaRPr lang="fr-FR" sz="1400" dirty="0"/>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935170859"/>
                  </a:ext>
                </a:extLst>
              </a:tr>
              <a:tr h="326355">
                <a:tc>
                  <a:txBody>
                    <a:bodyPr/>
                    <a:lstStyle/>
                    <a:p>
                      <a:pPr algn="ctr"/>
                      <a:r>
                        <a:rPr lang="fr-FR" sz="1400" dirty="0"/>
                        <a:t>Nombre</a:t>
                      </a:r>
                      <a:r>
                        <a:rPr lang="fr-FR" sz="1400" baseline="0" dirty="0"/>
                        <a:t> d’actions spécifiques </a:t>
                      </a:r>
                      <a:r>
                        <a:rPr lang="fr-FR" sz="1400" baseline="0" dirty="0" err="1"/>
                        <a:t>Pass</a:t>
                      </a:r>
                      <a:r>
                        <a:rPr lang="fr-FR" sz="1400" baseline="0" dirty="0"/>
                        <a:t> OK pour les filles et/ou les femmes</a:t>
                      </a:r>
                      <a:endParaRPr lang="fr-FR" sz="1400" dirty="0"/>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188757691"/>
                  </a:ext>
                </a:extLst>
              </a:tr>
              <a:tr h="326355">
                <a:tc>
                  <a:txBody>
                    <a:bodyPr/>
                    <a:lstStyle/>
                    <a:p>
                      <a:pPr algn="ctr"/>
                      <a:r>
                        <a:rPr lang="fr-FR" sz="1400" dirty="0"/>
                        <a:t>Nombre de </a:t>
                      </a:r>
                      <a:r>
                        <a:rPr lang="fr-FR" sz="1400" dirty="0" err="1"/>
                        <a:t>Pass</a:t>
                      </a:r>
                      <a:r>
                        <a:rPr lang="fr-FR" sz="1400" dirty="0"/>
                        <a:t> OK Hockey éducatif</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84832589"/>
                  </a:ext>
                </a:extLst>
              </a:tr>
              <a:tr h="326355">
                <a:tc>
                  <a:txBody>
                    <a:bodyPr/>
                    <a:lstStyle/>
                    <a:p>
                      <a:pPr algn="ctr"/>
                      <a:r>
                        <a:rPr lang="fr-FR" sz="1400" dirty="0"/>
                        <a:t>Nombre de conventions avec des structures labellisées</a:t>
                      </a:r>
                      <a:r>
                        <a:rPr lang="fr-FR" sz="1400" baseline="0" dirty="0"/>
                        <a:t> Génération 2024</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737978416"/>
                  </a:ext>
                </a:extLst>
              </a:tr>
              <a:tr h="326355">
                <a:tc>
                  <a:txBody>
                    <a:bodyPr/>
                    <a:lstStyle/>
                    <a:p>
                      <a:pPr algn="ctr"/>
                      <a:r>
                        <a:rPr lang="fr-FR" sz="1400" dirty="0"/>
                        <a:t>Nombre d’équipes inscrites au</a:t>
                      </a:r>
                      <a:r>
                        <a:rPr lang="fr-FR" sz="1400" baseline="0" dirty="0"/>
                        <a:t> championnat de France UNSS</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64480426"/>
                  </a:ext>
                </a:extLst>
              </a:tr>
              <a:tr h="326355">
                <a:tc>
                  <a:txBody>
                    <a:bodyPr/>
                    <a:lstStyle/>
                    <a:p>
                      <a:pPr algn="ctr"/>
                      <a:r>
                        <a:rPr lang="fr-FR" sz="1400" dirty="0"/>
                        <a:t>Nombre d’équipes en championnat de France universitaire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9766298"/>
                  </a:ext>
                </a:extLst>
              </a:tr>
              <a:tr h="326355">
                <a:tc>
                  <a:txBody>
                    <a:bodyPr/>
                    <a:lstStyle/>
                    <a:p>
                      <a:pPr algn="ctr"/>
                      <a:r>
                        <a:rPr lang="fr-FR" sz="1400" dirty="0"/>
                        <a:t>Nombre d’enseignants formés</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48280362"/>
                  </a:ext>
                </a:extLst>
              </a:tr>
              <a:tr h="326355">
                <a:tc>
                  <a:txBody>
                    <a:bodyPr/>
                    <a:lstStyle/>
                    <a:p>
                      <a:pPr algn="ctr"/>
                      <a:r>
                        <a:rPr lang="fr-FR" sz="1400" dirty="0"/>
                        <a:t>Nombre d’établissements scolaires sensibilisés</a:t>
                      </a:r>
                      <a:r>
                        <a:rPr lang="fr-FR" sz="1400" baseline="0" dirty="0"/>
                        <a:t> au hockey</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750954713"/>
                  </a:ext>
                </a:extLst>
              </a:tr>
              <a:tr h="326355">
                <a:tc>
                  <a:txBody>
                    <a:bodyPr/>
                    <a:lstStyle/>
                    <a:p>
                      <a:pPr algn="ctr"/>
                      <a:r>
                        <a:rPr lang="fr-FR" sz="1400" dirty="0"/>
                        <a:t>Nombre de </a:t>
                      </a:r>
                      <a:r>
                        <a:rPr lang="fr-FR" sz="1400" dirty="0" err="1"/>
                        <a:t>Pass</a:t>
                      </a:r>
                      <a:r>
                        <a:rPr lang="fr-FR" sz="1400" dirty="0"/>
                        <a:t> OK transformés en licence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656136703"/>
                  </a:ext>
                </a:extLst>
              </a:tr>
              <a:tr h="326355">
                <a:tc>
                  <a:txBody>
                    <a:bodyPr/>
                    <a:lstStyle/>
                    <a:p>
                      <a:pPr algn="ctr"/>
                      <a:r>
                        <a:rPr lang="fr-FR" sz="1400" dirty="0"/>
                        <a:t>Nombre de </a:t>
                      </a:r>
                      <a:r>
                        <a:rPr lang="fr-FR" sz="1400" dirty="0" err="1"/>
                        <a:t>Pass</a:t>
                      </a:r>
                      <a:r>
                        <a:rPr lang="fr-FR" sz="1400" dirty="0"/>
                        <a:t> OK en QPV</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336681040"/>
                  </a:ext>
                </a:extLst>
              </a:tr>
              <a:tr h="326355">
                <a:tc>
                  <a:txBody>
                    <a:bodyPr/>
                    <a:lstStyle/>
                    <a:p>
                      <a:pPr algn="ctr"/>
                      <a:r>
                        <a:rPr lang="fr-FR" sz="1400" dirty="0"/>
                        <a:t>Nombre de </a:t>
                      </a:r>
                      <a:r>
                        <a:rPr lang="fr-FR" sz="1400" dirty="0" err="1"/>
                        <a:t>Pass</a:t>
                      </a:r>
                      <a:r>
                        <a:rPr lang="fr-FR" sz="1400" dirty="0"/>
                        <a:t> OK – Hockey santé</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66549786"/>
                  </a:ext>
                </a:extLst>
              </a:tr>
              <a:tr h="326355">
                <a:tc>
                  <a:txBody>
                    <a:bodyPr/>
                    <a:lstStyle/>
                    <a:p>
                      <a:pPr algn="ctr"/>
                      <a:r>
                        <a:rPr lang="fr-FR" sz="1400" dirty="0"/>
                        <a:t>Nombre de clubs/comité labellisés « sport santé »</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507521579"/>
                  </a:ext>
                </a:extLst>
              </a:tr>
              <a:tr h="326355">
                <a:tc>
                  <a:txBody>
                    <a:bodyPr/>
                    <a:lstStyle/>
                    <a:p>
                      <a:pPr algn="ctr"/>
                      <a:r>
                        <a:rPr lang="fr-FR" sz="1400" dirty="0"/>
                        <a:t>Nombre de </a:t>
                      </a:r>
                      <a:r>
                        <a:rPr lang="fr-FR" sz="1400" dirty="0" err="1"/>
                        <a:t>Pass</a:t>
                      </a:r>
                      <a:r>
                        <a:rPr lang="fr-FR" sz="1400" dirty="0"/>
                        <a:t> OK </a:t>
                      </a:r>
                      <a:r>
                        <a:rPr lang="fr-FR" sz="1400" dirty="0" err="1"/>
                        <a:t>Handi</a:t>
                      </a:r>
                      <a:r>
                        <a:rPr lang="fr-FR" sz="1400" dirty="0"/>
                        <a:t> OK</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038556246"/>
                  </a:ext>
                </a:extLst>
              </a:tr>
              <a:tr h="326355">
                <a:tc>
                  <a:txBody>
                    <a:bodyPr/>
                    <a:lstStyle/>
                    <a:p>
                      <a:pPr algn="ctr"/>
                      <a:r>
                        <a:rPr lang="fr-FR" sz="1200" baseline="0" dirty="0"/>
                        <a:t>Avez-vous une convention avec la ligue du Sport Adapté ?</a:t>
                      </a:r>
                      <a:endParaRPr lang="fr-FR" sz="12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176431463"/>
                  </a:ext>
                </a:extLst>
              </a:tr>
              <a:tr h="3263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a:t>Avez-vous une convention</a:t>
                      </a:r>
                      <a:r>
                        <a:rPr lang="fr-FR" sz="1200" baseline="0" dirty="0"/>
                        <a:t> avec le comité régional Handisport ?</a:t>
                      </a:r>
                      <a:endParaRPr lang="fr-FR" sz="12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070031985"/>
                  </a:ext>
                </a:extLst>
              </a:tr>
            </a:tbl>
          </a:graphicData>
        </a:graphic>
      </p:graphicFrame>
    </p:spTree>
    <p:extLst>
      <p:ext uri="{BB962C8B-B14F-4D97-AF65-F5344CB8AC3E}">
        <p14:creationId xmlns:p14="http://schemas.microsoft.com/office/powerpoint/2010/main" val="406425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FORMATION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11</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949872135"/>
              </p:ext>
            </p:extLst>
          </p:nvPr>
        </p:nvGraphicFramePr>
        <p:xfrm>
          <a:off x="117988" y="994252"/>
          <a:ext cx="8774491" cy="5703104"/>
        </p:xfrm>
        <a:graphic>
          <a:graphicData uri="http://schemas.openxmlformats.org/drawingml/2006/table">
            <a:tbl>
              <a:tblPr firstRow="1" bandRow="1">
                <a:tableStyleId>{F5AB1C69-6EDB-4FF4-983F-18BD219EF322}</a:tableStyleId>
              </a:tblPr>
              <a:tblGrid>
                <a:gridCol w="4212664">
                  <a:extLst>
                    <a:ext uri="{9D8B030D-6E8A-4147-A177-3AD203B41FA5}">
                      <a16:colId xmlns:a16="http://schemas.microsoft.com/office/drawing/2014/main" val="1225465276"/>
                    </a:ext>
                  </a:extLst>
                </a:gridCol>
                <a:gridCol w="1392833">
                  <a:extLst>
                    <a:ext uri="{9D8B030D-6E8A-4147-A177-3AD203B41FA5}">
                      <a16:colId xmlns:a16="http://schemas.microsoft.com/office/drawing/2014/main" val="2815012617"/>
                    </a:ext>
                  </a:extLst>
                </a:gridCol>
                <a:gridCol w="1397804">
                  <a:extLst>
                    <a:ext uri="{9D8B030D-6E8A-4147-A177-3AD203B41FA5}">
                      <a16:colId xmlns:a16="http://schemas.microsoft.com/office/drawing/2014/main" val="3698104395"/>
                    </a:ext>
                  </a:extLst>
                </a:gridCol>
                <a:gridCol w="1771190">
                  <a:extLst>
                    <a:ext uri="{9D8B030D-6E8A-4147-A177-3AD203B41FA5}">
                      <a16:colId xmlns:a16="http://schemas.microsoft.com/office/drawing/2014/main" val="1513520452"/>
                    </a:ext>
                  </a:extLst>
                </a:gridCol>
              </a:tblGrid>
              <a:tr h="570301">
                <a:tc>
                  <a:txBody>
                    <a:bodyPr/>
                    <a:lstStyle/>
                    <a:p>
                      <a:pPr algn="ctr"/>
                      <a:endParaRPr lang="fr-FR" dirty="0">
                        <a:solidFill>
                          <a:schemeClr val="bg2"/>
                        </a:solidFill>
                      </a:endParaRPr>
                    </a:p>
                  </a:txBody>
                  <a:tcPr/>
                </a:tc>
                <a:tc>
                  <a:txBody>
                    <a:bodyPr/>
                    <a:lstStyle/>
                    <a:p>
                      <a:pPr algn="ctr"/>
                      <a:r>
                        <a:rPr lang="fr-FR" dirty="0" smtClean="0">
                          <a:solidFill>
                            <a:schemeClr val="bg2"/>
                          </a:solidFill>
                        </a:rPr>
                        <a:t>2020</a:t>
                      </a:r>
                      <a:endParaRPr lang="fr-FR" dirty="0">
                        <a:solidFill>
                          <a:schemeClr val="bg2"/>
                        </a:solidFill>
                      </a:endParaRPr>
                    </a:p>
                  </a:txBody>
                  <a:tcPr/>
                </a:tc>
                <a:tc>
                  <a:txBody>
                    <a:bodyPr/>
                    <a:lstStyle/>
                    <a:p>
                      <a:pPr algn="ctr"/>
                      <a:r>
                        <a:rPr lang="fr-FR" dirty="0" smtClean="0">
                          <a:solidFill>
                            <a:schemeClr val="bg2"/>
                          </a:solidFill>
                        </a:rPr>
                        <a:t>2021</a:t>
                      </a:r>
                      <a:endParaRPr lang="fr-FR" dirty="0">
                        <a:solidFill>
                          <a:schemeClr val="bg2"/>
                        </a:solidFill>
                      </a:endParaRPr>
                    </a:p>
                  </a:txBody>
                  <a:tcPr/>
                </a:tc>
                <a:tc>
                  <a:txBody>
                    <a:bodyPr/>
                    <a:lstStyle/>
                    <a:p>
                      <a:pPr algn="ctr"/>
                      <a:r>
                        <a:rPr lang="fr-FR" dirty="0">
                          <a:solidFill>
                            <a:schemeClr val="bg1"/>
                          </a:solidFill>
                        </a:rPr>
                        <a:t>2024</a:t>
                      </a:r>
                    </a:p>
                  </a:txBody>
                  <a:tcPr>
                    <a:solidFill>
                      <a:srgbClr val="FFFF00"/>
                    </a:solidFill>
                  </a:tcPr>
                </a:tc>
                <a:extLst>
                  <a:ext uri="{0D108BD9-81ED-4DB2-BD59-A6C34878D82A}">
                    <a16:rowId xmlns:a16="http://schemas.microsoft.com/office/drawing/2014/main" val="3044067080"/>
                  </a:ext>
                </a:extLst>
              </a:tr>
              <a:tr h="402793">
                <a:tc>
                  <a:txBody>
                    <a:bodyPr/>
                    <a:lstStyle/>
                    <a:p>
                      <a:pPr algn="ctr"/>
                      <a:r>
                        <a:rPr lang="fr-FR" dirty="0">
                          <a:solidFill>
                            <a:schemeClr val="bg1"/>
                          </a:solidFill>
                        </a:rPr>
                        <a:t>Nombre de formations DF1</a:t>
                      </a: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960528394"/>
                  </a:ext>
                </a:extLst>
              </a:tr>
              <a:tr h="387927">
                <a:tc>
                  <a:txBody>
                    <a:bodyPr/>
                    <a:lstStyle/>
                    <a:p>
                      <a:pPr algn="ctr"/>
                      <a:r>
                        <a:rPr lang="fr-FR" dirty="0">
                          <a:solidFill>
                            <a:schemeClr val="bg1"/>
                          </a:solidFill>
                        </a:rPr>
                        <a:t>Nombre de formations DF2</a:t>
                      </a: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2663214474"/>
                  </a:ext>
                </a:extLst>
              </a:tr>
              <a:tr h="397164">
                <a:tc>
                  <a:txBody>
                    <a:bodyPr/>
                    <a:lstStyle/>
                    <a:p>
                      <a:pPr algn="ctr"/>
                      <a:r>
                        <a:rPr lang="fr-FR" dirty="0">
                          <a:solidFill>
                            <a:schemeClr val="bg1"/>
                          </a:solidFill>
                        </a:rPr>
                        <a:t>Nombre de formations DF3</a:t>
                      </a:r>
                    </a:p>
                  </a:txBody>
                  <a:tcPr/>
                </a:tc>
                <a:tc>
                  <a:txBody>
                    <a:bodyPr/>
                    <a:lstStyle/>
                    <a:p>
                      <a:pPr algn="ctr"/>
                      <a:endParaRPr lang="fr-FR">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777393092"/>
                  </a:ext>
                </a:extLst>
              </a:tr>
              <a:tr h="378691">
                <a:tc>
                  <a:txBody>
                    <a:bodyPr/>
                    <a:lstStyle/>
                    <a:p>
                      <a:pPr algn="ctr"/>
                      <a:r>
                        <a:rPr lang="fr-FR" dirty="0">
                          <a:solidFill>
                            <a:schemeClr val="bg1"/>
                          </a:solidFill>
                        </a:rPr>
                        <a:t>Nombre de </a:t>
                      </a:r>
                      <a:r>
                        <a:rPr lang="fr-FR" baseline="0" dirty="0">
                          <a:solidFill>
                            <a:schemeClr val="bg1"/>
                          </a:solidFill>
                        </a:rPr>
                        <a:t>BPJEPS intervenant au sein du comité</a:t>
                      </a:r>
                      <a:endParaRPr lang="fr-FR" dirty="0">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249087834"/>
                  </a:ext>
                </a:extLst>
              </a:tr>
              <a:tr h="415636">
                <a:tc>
                  <a:txBody>
                    <a:bodyPr/>
                    <a:lstStyle/>
                    <a:p>
                      <a:pPr algn="ctr"/>
                      <a:r>
                        <a:rPr lang="fr-FR" dirty="0">
                          <a:solidFill>
                            <a:schemeClr val="bg1"/>
                          </a:solidFill>
                        </a:rPr>
                        <a:t>Nombre de </a:t>
                      </a:r>
                      <a:r>
                        <a:rPr lang="fr-FR" baseline="0" dirty="0">
                          <a:solidFill>
                            <a:schemeClr val="bg1"/>
                          </a:solidFill>
                        </a:rPr>
                        <a:t>DEJEPS intervenant au sein du comité</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143045630"/>
                  </a:ext>
                </a:extLst>
              </a:tr>
              <a:tr h="41563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a:t>
                      </a:r>
                      <a:r>
                        <a:rPr lang="fr-FR" baseline="0" dirty="0">
                          <a:solidFill>
                            <a:schemeClr val="bg1"/>
                          </a:solidFill>
                        </a:rPr>
                        <a:t>DESJEPS intervenant au sein du comité</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097944090"/>
                  </a:ext>
                </a:extLst>
              </a:tr>
              <a:tr h="406400">
                <a:tc>
                  <a:txBody>
                    <a:bodyPr/>
                    <a:lstStyle/>
                    <a:p>
                      <a:pPr algn="ctr"/>
                      <a:r>
                        <a:rPr lang="fr-FR" dirty="0">
                          <a:solidFill>
                            <a:schemeClr val="bg1"/>
                          </a:solidFill>
                        </a:rPr>
                        <a:t>Nombre</a:t>
                      </a:r>
                      <a:r>
                        <a:rPr lang="fr-FR" baseline="0" dirty="0">
                          <a:solidFill>
                            <a:schemeClr val="bg1"/>
                          </a:solidFill>
                        </a:rPr>
                        <a:t> de formation d’arbitres R1</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4109525212"/>
                  </a:ext>
                </a:extLst>
              </a:tr>
              <a:tr h="397163">
                <a:tc>
                  <a:txBody>
                    <a:bodyPr/>
                    <a:lstStyle/>
                    <a:p>
                      <a:pPr algn="ctr"/>
                      <a:r>
                        <a:rPr lang="fr-FR" dirty="0">
                          <a:solidFill>
                            <a:schemeClr val="bg1"/>
                          </a:solidFill>
                        </a:rPr>
                        <a:t>Nombre</a:t>
                      </a:r>
                      <a:r>
                        <a:rPr lang="fr-FR" baseline="0" dirty="0">
                          <a:solidFill>
                            <a:schemeClr val="bg1"/>
                          </a:solidFill>
                        </a:rPr>
                        <a:t> de formation d’arbitres R2</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289374728"/>
                  </a:ext>
                </a:extLst>
              </a:tr>
              <a:tr h="406400">
                <a:tc>
                  <a:txBody>
                    <a:bodyPr/>
                    <a:lstStyle/>
                    <a:p>
                      <a:pPr algn="ctr"/>
                      <a:r>
                        <a:rPr lang="fr-FR" dirty="0">
                          <a:solidFill>
                            <a:schemeClr val="bg1"/>
                          </a:solidFill>
                        </a:rPr>
                        <a:t>Nombre</a:t>
                      </a:r>
                      <a:r>
                        <a:rPr lang="fr-FR" baseline="0" dirty="0">
                          <a:solidFill>
                            <a:schemeClr val="bg1"/>
                          </a:solidFill>
                        </a:rPr>
                        <a:t> de formation d’arbitres Fédéral</a:t>
                      </a:r>
                      <a:endParaRPr lang="fr-FR" dirty="0">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073473836"/>
                  </a:ext>
                </a:extLst>
              </a:tr>
              <a:tr h="814716">
                <a:tc>
                  <a:txBody>
                    <a:bodyPr/>
                    <a:lstStyle/>
                    <a:p>
                      <a:pPr algn="ctr"/>
                      <a:r>
                        <a:rPr lang="fr-FR" dirty="0">
                          <a:solidFill>
                            <a:schemeClr val="bg1"/>
                          </a:solidFill>
                        </a:rPr>
                        <a:t>Nombre de formations pour les enseignants</a:t>
                      </a: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530525166"/>
                  </a:ext>
                </a:extLst>
              </a:tr>
            </a:tbl>
          </a:graphicData>
        </a:graphic>
      </p:graphicFrame>
    </p:spTree>
    <p:extLst>
      <p:ext uri="{BB962C8B-B14F-4D97-AF65-F5344CB8AC3E}">
        <p14:creationId xmlns:p14="http://schemas.microsoft.com/office/powerpoint/2010/main" val="606269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HAUT NIVEAU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12</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035421474"/>
              </p:ext>
            </p:extLst>
          </p:nvPr>
        </p:nvGraphicFramePr>
        <p:xfrm>
          <a:off x="379476" y="915725"/>
          <a:ext cx="8362188" cy="5484705"/>
        </p:xfrm>
        <a:graphic>
          <a:graphicData uri="http://schemas.openxmlformats.org/drawingml/2006/table">
            <a:tbl>
              <a:tblPr firstRow="1" bandRow="1">
                <a:tableStyleId>{93296810-A885-4BE3-A3E7-6D5BEEA58F35}</a:tableStyleId>
              </a:tblPr>
              <a:tblGrid>
                <a:gridCol w="1443541">
                  <a:extLst>
                    <a:ext uri="{9D8B030D-6E8A-4147-A177-3AD203B41FA5}">
                      <a16:colId xmlns:a16="http://schemas.microsoft.com/office/drawing/2014/main" val="1221901010"/>
                    </a:ext>
                  </a:extLst>
                </a:gridCol>
                <a:gridCol w="3877456">
                  <a:extLst>
                    <a:ext uri="{9D8B030D-6E8A-4147-A177-3AD203B41FA5}">
                      <a16:colId xmlns:a16="http://schemas.microsoft.com/office/drawing/2014/main" val="1225465276"/>
                    </a:ext>
                  </a:extLst>
                </a:gridCol>
                <a:gridCol w="1374119">
                  <a:extLst>
                    <a:ext uri="{9D8B030D-6E8A-4147-A177-3AD203B41FA5}">
                      <a16:colId xmlns:a16="http://schemas.microsoft.com/office/drawing/2014/main" val="884803882"/>
                    </a:ext>
                  </a:extLst>
                </a:gridCol>
                <a:gridCol w="1667072">
                  <a:extLst>
                    <a:ext uri="{9D8B030D-6E8A-4147-A177-3AD203B41FA5}">
                      <a16:colId xmlns:a16="http://schemas.microsoft.com/office/drawing/2014/main" val="3671127530"/>
                    </a:ext>
                  </a:extLst>
                </a:gridCol>
              </a:tblGrid>
              <a:tr h="546576">
                <a:tc>
                  <a:txBody>
                    <a:bodyPr/>
                    <a:lstStyle/>
                    <a:p>
                      <a:pPr algn="ctr"/>
                      <a:endParaRPr lang="fr-FR" dirty="0">
                        <a:solidFill>
                          <a:schemeClr val="bg2"/>
                        </a:solidFill>
                      </a:endParaRPr>
                    </a:p>
                  </a:txBody>
                  <a:tcPr/>
                </a:tc>
                <a:tc>
                  <a:txBody>
                    <a:bodyPr/>
                    <a:lstStyle/>
                    <a:p>
                      <a:pPr algn="ctr"/>
                      <a:endParaRPr lang="fr-FR" dirty="0">
                        <a:solidFill>
                          <a:schemeClr val="bg2"/>
                        </a:solidFill>
                      </a:endParaRPr>
                    </a:p>
                  </a:txBody>
                  <a:tcPr/>
                </a:tc>
                <a:tc>
                  <a:txBody>
                    <a:bodyPr/>
                    <a:lstStyle/>
                    <a:p>
                      <a:pPr algn="ctr"/>
                      <a:r>
                        <a:rPr lang="fr-FR" dirty="0" smtClean="0">
                          <a:solidFill>
                            <a:schemeClr val="bg2"/>
                          </a:solidFill>
                        </a:rPr>
                        <a:t>2020</a:t>
                      </a:r>
                      <a:endParaRPr lang="fr-FR" dirty="0">
                        <a:solidFill>
                          <a:schemeClr val="bg2"/>
                        </a:solidFill>
                      </a:endParaRPr>
                    </a:p>
                  </a:txBody>
                  <a:tcPr/>
                </a:tc>
                <a:tc>
                  <a:txBody>
                    <a:bodyPr/>
                    <a:lstStyle/>
                    <a:p>
                      <a:pPr algn="ctr"/>
                      <a:r>
                        <a:rPr lang="fr-FR" dirty="0">
                          <a:solidFill>
                            <a:schemeClr val="tx1"/>
                          </a:solidFill>
                        </a:rPr>
                        <a:t>2024</a:t>
                      </a:r>
                    </a:p>
                  </a:txBody>
                  <a:tcPr>
                    <a:solidFill>
                      <a:srgbClr val="FFFF00"/>
                    </a:solidFill>
                  </a:tcPr>
                </a:tc>
                <a:extLst>
                  <a:ext uri="{0D108BD9-81ED-4DB2-BD59-A6C34878D82A}">
                    <a16:rowId xmlns:a16="http://schemas.microsoft.com/office/drawing/2014/main" val="3044067080"/>
                  </a:ext>
                </a:extLst>
              </a:tr>
              <a:tr h="622320">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U12 Filles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Résultat</a:t>
                      </a:r>
                      <a:r>
                        <a:rPr lang="fr-FR" baseline="0" dirty="0">
                          <a:solidFill>
                            <a:schemeClr val="bg1"/>
                          </a:solidFill>
                        </a:rPr>
                        <a:t> au dernier TND</a:t>
                      </a:r>
                      <a:endParaRPr lang="fr-FR" dirty="0">
                        <a:solidFill>
                          <a:schemeClr val="bg1"/>
                        </a:solidFill>
                      </a:endParaRPr>
                    </a:p>
                  </a:txBody>
                  <a:tcPr/>
                </a:tc>
                <a:tc>
                  <a:txBody>
                    <a:bodyPr/>
                    <a:lstStyle/>
                    <a:p>
                      <a:endParaRPr lang="fr-FR" dirty="0"/>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960528394"/>
                  </a:ext>
                </a:extLst>
              </a:tr>
              <a:tr h="54657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journées de stages de préparation</a:t>
                      </a:r>
                      <a:r>
                        <a:rPr lang="fr-FR" baseline="0" dirty="0">
                          <a:solidFill>
                            <a:schemeClr val="bg1"/>
                          </a:solidFill>
                        </a:rPr>
                        <a:t> </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571376297"/>
                  </a:ext>
                </a:extLst>
              </a:tr>
              <a:tr h="54657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algn="ctr"/>
                      <a:r>
                        <a:rPr lang="fr-FR" dirty="0">
                          <a:solidFill>
                            <a:schemeClr val="bg1"/>
                          </a:solidFill>
                        </a:rPr>
                        <a:t>Nombre de compétitions préparatoires</a:t>
                      </a: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950929741"/>
                  </a:ext>
                </a:extLst>
              </a:tr>
              <a:tr h="62232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algn="ctr"/>
                      <a:r>
                        <a:rPr lang="fr-FR" dirty="0">
                          <a:solidFill>
                            <a:schemeClr val="bg1"/>
                          </a:solidFill>
                        </a:rPr>
                        <a:t>Nombre de filles sélectionnées en équipe</a:t>
                      </a:r>
                      <a:r>
                        <a:rPr lang="fr-FR" baseline="0" dirty="0">
                          <a:solidFill>
                            <a:schemeClr val="bg1"/>
                          </a:solidFill>
                        </a:rPr>
                        <a:t> régionale</a:t>
                      </a:r>
                      <a:endParaRPr lang="fr-FR" dirty="0">
                        <a:solidFill>
                          <a:schemeClr val="bg1"/>
                        </a:solidFill>
                      </a:endParaRPr>
                    </a:p>
                  </a:txBody>
                  <a:tcPr/>
                </a:tc>
                <a:tc>
                  <a:txBody>
                    <a:bodyPr/>
                    <a:lstStyle/>
                    <a:p>
                      <a:endParaRPr lang="fr-FR" dirty="0"/>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843286646"/>
                  </a:ext>
                </a:extLst>
              </a:tr>
              <a:tr h="622320">
                <a:tc rowSpan="4">
                  <a:txBody>
                    <a:bodyPr/>
                    <a:lstStyle/>
                    <a:p>
                      <a:pPr algn="ctr"/>
                      <a:endParaRPr lang="fr-FR" dirty="0">
                        <a:solidFill>
                          <a:schemeClr val="bg1"/>
                        </a:solidFill>
                      </a:endParaRPr>
                    </a:p>
                    <a:p>
                      <a:pPr algn="ctr"/>
                      <a:endParaRPr lang="fr-FR" dirty="0">
                        <a:solidFill>
                          <a:schemeClr val="bg1"/>
                        </a:solidFill>
                      </a:endParaRPr>
                    </a:p>
                    <a:p>
                      <a:pPr algn="ctr"/>
                      <a:endParaRPr lang="fr-FR" dirty="0">
                        <a:solidFill>
                          <a:schemeClr val="bg1"/>
                        </a:solidFill>
                      </a:endParaRPr>
                    </a:p>
                    <a:p>
                      <a:pPr algn="ctr"/>
                      <a:r>
                        <a:rPr lang="fr-FR" dirty="0">
                          <a:solidFill>
                            <a:schemeClr val="bg1"/>
                          </a:solidFill>
                        </a:rPr>
                        <a:t>U12</a:t>
                      </a:r>
                      <a:r>
                        <a:rPr lang="fr-FR" baseline="0" dirty="0">
                          <a:solidFill>
                            <a:schemeClr val="bg1"/>
                          </a:solidFill>
                        </a:rPr>
                        <a:t> </a:t>
                      </a:r>
                      <a:r>
                        <a:rPr lang="fr-FR" dirty="0">
                          <a:solidFill>
                            <a:schemeClr val="bg1"/>
                          </a:solidFill>
                        </a:rPr>
                        <a:t>Garçons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Résultat</a:t>
                      </a:r>
                      <a:r>
                        <a:rPr lang="fr-FR" baseline="0" dirty="0">
                          <a:solidFill>
                            <a:schemeClr val="bg1"/>
                          </a:solidFill>
                        </a:rPr>
                        <a:t> au dernier TND</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2663214474"/>
                  </a:ext>
                </a:extLst>
              </a:tr>
              <a:tr h="586593">
                <a:tc vMerge="1">
                  <a:txBody>
                    <a:bodyPr/>
                    <a:lstStyle/>
                    <a:p>
                      <a:pPr algn="ctr"/>
                      <a:endParaRPr lang="fr-FR"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journées de stages de préparation</a:t>
                      </a:r>
                      <a:r>
                        <a:rPr lang="fr-FR" baseline="0" dirty="0">
                          <a:solidFill>
                            <a:schemeClr val="bg1"/>
                          </a:solidFill>
                        </a:rPr>
                        <a:t> </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775873758"/>
                  </a:ext>
                </a:extLst>
              </a:tr>
              <a:tr h="586593">
                <a:tc vMerge="1">
                  <a:txBody>
                    <a:bodyPr/>
                    <a:lstStyle/>
                    <a:p>
                      <a:pPr algn="ctr"/>
                      <a:endParaRPr lang="fr-FR" dirty="0">
                        <a:solidFill>
                          <a:schemeClr val="bg1"/>
                        </a:solidFill>
                      </a:endParaRPr>
                    </a:p>
                  </a:txBody>
                  <a:tcPr/>
                </a:tc>
                <a:tc>
                  <a:txBody>
                    <a:bodyPr/>
                    <a:lstStyle/>
                    <a:p>
                      <a:pPr algn="ctr"/>
                      <a:r>
                        <a:rPr lang="fr-FR" dirty="0">
                          <a:solidFill>
                            <a:schemeClr val="bg1"/>
                          </a:solidFill>
                        </a:rPr>
                        <a:t>Nombre de compétitions préparatoires</a:t>
                      </a: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363654453"/>
                  </a:ext>
                </a:extLst>
              </a:tr>
              <a:tr h="622320">
                <a:tc vMerge="1">
                  <a:txBody>
                    <a:bodyPr/>
                    <a:lstStyle/>
                    <a:p>
                      <a:pPr algn="ctr"/>
                      <a:endParaRPr lang="fr-FR" dirty="0">
                        <a:solidFill>
                          <a:schemeClr val="bg1"/>
                        </a:solidFill>
                      </a:endParaRPr>
                    </a:p>
                  </a:txBody>
                  <a:tcPr/>
                </a:tc>
                <a:tc>
                  <a:txBody>
                    <a:bodyPr/>
                    <a:lstStyle/>
                    <a:p>
                      <a:pPr algn="ctr"/>
                      <a:r>
                        <a:rPr lang="fr-FR" dirty="0">
                          <a:solidFill>
                            <a:schemeClr val="bg1"/>
                          </a:solidFill>
                        </a:rPr>
                        <a:t>Nombre de garçons sélectionnés</a:t>
                      </a:r>
                      <a:r>
                        <a:rPr lang="fr-FR" baseline="0" dirty="0">
                          <a:solidFill>
                            <a:schemeClr val="bg1"/>
                          </a:solidFill>
                        </a:rPr>
                        <a:t> en équipe régionale</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406513845"/>
                  </a:ext>
                </a:extLst>
              </a:tr>
            </a:tbl>
          </a:graphicData>
        </a:graphic>
      </p:graphicFrame>
    </p:spTree>
    <p:extLst>
      <p:ext uri="{BB962C8B-B14F-4D97-AF65-F5344CB8AC3E}">
        <p14:creationId xmlns:p14="http://schemas.microsoft.com/office/powerpoint/2010/main" val="296066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SPORTIF– OFFRE SPORTIVE REGIONALE</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13</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1457822223"/>
              </p:ext>
            </p:extLst>
          </p:nvPr>
        </p:nvGraphicFramePr>
        <p:xfrm>
          <a:off x="318502" y="1098504"/>
          <a:ext cx="8196848" cy="1903465"/>
        </p:xfrm>
        <a:graphic>
          <a:graphicData uri="http://schemas.openxmlformats.org/drawingml/2006/table">
            <a:tbl>
              <a:tblPr firstRow="1" bandRow="1">
                <a:tableStyleId>{93296810-A885-4BE3-A3E7-6D5BEEA58F35}</a:tableStyleId>
              </a:tblPr>
              <a:tblGrid>
                <a:gridCol w="4836653">
                  <a:extLst>
                    <a:ext uri="{9D8B030D-6E8A-4147-A177-3AD203B41FA5}">
                      <a16:colId xmlns:a16="http://schemas.microsoft.com/office/drawing/2014/main" val="1225465276"/>
                    </a:ext>
                  </a:extLst>
                </a:gridCol>
                <a:gridCol w="1638891">
                  <a:extLst>
                    <a:ext uri="{9D8B030D-6E8A-4147-A177-3AD203B41FA5}">
                      <a16:colId xmlns:a16="http://schemas.microsoft.com/office/drawing/2014/main" val="884803882"/>
                    </a:ext>
                  </a:extLst>
                </a:gridCol>
                <a:gridCol w="1721304">
                  <a:extLst>
                    <a:ext uri="{9D8B030D-6E8A-4147-A177-3AD203B41FA5}">
                      <a16:colId xmlns:a16="http://schemas.microsoft.com/office/drawing/2014/main" val="3671127530"/>
                    </a:ext>
                  </a:extLst>
                </a:gridCol>
              </a:tblGrid>
              <a:tr h="519098">
                <a:tc>
                  <a:txBody>
                    <a:bodyPr/>
                    <a:lstStyle/>
                    <a:p>
                      <a:pPr algn="ctr"/>
                      <a:endParaRPr lang="fr-FR" sz="1600" dirty="0">
                        <a:solidFill>
                          <a:schemeClr val="bg2"/>
                        </a:solidFill>
                      </a:endParaRPr>
                    </a:p>
                  </a:txBody>
                  <a:tcPr/>
                </a:tc>
                <a:tc>
                  <a:txBody>
                    <a:bodyPr/>
                    <a:lstStyle/>
                    <a:p>
                      <a:pPr algn="ctr"/>
                      <a:r>
                        <a:rPr lang="fr-FR" sz="1600" dirty="0" smtClean="0">
                          <a:solidFill>
                            <a:schemeClr val="bg2"/>
                          </a:solidFill>
                        </a:rPr>
                        <a:t>2020</a:t>
                      </a:r>
                      <a:endParaRPr lang="fr-FR" sz="1600" dirty="0">
                        <a:solidFill>
                          <a:schemeClr val="bg2"/>
                        </a:solidFill>
                      </a:endParaRPr>
                    </a:p>
                  </a:txBody>
                  <a:tcPr/>
                </a:tc>
                <a:tc>
                  <a:txBody>
                    <a:bodyPr/>
                    <a:lstStyle/>
                    <a:p>
                      <a:pPr algn="ctr"/>
                      <a:r>
                        <a:rPr lang="fr-FR" sz="1600" dirty="0">
                          <a:solidFill>
                            <a:schemeClr val="tx1"/>
                          </a:solidFill>
                        </a:rPr>
                        <a:t>2024</a:t>
                      </a:r>
                    </a:p>
                  </a:txBody>
                  <a:tcPr>
                    <a:solidFill>
                      <a:srgbClr val="FFFF00"/>
                    </a:solidFill>
                  </a:tcPr>
                </a:tc>
                <a:extLst>
                  <a:ext uri="{0D108BD9-81ED-4DB2-BD59-A6C34878D82A}">
                    <a16:rowId xmlns:a16="http://schemas.microsoft.com/office/drawing/2014/main" val="3044067080"/>
                  </a:ext>
                </a:extLst>
              </a:tr>
              <a:tr h="3690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solidFill>
                            <a:schemeClr val="bg1"/>
                          </a:solidFill>
                        </a:rPr>
                        <a:t>Nombre de plateaux/tournois par saison</a:t>
                      </a:r>
                      <a:r>
                        <a:rPr lang="fr-FR" sz="1600" baseline="0" dirty="0">
                          <a:solidFill>
                            <a:schemeClr val="bg1"/>
                          </a:solidFill>
                        </a:rPr>
                        <a:t> en U8 *</a:t>
                      </a:r>
                      <a:endParaRPr lang="fr-FR" sz="1600" dirty="0">
                        <a:solidFill>
                          <a:schemeClr val="bg1"/>
                        </a:solidFill>
                      </a:endParaRP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1962975813"/>
                  </a:ext>
                </a:extLst>
              </a:tr>
              <a:tr h="34002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aseline="0" dirty="0">
                          <a:solidFill>
                            <a:schemeClr val="bg1"/>
                          </a:solidFill>
                        </a:rPr>
                        <a:t> </a:t>
                      </a:r>
                      <a:r>
                        <a:rPr lang="fr-FR" sz="1600" dirty="0">
                          <a:solidFill>
                            <a:schemeClr val="bg1"/>
                          </a:solidFill>
                        </a:rPr>
                        <a:t>Nombre de plateaux/tournois par saison</a:t>
                      </a:r>
                      <a:r>
                        <a:rPr lang="fr-FR" sz="1600" baseline="0" dirty="0">
                          <a:solidFill>
                            <a:schemeClr val="bg1"/>
                          </a:solidFill>
                        </a:rPr>
                        <a:t> en U10 *</a:t>
                      </a:r>
                      <a:endParaRPr lang="fr-FR" sz="1600" dirty="0">
                        <a:solidFill>
                          <a:schemeClr val="bg1"/>
                        </a:solidFill>
                      </a:endParaRP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2761922650"/>
                  </a:ext>
                </a:extLst>
              </a:tr>
              <a:tr h="340026">
                <a:tc>
                  <a:txBody>
                    <a:bodyPr/>
                    <a:lstStyle/>
                    <a:p>
                      <a:pPr algn="ctr"/>
                      <a:r>
                        <a:rPr lang="fr-FR" sz="1600" dirty="0">
                          <a:solidFill>
                            <a:schemeClr val="bg1"/>
                          </a:solidFill>
                        </a:rPr>
                        <a:t>Nombre de compétitions par saison en U12 garçons *</a:t>
                      </a: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2998408629"/>
                  </a:ext>
                </a:extLst>
              </a:tr>
              <a:tr h="3225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a:solidFill>
                            <a:schemeClr val="bg1"/>
                          </a:solidFill>
                        </a:rPr>
                        <a:t>Nombre de compétitions par saison en U12 filles *</a:t>
                      </a:r>
                    </a:p>
                  </a:txBody>
                  <a:tcPr/>
                </a:tc>
                <a:tc>
                  <a:txBody>
                    <a:bodyPr/>
                    <a:lstStyle/>
                    <a:p>
                      <a:endParaRPr lang="fr-FR" sz="1600" dirty="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1061392554"/>
                  </a:ext>
                </a:extLst>
              </a:tr>
            </a:tbl>
          </a:graphicData>
        </a:graphic>
      </p:graphicFrame>
      <p:sp>
        <p:nvSpPr>
          <p:cNvPr id="2" name="ZoneTexte 1"/>
          <p:cNvSpPr txBox="1"/>
          <p:nvPr/>
        </p:nvSpPr>
        <p:spPr>
          <a:xfrm>
            <a:off x="1944303" y="3869356"/>
            <a:ext cx="5409398" cy="369332"/>
          </a:xfrm>
          <a:prstGeom prst="rect">
            <a:avLst/>
          </a:prstGeom>
          <a:noFill/>
        </p:spPr>
        <p:txBody>
          <a:bodyPr wrap="square" rtlCol="0">
            <a:spAutoFit/>
          </a:bodyPr>
          <a:lstStyle/>
          <a:p>
            <a:pPr algn="ctr"/>
            <a:r>
              <a:rPr lang="fr-FR" dirty="0"/>
              <a:t>* Regroupement gazon et salle inclus</a:t>
            </a:r>
          </a:p>
        </p:txBody>
      </p:sp>
    </p:spTree>
    <p:extLst>
      <p:ext uri="{BB962C8B-B14F-4D97-AF65-F5344CB8AC3E}">
        <p14:creationId xmlns:p14="http://schemas.microsoft.com/office/powerpoint/2010/main" val="879460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AXES SPECIFIQUES territoriale</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14</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677062476"/>
              </p:ext>
            </p:extLst>
          </p:nvPr>
        </p:nvGraphicFramePr>
        <p:xfrm>
          <a:off x="247291" y="1077341"/>
          <a:ext cx="8645189" cy="3276317"/>
        </p:xfrm>
        <a:graphic>
          <a:graphicData uri="http://schemas.openxmlformats.org/drawingml/2006/table">
            <a:tbl>
              <a:tblPr firstRow="1" bandRow="1">
                <a:tableStyleId>{5C22544A-7EE6-4342-B048-85BDC9FD1C3A}</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smtClean="0"/>
                        <a:t>2020</a:t>
                      </a:r>
                      <a:endParaRPr lang="fr-FR" dirty="0"/>
                    </a:p>
                  </a:txBody>
                  <a:tcPr/>
                </a:tc>
                <a:tc>
                  <a:txBody>
                    <a:bodyPr/>
                    <a:lstStyle/>
                    <a:p>
                      <a:pPr algn="ctr"/>
                      <a:r>
                        <a:rPr lang="fr-FR" dirty="0" smtClean="0"/>
                        <a:t>2021</a:t>
                      </a:r>
                      <a:endParaRPr lang="fr-FR" dirty="0"/>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Hockey en entreprise</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0332">
                <a:tc>
                  <a:txBody>
                    <a:bodyPr/>
                    <a:lstStyle/>
                    <a:p>
                      <a:pPr algn="ctr"/>
                      <a:r>
                        <a:rPr lang="fr-FR" dirty="0"/>
                        <a:t>Hockey en milieu carcéral</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891246322"/>
                  </a:ext>
                </a:extLst>
              </a:tr>
              <a:tr h="629728">
                <a:tc>
                  <a:txBody>
                    <a:bodyPr/>
                    <a:lstStyle/>
                    <a:p>
                      <a:pPr algn="ctr"/>
                      <a:r>
                        <a:rPr lang="fr-FR" dirty="0"/>
                        <a:t>Hockey en zones de revitalisation rurale</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3140120160"/>
                  </a:ext>
                </a:extLst>
              </a:tr>
              <a:tr h="507233">
                <a:tc>
                  <a:txBody>
                    <a:bodyPr/>
                    <a:lstStyle/>
                    <a:p>
                      <a:pPr algn="ctr"/>
                      <a:r>
                        <a:rPr lang="fr-FR" dirty="0"/>
                        <a:t>Autre (thématique</a:t>
                      </a:r>
                      <a:r>
                        <a:rPr lang="fr-FR" baseline="0" dirty="0"/>
                        <a:t> en lien avec les priorités territoriales) </a:t>
                      </a:r>
                      <a:r>
                        <a:rPr lang="fr-FR" dirty="0"/>
                        <a:t>: ………………………….</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3832650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INSTALLATIONS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15</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4124880413"/>
              </p:ext>
            </p:extLst>
          </p:nvPr>
        </p:nvGraphicFramePr>
        <p:xfrm>
          <a:off x="247291" y="1077341"/>
          <a:ext cx="8645189" cy="2998546"/>
        </p:xfrm>
        <a:graphic>
          <a:graphicData uri="http://schemas.openxmlformats.org/drawingml/2006/table">
            <a:tbl>
              <a:tblPr firstRow="1" bandRow="1">
                <a:tableStyleId>{00A15C55-8517-42AA-B614-E9B94910E393}</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smtClean="0"/>
                        <a:t>2020</a:t>
                      </a:r>
                      <a:endParaRPr lang="fr-FR" dirty="0"/>
                    </a:p>
                  </a:txBody>
                  <a:tcPr/>
                </a:tc>
                <a:tc>
                  <a:txBody>
                    <a:bodyPr/>
                    <a:lstStyle/>
                    <a:p>
                      <a:pPr algn="ctr"/>
                      <a:r>
                        <a:rPr lang="fr-FR" dirty="0" smtClean="0"/>
                        <a:t>2021</a:t>
                      </a:r>
                      <a:endParaRPr lang="fr-FR" dirty="0"/>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Nombre de gymnases</a:t>
                      </a:r>
                      <a:r>
                        <a:rPr lang="fr-FR" baseline="0" dirty="0"/>
                        <a:t> utilisables</a:t>
                      </a:r>
                      <a:endParaRPr lang="fr-FR" dirty="0"/>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0332">
                <a:tc>
                  <a:txBody>
                    <a:bodyPr/>
                    <a:lstStyle/>
                    <a:p>
                      <a:pPr algn="ctr"/>
                      <a:r>
                        <a:rPr lang="fr-FR" dirty="0"/>
                        <a:t>Nombre de terrains extérieurs utilisables (tout type)</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891246322"/>
                  </a:ext>
                </a:extLst>
              </a:tr>
              <a:tr h="629728">
                <a:tc>
                  <a:txBody>
                    <a:bodyPr/>
                    <a:lstStyle/>
                    <a:p>
                      <a:pPr algn="ctr"/>
                      <a:r>
                        <a:rPr lang="fr-FR" dirty="0"/>
                        <a:t>Nombre</a:t>
                      </a:r>
                      <a:r>
                        <a:rPr lang="fr-FR" baseline="0" dirty="0"/>
                        <a:t> de terrains pure hockey</a:t>
                      </a:r>
                      <a:endParaRPr lang="fr-FR" dirty="0"/>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3140120160"/>
                  </a:ext>
                </a:extLst>
              </a:tr>
              <a:tr h="507233">
                <a:tc>
                  <a:txBody>
                    <a:bodyPr/>
                    <a:lstStyle/>
                    <a:p>
                      <a:pPr algn="ctr"/>
                      <a:r>
                        <a:rPr lang="fr-FR" dirty="0"/>
                        <a:t>Autre : ………………………….</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1573802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ENVIRONNEMENT</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16</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720934528"/>
              </p:ext>
            </p:extLst>
          </p:nvPr>
        </p:nvGraphicFramePr>
        <p:xfrm>
          <a:off x="247291" y="1077341"/>
          <a:ext cx="8645189" cy="4035248"/>
        </p:xfrm>
        <a:graphic>
          <a:graphicData uri="http://schemas.openxmlformats.org/drawingml/2006/table">
            <a:tbl>
              <a:tblPr firstRow="1" bandRow="1">
                <a:tableStyleId>{00A15C55-8517-42AA-B614-E9B94910E393}</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smtClean="0"/>
                        <a:t>2020</a:t>
                      </a:r>
                      <a:endParaRPr lang="fr-FR" dirty="0"/>
                    </a:p>
                  </a:txBody>
                  <a:tcPr/>
                </a:tc>
                <a:tc>
                  <a:txBody>
                    <a:bodyPr/>
                    <a:lstStyle/>
                    <a:p>
                      <a:pPr algn="ctr"/>
                      <a:r>
                        <a:rPr lang="fr-FR" dirty="0" smtClean="0"/>
                        <a:t>2021</a:t>
                      </a:r>
                      <a:endParaRPr lang="fr-FR" dirty="0"/>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Nombre d’actions de sensibilisation menées pour la responsabilité environnementales </a:t>
                      </a:r>
                    </a:p>
                    <a:p>
                      <a:pPr algn="ctr"/>
                      <a:r>
                        <a:rPr lang="fr-FR" sz="1600" dirty="0"/>
                        <a:t>(alimentation, achats responsables, préservation, biodiversité, recyclage, maitrise des consommation d’eau et d’énergie, etc.)</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7233">
                <a:tc>
                  <a:txBody>
                    <a:bodyPr/>
                    <a:lstStyle/>
                    <a:p>
                      <a:pPr algn="ctr"/>
                      <a:r>
                        <a:rPr lang="fr-FR" dirty="0"/>
                        <a:t>Innovations</a:t>
                      </a:r>
                      <a:r>
                        <a:rPr lang="fr-FR" baseline="0" dirty="0"/>
                        <a:t> proposées :</a:t>
                      </a:r>
                    </a:p>
                    <a:p>
                      <a:pPr algn="ctr"/>
                      <a:r>
                        <a:rPr lang="fr-FR" baseline="0" dirty="0"/>
                        <a:t>(merci de décrire l’action en quelques lignes)</a:t>
                      </a:r>
                      <a:endParaRPr lang="fr-FR" dirty="0"/>
                    </a:p>
                  </a:txBody>
                  <a:tcPr/>
                </a:tc>
                <a:tc gridSpan="3">
                  <a:txBody>
                    <a:bodyPr/>
                    <a:lstStyle/>
                    <a:p>
                      <a:pPr algn="ctr"/>
                      <a:endParaRPr lang="fr-FR" dirty="0"/>
                    </a:p>
                    <a:p>
                      <a:pPr algn="ctr"/>
                      <a:endParaRPr lang="fr-FR" dirty="0"/>
                    </a:p>
                    <a:p>
                      <a:pPr algn="ctr"/>
                      <a:endParaRPr lang="fr-FR" dirty="0"/>
                    </a:p>
                    <a:p>
                      <a:pPr algn="ctr"/>
                      <a:endParaRPr lang="fr-FR" dirty="0"/>
                    </a:p>
                    <a:p>
                      <a:pPr algn="ctr"/>
                      <a:endParaRPr lang="fr-FR" dirty="0"/>
                    </a:p>
                  </a:txBody>
                  <a:tcPr/>
                </a:tc>
                <a:tc hMerge="1">
                  <a:txBody>
                    <a:bodyPr/>
                    <a:lstStyle/>
                    <a:p>
                      <a:pPr algn="ctr"/>
                      <a:endParaRPr lang="fr-FR" dirty="0"/>
                    </a:p>
                  </a:txBody>
                  <a:tcPr/>
                </a:tc>
                <a:tc hMerge="1">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3177450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PLAN DE DEVELOPPEMENT</a:t>
            </a:r>
          </a:p>
        </p:txBody>
      </p:sp>
    </p:spTree>
    <p:extLst>
      <p:ext uri="{BB962C8B-B14F-4D97-AF65-F5344CB8AC3E}">
        <p14:creationId xmlns:p14="http://schemas.microsoft.com/office/powerpoint/2010/main" val="559227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OBJECTIFS </a:t>
            </a:r>
            <a:r>
              <a:rPr lang="fr-FR" sz="3000" cap="all" dirty="0" smtClean="0">
                <a:solidFill>
                  <a:srgbClr val="054684"/>
                </a:solidFill>
                <a:latin typeface="Brandon Grotesque Light" charset="0"/>
              </a:rPr>
              <a:t>2021- </a:t>
            </a:r>
            <a:r>
              <a:rPr lang="fr-FR" sz="3000" cap="all" dirty="0">
                <a:solidFill>
                  <a:srgbClr val="054684"/>
                </a:solidFill>
                <a:latin typeface="Brandon Grotesque Light" charset="0"/>
              </a:rPr>
              <a:t>2024</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18</a:t>
            </a:fld>
            <a:endParaRPr lang="fr-FR"/>
          </a:p>
        </p:txBody>
      </p:sp>
      <p:sp>
        <p:nvSpPr>
          <p:cNvPr id="4" name="ZoneTexte 3"/>
          <p:cNvSpPr txBox="1"/>
          <p:nvPr/>
        </p:nvSpPr>
        <p:spPr>
          <a:xfrm>
            <a:off x="628650" y="1238865"/>
            <a:ext cx="7345311" cy="5293757"/>
          </a:xfrm>
          <a:prstGeom prst="rect">
            <a:avLst/>
          </a:prstGeom>
          <a:noFill/>
        </p:spPr>
        <p:txBody>
          <a:bodyPr wrap="square" rtlCol="0">
            <a:spAutoFit/>
          </a:bodyPr>
          <a:lstStyle/>
          <a:p>
            <a:r>
              <a:rPr lang="fr-FR" sz="2000" dirty="0"/>
              <a:t>Structurer le comité départemental en tenant compte des axes présentés :</a:t>
            </a:r>
          </a:p>
          <a:p>
            <a:pPr marL="342900" indent="-342900">
              <a:buFontTx/>
              <a:buChar char="-"/>
            </a:pPr>
            <a:r>
              <a:rPr lang="fr-FR" sz="2000" dirty="0"/>
              <a:t>Professionnalisation</a:t>
            </a:r>
          </a:p>
          <a:p>
            <a:pPr marL="342900" indent="-342900">
              <a:buFontTx/>
              <a:buChar char="-"/>
            </a:pPr>
            <a:r>
              <a:rPr lang="fr-FR" sz="2000" dirty="0"/>
              <a:t>Formation</a:t>
            </a:r>
          </a:p>
          <a:p>
            <a:pPr marL="342900" indent="-342900">
              <a:buFontTx/>
              <a:buChar char="-"/>
            </a:pPr>
            <a:r>
              <a:rPr lang="fr-FR" sz="2000" dirty="0"/>
              <a:t>Développement</a:t>
            </a:r>
          </a:p>
          <a:p>
            <a:pPr marL="342900" indent="-342900">
              <a:buFontTx/>
              <a:buChar char="-"/>
            </a:pPr>
            <a:r>
              <a:rPr lang="fr-FR" sz="2000" dirty="0"/>
              <a:t>Accession Haut niveau</a:t>
            </a:r>
          </a:p>
          <a:p>
            <a:endParaRPr lang="fr-FR" sz="2000" dirty="0"/>
          </a:p>
          <a:p>
            <a:r>
              <a:rPr lang="fr-FR" sz="2000" dirty="0"/>
              <a:t>Améliorer la communication interne et externe</a:t>
            </a:r>
          </a:p>
          <a:p>
            <a:endParaRPr lang="fr-FR" sz="2000" dirty="0"/>
          </a:p>
          <a:p>
            <a:r>
              <a:rPr lang="fr-FR" sz="2000" dirty="0"/>
              <a:t>Quantifier nos objectifs</a:t>
            </a:r>
          </a:p>
          <a:p>
            <a:endParaRPr lang="fr-FR" sz="2000" dirty="0"/>
          </a:p>
          <a:p>
            <a:r>
              <a:rPr lang="fr-FR" sz="2000" dirty="0"/>
              <a:t>Etablir un échéancier d’actions</a:t>
            </a:r>
          </a:p>
          <a:p>
            <a:endParaRPr lang="fr-FR" sz="2000" dirty="0"/>
          </a:p>
          <a:p>
            <a:r>
              <a:rPr lang="fr-FR" sz="2000" dirty="0"/>
              <a:t>Envisager des temps d’évaluation pour mesurer l’évolution du projet régional</a:t>
            </a:r>
          </a:p>
          <a:p>
            <a:pPr marL="342900" indent="-342900">
              <a:buFontTx/>
              <a:buChar char="-"/>
            </a:pPr>
            <a:endParaRPr lang="fr-FR" sz="2000" dirty="0"/>
          </a:p>
          <a:p>
            <a:endParaRPr lang="fr-FR" dirty="0"/>
          </a:p>
        </p:txBody>
      </p:sp>
      <p:sp>
        <p:nvSpPr>
          <p:cNvPr id="2" name="Rectangle 1"/>
          <p:cNvSpPr/>
          <p:nvPr/>
        </p:nvSpPr>
        <p:spPr>
          <a:xfrm rot="2466850">
            <a:off x="5552115" y="2979408"/>
            <a:ext cx="3640998" cy="740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bg2"/>
                </a:solidFill>
              </a:rPr>
              <a:t>EXEMPLE</a:t>
            </a:r>
          </a:p>
        </p:txBody>
      </p:sp>
    </p:spTree>
    <p:extLst>
      <p:ext uri="{BB962C8B-B14F-4D97-AF65-F5344CB8AC3E}">
        <p14:creationId xmlns:p14="http://schemas.microsoft.com/office/powerpoint/2010/main" val="3544900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ETAPES DU PLAN</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19</a:t>
            </a:fld>
            <a:endParaRPr lang="fr-FR"/>
          </a:p>
        </p:txBody>
      </p:sp>
      <p:graphicFrame>
        <p:nvGraphicFramePr>
          <p:cNvPr id="4" name="Diagramme 3"/>
          <p:cNvGraphicFramePr/>
          <p:nvPr>
            <p:extLst>
              <p:ext uri="{D42A27DB-BD31-4B8C-83A1-F6EECF244321}">
                <p14:modId xmlns:p14="http://schemas.microsoft.com/office/powerpoint/2010/main" val="243402762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7410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2</a:t>
            </a:fld>
            <a:endParaRPr lang="fr-FR"/>
          </a:p>
        </p:txBody>
      </p:sp>
      <p:sp>
        <p:nvSpPr>
          <p:cNvPr id="3" name="Espace réservé du texte 2"/>
          <p:cNvSpPr>
            <a:spLocks noGrp="1"/>
          </p:cNvSpPr>
          <p:nvPr>
            <p:ph type="body" sz="quarter" idx="10"/>
          </p:nvPr>
        </p:nvSpPr>
        <p:spPr>
          <a:xfrm>
            <a:off x="1529642" y="1121929"/>
            <a:ext cx="7900608" cy="4447598"/>
          </a:xfrm>
        </p:spPr>
        <p:txBody>
          <a:bodyPr/>
          <a:lstStyle/>
          <a:p>
            <a:pPr marL="0" indent="0">
              <a:buNone/>
            </a:pPr>
            <a:r>
              <a:rPr lang="fr-FR" dirty="0"/>
              <a:t>La démarche proposée repose sur 3 étapes :</a:t>
            </a:r>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graphicFrame>
        <p:nvGraphicFramePr>
          <p:cNvPr id="6" name="Diagramme 5"/>
          <p:cNvGraphicFramePr/>
          <p:nvPr>
            <p:extLst/>
          </p:nvPr>
        </p:nvGraphicFramePr>
        <p:xfrm>
          <a:off x="520740" y="1837284"/>
          <a:ext cx="8371740" cy="4976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2632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Présentation générale</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20</a:t>
            </a:fld>
            <a:endParaRPr lang="fr-FR"/>
          </a:p>
        </p:txBody>
      </p:sp>
      <p:sp>
        <p:nvSpPr>
          <p:cNvPr id="2" name="Rectangle 1"/>
          <p:cNvSpPr/>
          <p:nvPr/>
        </p:nvSpPr>
        <p:spPr>
          <a:xfrm>
            <a:off x="628650" y="1170039"/>
            <a:ext cx="2596331" cy="9537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1 : Structurer</a:t>
            </a:r>
          </a:p>
        </p:txBody>
      </p:sp>
      <p:sp>
        <p:nvSpPr>
          <p:cNvPr id="6" name="Rectangle 5"/>
          <p:cNvSpPr/>
          <p:nvPr/>
        </p:nvSpPr>
        <p:spPr>
          <a:xfrm>
            <a:off x="663063" y="2512143"/>
            <a:ext cx="2596331" cy="95372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2 : Former</a:t>
            </a:r>
          </a:p>
        </p:txBody>
      </p:sp>
      <p:sp>
        <p:nvSpPr>
          <p:cNvPr id="7" name="Rectangle 6"/>
          <p:cNvSpPr/>
          <p:nvPr/>
        </p:nvSpPr>
        <p:spPr>
          <a:xfrm>
            <a:off x="658148" y="3903408"/>
            <a:ext cx="2596331" cy="9537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3 : Perfectionner</a:t>
            </a:r>
          </a:p>
        </p:txBody>
      </p:sp>
      <p:sp>
        <p:nvSpPr>
          <p:cNvPr id="3" name="Flèche droite 2"/>
          <p:cNvSpPr/>
          <p:nvPr/>
        </p:nvSpPr>
        <p:spPr>
          <a:xfrm>
            <a:off x="3628103" y="1435510"/>
            <a:ext cx="1563329" cy="442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3628103" y="2767781"/>
            <a:ext cx="1563329" cy="442451"/>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9"/>
          <p:cNvSpPr/>
          <p:nvPr/>
        </p:nvSpPr>
        <p:spPr>
          <a:xfrm>
            <a:off x="3628103" y="4100052"/>
            <a:ext cx="1563329" cy="442451"/>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5545394" y="1061884"/>
            <a:ext cx="3347086" cy="4801314"/>
          </a:xfrm>
          <a:prstGeom prst="rect">
            <a:avLst/>
          </a:prstGeom>
          <a:noFill/>
        </p:spPr>
        <p:txBody>
          <a:bodyPr wrap="square" rtlCol="0">
            <a:spAutoFit/>
          </a:bodyPr>
          <a:lstStyle/>
          <a:p>
            <a:r>
              <a:rPr lang="fr-FR" dirty="0"/>
              <a:t>Action 1 : Nommer des référents par pôle</a:t>
            </a:r>
          </a:p>
          <a:p>
            <a:r>
              <a:rPr lang="fr-FR" dirty="0"/>
              <a:t>Action 2 : Fixer des objectifs réalisables</a:t>
            </a:r>
          </a:p>
          <a:p>
            <a:r>
              <a:rPr lang="fr-FR" dirty="0"/>
              <a:t>Action 3 : Proposer un échéancier </a:t>
            </a:r>
          </a:p>
          <a:p>
            <a:endParaRPr lang="fr-FR" dirty="0"/>
          </a:p>
          <a:p>
            <a:r>
              <a:rPr lang="fr-FR" dirty="0"/>
              <a:t>Action 1 : DF1</a:t>
            </a:r>
          </a:p>
          <a:p>
            <a:r>
              <a:rPr lang="fr-FR" dirty="0"/>
              <a:t>Action 2 : Arbitrage</a:t>
            </a:r>
          </a:p>
          <a:p>
            <a:r>
              <a:rPr lang="fr-FR" dirty="0"/>
              <a:t>Action 3 : Enseignants</a:t>
            </a:r>
          </a:p>
          <a:p>
            <a:endParaRPr lang="fr-FR" dirty="0"/>
          </a:p>
          <a:p>
            <a:endParaRPr lang="fr-FR" dirty="0"/>
          </a:p>
          <a:p>
            <a:r>
              <a:rPr lang="fr-FR" dirty="0"/>
              <a:t>Action 1 : Projet sportif</a:t>
            </a:r>
          </a:p>
          <a:p>
            <a:r>
              <a:rPr lang="fr-FR" dirty="0"/>
              <a:t>Action 2 : Augmenter le nombre de rassemblements</a:t>
            </a:r>
          </a:p>
          <a:p>
            <a:r>
              <a:rPr lang="fr-FR" dirty="0"/>
              <a:t>Action 3 : Participer à une compétition préparatoire</a:t>
            </a:r>
          </a:p>
          <a:p>
            <a:endParaRPr lang="fr-FR" dirty="0"/>
          </a:p>
        </p:txBody>
      </p:sp>
      <p:sp>
        <p:nvSpPr>
          <p:cNvPr id="11" name="Rectangle 10"/>
          <p:cNvSpPr/>
          <p:nvPr/>
        </p:nvSpPr>
        <p:spPr>
          <a:xfrm rot="2466850">
            <a:off x="6855956" y="399026"/>
            <a:ext cx="3640998" cy="740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bg2"/>
                </a:solidFill>
              </a:rPr>
              <a:t>EXEMPLE</a:t>
            </a:r>
          </a:p>
        </p:txBody>
      </p:sp>
    </p:spTree>
    <p:extLst>
      <p:ext uri="{BB962C8B-B14F-4D97-AF65-F5344CB8AC3E}">
        <p14:creationId xmlns:p14="http://schemas.microsoft.com/office/powerpoint/2010/main" val="3855411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1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21</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2960845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2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22</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4093638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3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23</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1443644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851060-E91B-7647-B057-90A2C36DCF55}"/>
              </a:ext>
            </a:extLst>
          </p:cNvPr>
          <p:cNvSpPr>
            <a:spLocks noGrp="1"/>
          </p:cNvSpPr>
          <p:nvPr>
            <p:ph type="title"/>
          </p:nvPr>
        </p:nvSpPr>
        <p:spPr>
          <a:xfrm>
            <a:off x="379476" y="2304970"/>
            <a:ext cx="7886700" cy="1325563"/>
          </a:xfrm>
        </p:spPr>
        <p:txBody>
          <a:bodyPr/>
          <a:lstStyle/>
          <a:p>
            <a:pPr algn="ctr"/>
            <a:r>
              <a:rPr lang="fr-FR" sz="6000" dirty="0"/>
              <a:t>MERCI</a:t>
            </a:r>
          </a:p>
        </p:txBody>
      </p:sp>
      <p:sp>
        <p:nvSpPr>
          <p:cNvPr id="3" name="Espace réservé du texte 2">
            <a:extLst>
              <a:ext uri="{FF2B5EF4-FFF2-40B4-BE49-F238E27FC236}">
                <a16:creationId xmlns:a16="http://schemas.microsoft.com/office/drawing/2014/main" id="{A43ED9FF-7F86-B941-8EDF-7E5CECE3AF76}"/>
              </a:ext>
            </a:extLst>
          </p:cNvPr>
          <p:cNvSpPr>
            <a:spLocks noGrp="1"/>
          </p:cNvSpPr>
          <p:nvPr>
            <p:ph type="body" sz="quarter" idx="10"/>
          </p:nvPr>
        </p:nvSpPr>
        <p:spPr/>
        <p:txBody>
          <a:bodyPr/>
          <a:lstStyle/>
          <a:p>
            <a:endParaRPr lang="fr-FR"/>
          </a:p>
        </p:txBody>
      </p:sp>
    </p:spTree>
    <p:extLst>
      <p:ext uri="{BB962C8B-B14F-4D97-AF65-F5344CB8AC3E}">
        <p14:creationId xmlns:p14="http://schemas.microsoft.com/office/powerpoint/2010/main" val="436072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3</a:t>
            </a:fld>
            <a:endParaRPr lang="fr-FR"/>
          </a:p>
        </p:txBody>
      </p:sp>
      <p:sp>
        <p:nvSpPr>
          <p:cNvPr id="3" name="Espace réservé du texte 2"/>
          <p:cNvSpPr>
            <a:spLocks noGrp="1"/>
          </p:cNvSpPr>
          <p:nvPr>
            <p:ph type="body" sz="quarter" idx="10"/>
          </p:nvPr>
        </p:nvSpPr>
        <p:spPr>
          <a:xfrm>
            <a:off x="489444" y="1186584"/>
            <a:ext cx="8187012" cy="5086176"/>
          </a:xfrm>
        </p:spPr>
        <p:txBody>
          <a:bodyPr/>
          <a:lstStyle/>
          <a:p>
            <a:pPr marL="0" indent="0">
              <a:buNone/>
            </a:pPr>
            <a:r>
              <a:rPr lang="fr-FR" sz="1800" dirty="0"/>
              <a:t>En amont de la campagne, des formations spécifiques seront proposées par l’Académie dans le but de vous accompagner dans la mise en place des actions et renforcer la place du Hockey dans le sport français !</a:t>
            </a:r>
          </a:p>
          <a:p>
            <a:pPr marL="0" indent="0">
              <a:buNone/>
            </a:pPr>
            <a:endParaRPr lang="fr-FR" sz="1800" dirty="0"/>
          </a:p>
          <a:p>
            <a:pPr marL="0" indent="0">
              <a:buNone/>
            </a:pPr>
            <a:r>
              <a:rPr lang="fr-FR" sz="1800" dirty="0">
                <a:solidFill>
                  <a:schemeClr val="bg1"/>
                </a:solidFill>
              </a:rPr>
              <a:t>Une équipe fédérale est à votre disposition pour vous accompagner. Vous pouvez contacter Isabelle BURGOT et Geoffrey DEVANLAY à l’adresse e-mail suivante : </a:t>
            </a:r>
            <a:r>
              <a:rPr lang="fr-FR" sz="1800" dirty="0">
                <a:solidFill>
                  <a:schemeClr val="bg1"/>
                </a:solidFill>
                <a:hlinkClick r:id="rId2"/>
              </a:rPr>
              <a:t>psf@ffhockey.org</a:t>
            </a:r>
            <a:endParaRPr lang="fr-FR" sz="1800" dirty="0">
              <a:solidFill>
                <a:schemeClr val="bg1"/>
              </a:solidFill>
            </a:endParaRPr>
          </a:p>
          <a:p>
            <a:pPr marL="0" indent="0">
              <a:buNone/>
            </a:pPr>
            <a:endParaRPr lang="fr-FR" sz="1800" dirty="0">
              <a:solidFill>
                <a:schemeClr val="bg1"/>
              </a:solidFill>
            </a:endParaRPr>
          </a:p>
          <a:p>
            <a:pPr marL="0" indent="0">
              <a:buNone/>
            </a:pPr>
            <a:r>
              <a:rPr lang="fr-FR" sz="1800" dirty="0">
                <a:solidFill>
                  <a:schemeClr val="bg1"/>
                </a:solidFill>
              </a:rPr>
              <a:t>N’hésitez pas à solliciter votre Ligue Régionale qui peut également répondre à vos interrogations et vous guider.</a:t>
            </a:r>
            <a:endParaRPr lang="fr-FR" sz="1800" dirty="0">
              <a:solidFill>
                <a:schemeClr val="bg1"/>
              </a:solidFill>
            </a:endParaRPr>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spTree>
    <p:extLst>
      <p:ext uri="{BB962C8B-B14F-4D97-AF65-F5344CB8AC3E}">
        <p14:creationId xmlns:p14="http://schemas.microsoft.com/office/powerpoint/2010/main" val="2509335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4</a:t>
            </a:fld>
            <a:endParaRPr lang="fr-FR"/>
          </a:p>
        </p:txBody>
      </p:sp>
      <p:sp>
        <p:nvSpPr>
          <p:cNvPr id="3" name="Espace réservé du texte 2"/>
          <p:cNvSpPr>
            <a:spLocks noGrp="1"/>
          </p:cNvSpPr>
          <p:nvPr>
            <p:ph type="body" sz="quarter" idx="10"/>
          </p:nvPr>
        </p:nvSpPr>
        <p:spPr>
          <a:xfrm>
            <a:off x="489444" y="1186584"/>
            <a:ext cx="8187012" cy="5086176"/>
          </a:xfrm>
        </p:spPr>
        <p:txBody>
          <a:bodyPr/>
          <a:lstStyle/>
          <a:p>
            <a:pPr marL="0" indent="0">
              <a:buNone/>
            </a:pPr>
            <a:r>
              <a:rPr lang="fr-FR" sz="1800" dirty="0"/>
              <a:t>L’objectif est d’avoir une cohérence du local vers le national et du national vers le local.</a:t>
            </a:r>
          </a:p>
          <a:p>
            <a:pPr marL="0" indent="0">
              <a:buNone/>
            </a:pPr>
            <a:r>
              <a:rPr lang="fr-FR" sz="1800" dirty="0"/>
              <a:t>Pour ce faire voici quelques conseils :</a:t>
            </a:r>
          </a:p>
          <a:p>
            <a:pPr marL="0" indent="0">
              <a:buNone/>
            </a:pPr>
            <a:r>
              <a:rPr lang="fr-FR" sz="1800" dirty="0"/>
              <a:t>- Le projet doit être partagée par les acteurs du territoire et en lien avec leurs besoins ;</a:t>
            </a:r>
          </a:p>
          <a:p>
            <a:pPr>
              <a:buFontTx/>
              <a:buChar char="-"/>
            </a:pPr>
            <a:r>
              <a:rPr lang="fr-FR" sz="1800" dirty="0"/>
              <a:t>Les actions doivent être déclinables du club vers la FFH et réciproquement (cf. exemple ci-après) ;</a:t>
            </a:r>
          </a:p>
          <a:p>
            <a:pPr>
              <a:buFontTx/>
              <a:buChar char="-"/>
            </a:pPr>
            <a:r>
              <a:rPr lang="fr-FR" sz="1800" dirty="0"/>
              <a:t>Les projets doivent tenir compte du plan national fédéral mais aussi des spécificités territoriales</a:t>
            </a:r>
          </a:p>
          <a:p>
            <a:pPr>
              <a:buFontTx/>
              <a:buChar char="-"/>
            </a:pPr>
            <a:r>
              <a:rPr lang="fr-FR" sz="1800" dirty="0"/>
              <a:t>Il faut être ambitieux et réaliste !</a:t>
            </a:r>
          </a:p>
          <a:p>
            <a:pPr marL="0" indent="0">
              <a:buNone/>
            </a:pPr>
            <a:endParaRPr lang="fr-FR" sz="1800" dirty="0"/>
          </a:p>
          <a:p>
            <a:pPr>
              <a:buFontTx/>
              <a:buChar char="-"/>
            </a:pPr>
            <a:endParaRPr lang="fr-FR" sz="1800" dirty="0"/>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spTree>
    <p:extLst>
      <p:ext uri="{BB962C8B-B14F-4D97-AF65-F5344CB8AC3E}">
        <p14:creationId xmlns:p14="http://schemas.microsoft.com/office/powerpoint/2010/main" val="988182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5</a:t>
            </a:fld>
            <a:endParaRPr lang="fr-FR"/>
          </a:p>
        </p:txBody>
      </p:sp>
      <p:sp>
        <p:nvSpPr>
          <p:cNvPr id="4" name="Titre 1"/>
          <p:cNvSpPr txBox="1">
            <a:spLocks/>
          </p:cNvSpPr>
          <p:nvPr/>
        </p:nvSpPr>
        <p:spPr>
          <a:xfrm>
            <a:off x="573732" y="129331"/>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EXEMPLE DE DECLINAISON</a:t>
            </a:r>
            <a:endParaRPr lang="fr-FR" cap="all" baseline="0" dirty="0"/>
          </a:p>
        </p:txBody>
      </p:sp>
      <p:sp>
        <p:nvSpPr>
          <p:cNvPr id="5" name="Rectangle 4"/>
          <p:cNvSpPr/>
          <p:nvPr/>
        </p:nvSpPr>
        <p:spPr>
          <a:xfrm>
            <a:off x="23467" y="701964"/>
            <a:ext cx="4567258" cy="3164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u="sng" dirty="0">
                <a:solidFill>
                  <a:schemeClr val="bg2"/>
                </a:solidFill>
              </a:rPr>
              <a:t>Au niveau de la FFH :</a:t>
            </a:r>
          </a:p>
          <a:p>
            <a:pPr marL="285750" indent="-285750" algn="ctr">
              <a:buFontTx/>
              <a:buChar char="-"/>
            </a:pPr>
            <a:r>
              <a:rPr lang="fr-FR" sz="1600" dirty="0">
                <a:solidFill>
                  <a:schemeClr val="bg2"/>
                </a:solidFill>
              </a:rPr>
              <a:t>Convention nationale avec les partenaires concernés (Education Nationale, USEP, UNSS, FFSU, etc.)</a:t>
            </a:r>
          </a:p>
          <a:p>
            <a:pPr marL="285750" indent="-285750" algn="ctr">
              <a:buFontTx/>
              <a:buChar char="-"/>
            </a:pPr>
            <a:r>
              <a:rPr lang="fr-FR" sz="1600" dirty="0">
                <a:solidFill>
                  <a:schemeClr val="bg2"/>
                </a:solidFill>
              </a:rPr>
              <a:t>Création d’outils pédagogiques (guide, flyers, </a:t>
            </a:r>
            <a:r>
              <a:rPr lang="fr-FR" sz="1600" dirty="0" err="1">
                <a:solidFill>
                  <a:schemeClr val="bg2"/>
                </a:solidFill>
              </a:rPr>
              <a:t>pass</a:t>
            </a:r>
            <a:r>
              <a:rPr lang="fr-FR" sz="1600" dirty="0">
                <a:solidFill>
                  <a:schemeClr val="bg2"/>
                </a:solidFill>
              </a:rPr>
              <a:t> OK, etc.)</a:t>
            </a:r>
          </a:p>
          <a:p>
            <a:pPr marL="285750" indent="-285750" algn="ctr">
              <a:buFontTx/>
              <a:buChar char="-"/>
            </a:pPr>
            <a:r>
              <a:rPr lang="fr-FR" sz="1600" dirty="0">
                <a:solidFill>
                  <a:schemeClr val="bg2"/>
                </a:solidFill>
              </a:rPr>
              <a:t>Organisation de championnats scolaires spécifiques (UNSS, FFSU)</a:t>
            </a:r>
          </a:p>
          <a:p>
            <a:pPr marL="285750" indent="-285750" algn="ctr">
              <a:buFontTx/>
              <a:buChar char="-"/>
            </a:pPr>
            <a:r>
              <a:rPr lang="fr-FR" sz="1600" dirty="0">
                <a:solidFill>
                  <a:schemeClr val="bg2"/>
                </a:solidFill>
              </a:rPr>
              <a:t>Communication régulière sur le sujet (articles, newsletter…)</a:t>
            </a:r>
          </a:p>
          <a:p>
            <a:pPr marL="285750" indent="-285750" algn="ctr">
              <a:buFontTx/>
              <a:buChar char="-"/>
            </a:pPr>
            <a:r>
              <a:rPr lang="fr-FR" sz="1600" dirty="0">
                <a:solidFill>
                  <a:schemeClr val="bg2"/>
                </a:solidFill>
              </a:rPr>
              <a:t>Formation à destination des agents de développement, encadrants pour uniformiser les pratiques éducatives</a:t>
            </a:r>
          </a:p>
        </p:txBody>
      </p:sp>
      <p:sp>
        <p:nvSpPr>
          <p:cNvPr id="7" name="Rectangle 6"/>
          <p:cNvSpPr/>
          <p:nvPr/>
        </p:nvSpPr>
        <p:spPr>
          <a:xfrm>
            <a:off x="4552390" y="697876"/>
            <a:ext cx="4532416" cy="31641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u="sng" dirty="0">
                <a:solidFill>
                  <a:schemeClr val="bg2"/>
                </a:solidFill>
              </a:rPr>
              <a:t>Au niveau de la ligue régionale :</a:t>
            </a:r>
          </a:p>
          <a:p>
            <a:pPr marL="285750" indent="-285750" algn="ctr">
              <a:buFontTx/>
              <a:buChar char="-"/>
            </a:pPr>
            <a:r>
              <a:rPr lang="fr-FR" sz="1600" dirty="0">
                <a:solidFill>
                  <a:schemeClr val="bg2"/>
                </a:solidFill>
              </a:rPr>
              <a:t>Convention régionale avec les partenaires concernés (Education Nationale, USEP, UNSS, FFSU, etc.)</a:t>
            </a:r>
          </a:p>
          <a:p>
            <a:pPr marL="285750" indent="-285750" algn="ctr">
              <a:buFontTx/>
              <a:buChar char="-"/>
            </a:pPr>
            <a:r>
              <a:rPr lang="fr-FR" sz="1600" dirty="0">
                <a:solidFill>
                  <a:schemeClr val="bg2"/>
                </a:solidFill>
              </a:rPr>
              <a:t>Soutien à l’organisation de tournois régionaux (USEP, UNSS, FFSU..)</a:t>
            </a:r>
          </a:p>
          <a:p>
            <a:pPr marL="285750" indent="-285750" algn="ctr">
              <a:buFontTx/>
              <a:buChar char="-"/>
            </a:pPr>
            <a:r>
              <a:rPr lang="fr-FR" sz="1600" dirty="0">
                <a:solidFill>
                  <a:schemeClr val="bg2"/>
                </a:solidFill>
              </a:rPr>
              <a:t>Formation au niveau des ETAPS en intégrant le CNFPT</a:t>
            </a:r>
          </a:p>
          <a:p>
            <a:pPr marL="285750" indent="-285750" algn="ctr">
              <a:buFontTx/>
              <a:buChar char="-"/>
            </a:pPr>
            <a:r>
              <a:rPr lang="fr-FR" sz="1600" dirty="0">
                <a:solidFill>
                  <a:schemeClr val="bg2"/>
                </a:solidFill>
              </a:rPr>
              <a:t>Accompagnement des clubs dans la gestion du label 2024 avec référent DR</a:t>
            </a:r>
          </a:p>
          <a:p>
            <a:pPr marL="285750" indent="-285750" algn="ctr">
              <a:buFontTx/>
              <a:buChar char="-"/>
            </a:pPr>
            <a:r>
              <a:rPr lang="fr-FR" sz="1600" dirty="0">
                <a:solidFill>
                  <a:schemeClr val="bg2"/>
                </a:solidFill>
              </a:rPr>
              <a:t>Mise à disposition de matériel pédagogique</a:t>
            </a:r>
          </a:p>
          <a:p>
            <a:pPr marL="285750" indent="-285750" algn="ctr">
              <a:buFontTx/>
              <a:buChar char="-"/>
            </a:pPr>
            <a:endParaRPr lang="fr-FR" sz="1600" dirty="0">
              <a:solidFill>
                <a:schemeClr val="bg2"/>
              </a:solidFill>
            </a:endParaRPr>
          </a:p>
        </p:txBody>
      </p:sp>
      <p:sp>
        <p:nvSpPr>
          <p:cNvPr id="8" name="Rectangle 7"/>
          <p:cNvSpPr/>
          <p:nvPr/>
        </p:nvSpPr>
        <p:spPr>
          <a:xfrm>
            <a:off x="4552390" y="3870152"/>
            <a:ext cx="4532416" cy="294731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1600" u="sng" dirty="0">
                <a:solidFill>
                  <a:schemeClr val="bg2"/>
                </a:solidFill>
              </a:rPr>
              <a:t>Au niveau d’un comité départemental :</a:t>
            </a:r>
          </a:p>
          <a:p>
            <a:pPr marL="285750" indent="-285750" algn="ctr">
              <a:buFontTx/>
              <a:buChar char="-"/>
            </a:pPr>
            <a:r>
              <a:rPr lang="fr-FR" sz="1600" dirty="0">
                <a:solidFill>
                  <a:schemeClr val="bg2"/>
                </a:solidFill>
              </a:rPr>
              <a:t>Convention départementale avec les partenaires concernés (Education Nationale, USEP, UNSS, FFSU, etc.)</a:t>
            </a:r>
          </a:p>
          <a:p>
            <a:pPr marL="285750" indent="-285750" algn="ctr">
              <a:buFontTx/>
              <a:buChar char="-"/>
            </a:pPr>
            <a:r>
              <a:rPr lang="fr-FR" sz="1600" dirty="0">
                <a:solidFill>
                  <a:schemeClr val="bg2"/>
                </a:solidFill>
              </a:rPr>
              <a:t>Organisation de formation pour les enseignants, CPC/CPD</a:t>
            </a:r>
          </a:p>
          <a:p>
            <a:pPr marL="285750" indent="-285750" algn="ctr">
              <a:buFontTx/>
              <a:buChar char="-"/>
            </a:pPr>
            <a:r>
              <a:rPr lang="fr-FR" sz="1600" dirty="0">
                <a:solidFill>
                  <a:schemeClr val="bg2"/>
                </a:solidFill>
              </a:rPr>
              <a:t>Accompagnement des enseignants dans la mise en place de leurs cycles</a:t>
            </a:r>
          </a:p>
          <a:p>
            <a:pPr marL="285750" indent="-285750" algn="ctr">
              <a:buFontTx/>
              <a:buChar char="-"/>
            </a:pPr>
            <a:r>
              <a:rPr lang="fr-FR" sz="1600" dirty="0">
                <a:solidFill>
                  <a:schemeClr val="bg2"/>
                </a:solidFill>
              </a:rPr>
              <a:t>Intervention dans les secteurs jugés prioritaires par le comité</a:t>
            </a:r>
          </a:p>
          <a:p>
            <a:pPr marL="285750" indent="-285750" algn="ctr">
              <a:buFontTx/>
              <a:buChar char="-"/>
            </a:pPr>
            <a:r>
              <a:rPr lang="fr-FR" sz="1600" dirty="0">
                <a:solidFill>
                  <a:schemeClr val="bg2"/>
                </a:solidFill>
              </a:rPr>
              <a:t>Enregistrement de </a:t>
            </a:r>
            <a:r>
              <a:rPr lang="fr-FR" sz="1600" dirty="0" err="1">
                <a:solidFill>
                  <a:schemeClr val="bg2"/>
                </a:solidFill>
              </a:rPr>
              <a:t>Pass</a:t>
            </a:r>
            <a:r>
              <a:rPr lang="fr-FR" sz="1600" dirty="0">
                <a:solidFill>
                  <a:schemeClr val="bg2"/>
                </a:solidFill>
              </a:rPr>
              <a:t> OK</a:t>
            </a:r>
          </a:p>
        </p:txBody>
      </p:sp>
      <p:sp>
        <p:nvSpPr>
          <p:cNvPr id="9" name="Rectangle 8"/>
          <p:cNvSpPr/>
          <p:nvPr/>
        </p:nvSpPr>
        <p:spPr>
          <a:xfrm>
            <a:off x="23466" y="3866064"/>
            <a:ext cx="4532416" cy="294731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u="sng" dirty="0">
                <a:solidFill>
                  <a:schemeClr val="bg2"/>
                </a:solidFill>
              </a:rPr>
              <a:t>Au niveau d’un club :</a:t>
            </a:r>
          </a:p>
          <a:p>
            <a:pPr marL="285750" indent="-285750" algn="ctr">
              <a:buFontTx/>
              <a:buChar char="-"/>
            </a:pPr>
            <a:r>
              <a:rPr lang="fr-FR" sz="1600" dirty="0">
                <a:solidFill>
                  <a:schemeClr val="bg2"/>
                </a:solidFill>
              </a:rPr>
              <a:t>Convention locale avec les partenaires concernés (Education Nationale, USEP, UNSS, FFSU, etc.)</a:t>
            </a:r>
          </a:p>
          <a:p>
            <a:pPr marL="285750" indent="-285750" algn="ctr">
              <a:buFontTx/>
              <a:buChar char="-"/>
            </a:pPr>
            <a:r>
              <a:rPr lang="fr-FR" sz="1600" dirty="0">
                <a:solidFill>
                  <a:schemeClr val="bg2"/>
                </a:solidFill>
              </a:rPr>
              <a:t>Intervention dans les écoles de la ville sur le temps scolaire, périscolaire, extrascolaire</a:t>
            </a:r>
          </a:p>
          <a:p>
            <a:pPr marL="285750" indent="-285750" algn="ctr">
              <a:buFontTx/>
              <a:buChar char="-"/>
            </a:pPr>
            <a:r>
              <a:rPr lang="fr-FR" sz="1600" dirty="0">
                <a:solidFill>
                  <a:schemeClr val="bg2"/>
                </a:solidFill>
              </a:rPr>
              <a:t>Favoriser la participation du joueurs du club aux compétitions UNSS et FFSU</a:t>
            </a:r>
          </a:p>
          <a:p>
            <a:pPr marL="285750" indent="-285750" algn="ctr">
              <a:buFontTx/>
              <a:buChar char="-"/>
            </a:pPr>
            <a:r>
              <a:rPr lang="fr-FR" sz="1600" dirty="0">
                <a:solidFill>
                  <a:schemeClr val="bg2"/>
                </a:solidFill>
              </a:rPr>
              <a:t>Création d’événements au sein du club (tournoi des écoles) pour créer du lien entre le milieu scolaire et le club</a:t>
            </a:r>
          </a:p>
          <a:p>
            <a:pPr marL="285750" indent="-285750" algn="ctr">
              <a:buFontTx/>
              <a:buChar char="-"/>
            </a:pPr>
            <a:r>
              <a:rPr lang="fr-FR" sz="1600" dirty="0">
                <a:solidFill>
                  <a:schemeClr val="bg2"/>
                </a:solidFill>
              </a:rPr>
              <a:t>Enregistrement de </a:t>
            </a:r>
            <a:r>
              <a:rPr lang="fr-FR" sz="1600" dirty="0" err="1">
                <a:solidFill>
                  <a:schemeClr val="bg2"/>
                </a:solidFill>
              </a:rPr>
              <a:t>Pass</a:t>
            </a:r>
            <a:r>
              <a:rPr lang="fr-FR" sz="1600" dirty="0">
                <a:solidFill>
                  <a:schemeClr val="bg2"/>
                </a:solidFill>
              </a:rPr>
              <a:t> OK </a:t>
            </a:r>
          </a:p>
        </p:txBody>
      </p:sp>
      <p:sp>
        <p:nvSpPr>
          <p:cNvPr id="3" name="Flèche courbée vers la gauche 2"/>
          <p:cNvSpPr/>
          <p:nvPr/>
        </p:nvSpPr>
        <p:spPr>
          <a:xfrm>
            <a:off x="4555882" y="3518619"/>
            <a:ext cx="521215" cy="896983"/>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courbée vers la gauche 9"/>
          <p:cNvSpPr/>
          <p:nvPr/>
        </p:nvSpPr>
        <p:spPr>
          <a:xfrm rot="10800000">
            <a:off x="3995867" y="3518619"/>
            <a:ext cx="521215" cy="896983"/>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64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COORDONNES GENERALES</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6</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3949352155"/>
              </p:ext>
            </p:extLst>
          </p:nvPr>
        </p:nvGraphicFramePr>
        <p:xfrm>
          <a:off x="263718" y="1206086"/>
          <a:ext cx="8616564" cy="4084020"/>
        </p:xfrm>
        <a:graphic>
          <a:graphicData uri="http://schemas.openxmlformats.org/drawingml/2006/table">
            <a:tbl>
              <a:tblPr firstRow="1" bandRow="1">
                <a:tableStyleId>{17292A2E-F333-43FB-9621-5CBBE7FDCDCB}</a:tableStyleId>
              </a:tblPr>
              <a:tblGrid>
                <a:gridCol w="4308282">
                  <a:extLst>
                    <a:ext uri="{9D8B030D-6E8A-4147-A177-3AD203B41FA5}">
                      <a16:colId xmlns:a16="http://schemas.microsoft.com/office/drawing/2014/main" val="60550541"/>
                    </a:ext>
                  </a:extLst>
                </a:gridCol>
                <a:gridCol w="4308282">
                  <a:extLst>
                    <a:ext uri="{9D8B030D-6E8A-4147-A177-3AD203B41FA5}">
                      <a16:colId xmlns:a16="http://schemas.microsoft.com/office/drawing/2014/main" val="2133298266"/>
                    </a:ext>
                  </a:extLst>
                </a:gridCol>
              </a:tblGrid>
              <a:tr h="453780">
                <a:tc>
                  <a:txBody>
                    <a:bodyPr/>
                    <a:lstStyle/>
                    <a:p>
                      <a:r>
                        <a:rPr lang="fr-FR" sz="1600" dirty="0"/>
                        <a:t>NOM DU</a:t>
                      </a:r>
                      <a:r>
                        <a:rPr lang="fr-FR" sz="1600" baseline="0" dirty="0"/>
                        <a:t> COMITE</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207882"/>
                  </a:ext>
                </a:extLst>
              </a:tr>
              <a:tr h="453780">
                <a:tc>
                  <a:txBody>
                    <a:bodyPr/>
                    <a:lstStyle/>
                    <a:p>
                      <a:r>
                        <a:rPr lang="fr-FR" sz="1600" dirty="0"/>
                        <a:t>Président(e)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4159301"/>
                  </a:ext>
                </a:extLst>
              </a:tr>
              <a:tr h="453780">
                <a:tc>
                  <a:txBody>
                    <a:bodyPr/>
                    <a:lstStyle/>
                    <a:p>
                      <a:r>
                        <a:rPr lang="fr-FR" sz="1600" dirty="0"/>
                        <a:t>Vice-président(e)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7546920"/>
                  </a:ext>
                </a:extLst>
              </a:tr>
              <a:tr h="453780">
                <a:tc>
                  <a:txBody>
                    <a:bodyPr/>
                    <a:lstStyle/>
                    <a:p>
                      <a:r>
                        <a:rPr lang="fr-FR" sz="1600" dirty="0"/>
                        <a:t>Trésorier(e)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5253278"/>
                  </a:ext>
                </a:extLst>
              </a:tr>
              <a:tr h="453780">
                <a:tc>
                  <a:txBody>
                    <a:bodyPr/>
                    <a:lstStyle/>
                    <a:p>
                      <a:r>
                        <a:rPr lang="fr-FR" sz="1600" dirty="0"/>
                        <a:t>Secrétaire général(e)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3491191"/>
                  </a:ext>
                </a:extLst>
              </a:tr>
              <a:tr h="453780">
                <a:tc>
                  <a:txBody>
                    <a:bodyPr/>
                    <a:lstStyle/>
                    <a:p>
                      <a:r>
                        <a:rPr lang="fr-FR" sz="1600" dirty="0"/>
                        <a:t>Adresse postale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1564183"/>
                  </a:ext>
                </a:extLst>
              </a:tr>
              <a:tr h="453780">
                <a:tc>
                  <a:txBody>
                    <a:bodyPr/>
                    <a:lstStyle/>
                    <a:p>
                      <a:r>
                        <a:rPr lang="fr-FR" sz="1600" dirty="0"/>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705462"/>
                  </a:ext>
                </a:extLst>
              </a:tr>
              <a:tr h="453780">
                <a:tc>
                  <a:txBody>
                    <a:bodyPr/>
                    <a:lstStyle/>
                    <a:p>
                      <a:r>
                        <a:rPr lang="fr-FR" sz="1600" dirty="0"/>
                        <a:t>Téléphone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4991080"/>
                  </a:ext>
                </a:extLst>
              </a:tr>
              <a:tr h="453780">
                <a:tc>
                  <a:txBody>
                    <a:bodyPr/>
                    <a:lstStyle/>
                    <a:p>
                      <a:r>
                        <a:rPr lang="fr-FR" sz="1600" dirty="0"/>
                        <a:t>Responsable ETD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097279"/>
                  </a:ext>
                </a:extLst>
              </a:tr>
            </a:tbl>
          </a:graphicData>
        </a:graphic>
      </p:graphicFrame>
    </p:spTree>
    <p:extLst>
      <p:ext uri="{BB962C8B-B14F-4D97-AF65-F5344CB8AC3E}">
        <p14:creationId xmlns:p14="http://schemas.microsoft.com/office/powerpoint/2010/main" val="85021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13"/>
          <p:cNvSpPr>
            <a:spLocks noGrp="1"/>
          </p:cNvSpPr>
          <p:nvPr>
            <p:ph type="sldNum" sz="quarter" idx="4"/>
          </p:nvPr>
        </p:nvSpPr>
        <p:spPr/>
        <p:txBody>
          <a:bodyPr/>
          <a:lstStyle/>
          <a:p>
            <a:fld id="{9781486F-B47A-B24E-9F72-4A3E76C22D83}" type="slidenum">
              <a:rPr lang="fr-FR" smtClean="0"/>
              <a:pPr/>
              <a:t>7</a:t>
            </a:fld>
            <a:endParaRPr lang="fr-FR"/>
          </a:p>
        </p:txBody>
      </p:sp>
      <p:sp>
        <p:nvSpPr>
          <p:cNvPr id="6" name="ZoneTexte 5"/>
          <p:cNvSpPr txBox="1"/>
          <p:nvPr/>
        </p:nvSpPr>
        <p:spPr>
          <a:xfrm>
            <a:off x="7502012" y="1101213"/>
            <a:ext cx="1641987" cy="4801314"/>
          </a:xfrm>
          <a:prstGeom prst="rect">
            <a:avLst/>
          </a:prstGeom>
          <a:noFill/>
        </p:spPr>
        <p:txBody>
          <a:bodyPr wrap="square" rtlCol="0">
            <a:spAutoFit/>
          </a:bodyPr>
          <a:lstStyle/>
          <a:p>
            <a:r>
              <a:rPr lang="fr-FR" dirty="0"/>
              <a:t>Club de – 50 licenciés</a:t>
            </a:r>
          </a:p>
          <a:p>
            <a:endParaRPr lang="fr-FR" dirty="0"/>
          </a:p>
          <a:p>
            <a:endParaRPr lang="fr-FR" dirty="0"/>
          </a:p>
          <a:p>
            <a:r>
              <a:rPr lang="fr-FR" dirty="0"/>
              <a:t>Club de + 50 licenciés</a:t>
            </a:r>
          </a:p>
          <a:p>
            <a:endParaRPr lang="fr-FR" dirty="0"/>
          </a:p>
          <a:p>
            <a:endParaRPr lang="fr-FR" dirty="0"/>
          </a:p>
          <a:p>
            <a:r>
              <a:rPr lang="fr-FR" dirty="0"/>
              <a:t>Club de + 100 licenciés</a:t>
            </a:r>
          </a:p>
          <a:p>
            <a:endParaRPr lang="fr-FR" dirty="0"/>
          </a:p>
          <a:p>
            <a:endParaRPr lang="fr-FR" dirty="0"/>
          </a:p>
          <a:p>
            <a:r>
              <a:rPr lang="fr-FR" dirty="0"/>
              <a:t>Salle utilisable</a:t>
            </a:r>
          </a:p>
          <a:p>
            <a:endParaRPr lang="fr-FR" dirty="0"/>
          </a:p>
          <a:p>
            <a:endParaRPr lang="fr-FR" dirty="0"/>
          </a:p>
          <a:p>
            <a:endParaRPr lang="fr-FR" dirty="0"/>
          </a:p>
          <a:p>
            <a:r>
              <a:rPr lang="fr-FR" dirty="0"/>
              <a:t>Terrain utilisable</a:t>
            </a:r>
          </a:p>
        </p:txBody>
      </p:sp>
      <p:sp>
        <p:nvSpPr>
          <p:cNvPr id="7" name="Rectangle 6"/>
          <p:cNvSpPr/>
          <p:nvPr/>
        </p:nvSpPr>
        <p:spPr>
          <a:xfrm>
            <a:off x="7148052" y="1330389"/>
            <a:ext cx="226142" cy="226142"/>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7148052" y="2399073"/>
            <a:ext cx="226142" cy="22614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7148052" y="3514752"/>
            <a:ext cx="226142" cy="22614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CARTOGRAPHIE</a:t>
            </a:r>
            <a:endParaRPr lang="fr-FR" cap="all" baseline="0" dirty="0"/>
          </a:p>
        </p:txBody>
      </p:sp>
      <p:sp>
        <p:nvSpPr>
          <p:cNvPr id="2" name="Rectangle 1"/>
          <p:cNvSpPr/>
          <p:nvPr/>
        </p:nvSpPr>
        <p:spPr>
          <a:xfrm>
            <a:off x="943897" y="1443460"/>
            <a:ext cx="5358580" cy="3285856"/>
          </a:xfrm>
          <a:prstGeom prst="rect">
            <a:avLst/>
          </a:prstGeom>
          <a:solidFill>
            <a:schemeClr val="accent5">
              <a:lumMod val="60000"/>
              <a:lumOff val="4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bg2"/>
                </a:solidFill>
              </a:rPr>
              <a:t>CARTE DU DEPARTEMENT</a:t>
            </a:r>
          </a:p>
          <a:p>
            <a:pPr algn="ctr"/>
            <a:endParaRPr lang="fr-FR" sz="2400" b="1" dirty="0">
              <a:solidFill>
                <a:schemeClr val="bg2"/>
              </a:solidFill>
            </a:endParaRPr>
          </a:p>
          <a:p>
            <a:pPr algn="ctr"/>
            <a:r>
              <a:rPr lang="fr-FR" sz="2400" b="1" dirty="0">
                <a:solidFill>
                  <a:schemeClr val="bg2"/>
                </a:solidFill>
              </a:rPr>
              <a:t>INDIQUER LES CLUBS EN SUIVANT LA LEGENDE</a:t>
            </a:r>
          </a:p>
        </p:txBody>
      </p:sp>
      <p:sp>
        <p:nvSpPr>
          <p:cNvPr id="3" name="Ellipse 2"/>
          <p:cNvSpPr/>
          <p:nvPr/>
        </p:nvSpPr>
        <p:spPr>
          <a:xfrm>
            <a:off x="7141050" y="4452523"/>
            <a:ext cx="240146" cy="26785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2" name="Ellipse 11"/>
          <p:cNvSpPr/>
          <p:nvPr/>
        </p:nvSpPr>
        <p:spPr>
          <a:xfrm>
            <a:off x="7144625" y="5521207"/>
            <a:ext cx="240146" cy="267854"/>
          </a:xfrm>
          <a:prstGeom prst="ellipse">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61269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49" y="365125"/>
            <a:ext cx="8015095"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000" cap="all" baseline="0" dirty="0">
                <a:solidFill>
                  <a:srgbClr val="054684"/>
                </a:solidFill>
                <a:latin typeface="Brandon Grotesque Light" charset="0"/>
                <a:ea typeface="Brandon Grotesque Light" charset="0"/>
                <a:cs typeface="Brandon Grotesque Light" charset="0"/>
              </a:rPr>
              <a:t>PROFESSIONNALISATION – ETAT</a:t>
            </a:r>
            <a:r>
              <a:rPr lang="fr-FR" sz="2000" cap="all" dirty="0">
                <a:solidFill>
                  <a:srgbClr val="054684"/>
                </a:solidFill>
                <a:latin typeface="Brandon Grotesque Light" charset="0"/>
                <a:ea typeface="Brandon Grotesque Light" charset="0"/>
                <a:cs typeface="Brandon Grotesque Light" charset="0"/>
              </a:rPr>
              <a:t> DES LIEUX ET PERSPECTIVES</a:t>
            </a:r>
            <a:endParaRPr lang="fr-FR" sz="32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8</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3179159878"/>
              </p:ext>
            </p:extLst>
          </p:nvPr>
        </p:nvGraphicFramePr>
        <p:xfrm>
          <a:off x="628650" y="1170039"/>
          <a:ext cx="8015096" cy="3031167"/>
        </p:xfrm>
        <a:graphic>
          <a:graphicData uri="http://schemas.openxmlformats.org/drawingml/2006/table">
            <a:tbl>
              <a:tblPr firstRow="1" bandRow="1">
                <a:tableStyleId>{7DF18680-E054-41AD-8BC1-D1AEF772440D}</a:tableStyleId>
              </a:tblPr>
              <a:tblGrid>
                <a:gridCol w="1074295">
                  <a:extLst>
                    <a:ext uri="{9D8B030D-6E8A-4147-A177-3AD203B41FA5}">
                      <a16:colId xmlns:a16="http://schemas.microsoft.com/office/drawing/2014/main" val="1848266954"/>
                    </a:ext>
                  </a:extLst>
                </a:gridCol>
                <a:gridCol w="991543">
                  <a:extLst>
                    <a:ext uri="{9D8B030D-6E8A-4147-A177-3AD203B41FA5}">
                      <a16:colId xmlns:a16="http://schemas.microsoft.com/office/drawing/2014/main" val="2643371369"/>
                    </a:ext>
                  </a:extLst>
                </a:gridCol>
                <a:gridCol w="991543">
                  <a:extLst>
                    <a:ext uri="{9D8B030D-6E8A-4147-A177-3AD203B41FA5}">
                      <a16:colId xmlns:a16="http://schemas.microsoft.com/office/drawing/2014/main" val="1731326060"/>
                    </a:ext>
                  </a:extLst>
                </a:gridCol>
                <a:gridCol w="991543">
                  <a:extLst>
                    <a:ext uri="{9D8B030D-6E8A-4147-A177-3AD203B41FA5}">
                      <a16:colId xmlns:a16="http://schemas.microsoft.com/office/drawing/2014/main" val="2944166990"/>
                    </a:ext>
                  </a:extLst>
                </a:gridCol>
                <a:gridCol w="991543">
                  <a:extLst>
                    <a:ext uri="{9D8B030D-6E8A-4147-A177-3AD203B41FA5}">
                      <a16:colId xmlns:a16="http://schemas.microsoft.com/office/drawing/2014/main" val="314381680"/>
                    </a:ext>
                  </a:extLst>
                </a:gridCol>
                <a:gridCol w="991543">
                  <a:extLst>
                    <a:ext uri="{9D8B030D-6E8A-4147-A177-3AD203B41FA5}">
                      <a16:colId xmlns:a16="http://schemas.microsoft.com/office/drawing/2014/main" val="2674510241"/>
                    </a:ext>
                  </a:extLst>
                </a:gridCol>
                <a:gridCol w="991543">
                  <a:extLst>
                    <a:ext uri="{9D8B030D-6E8A-4147-A177-3AD203B41FA5}">
                      <a16:colId xmlns:a16="http://schemas.microsoft.com/office/drawing/2014/main" val="684134065"/>
                    </a:ext>
                  </a:extLst>
                </a:gridCol>
                <a:gridCol w="991543">
                  <a:extLst>
                    <a:ext uri="{9D8B030D-6E8A-4147-A177-3AD203B41FA5}">
                      <a16:colId xmlns:a16="http://schemas.microsoft.com/office/drawing/2014/main" val="2200126799"/>
                    </a:ext>
                  </a:extLst>
                </a:gridCol>
              </a:tblGrid>
              <a:tr h="705589">
                <a:tc>
                  <a:txBody>
                    <a:bodyPr/>
                    <a:lstStyle/>
                    <a:p>
                      <a:pPr algn="ctr"/>
                      <a:endParaRPr lang="fr-FR" sz="2000" b="1" dirty="0"/>
                    </a:p>
                  </a:txBody>
                  <a:tcPr/>
                </a:tc>
                <a:tc gridSpan="3">
                  <a:txBody>
                    <a:bodyPr/>
                    <a:lstStyle/>
                    <a:p>
                      <a:pPr algn="ctr"/>
                      <a:r>
                        <a:rPr lang="fr-FR" sz="2000" b="1" dirty="0" smtClean="0"/>
                        <a:t>2020</a:t>
                      </a:r>
                      <a:endParaRPr lang="fr-FR" sz="2000" b="1" dirty="0"/>
                    </a:p>
                  </a:txBody>
                  <a:tcPr/>
                </a:tc>
                <a:tc hMerge="1">
                  <a:txBody>
                    <a:bodyPr/>
                    <a:lstStyle/>
                    <a:p>
                      <a:pPr algn="ctr"/>
                      <a:endParaRPr lang="fr-FR" sz="2000" b="1" dirty="0"/>
                    </a:p>
                  </a:txBody>
                  <a:tcPr/>
                </a:tc>
                <a:tc hMerge="1">
                  <a:txBody>
                    <a:bodyPr/>
                    <a:lstStyle/>
                    <a:p>
                      <a:endParaRPr lang="fr-FR" dirty="0"/>
                    </a:p>
                  </a:txBody>
                  <a:tcPr/>
                </a:tc>
                <a:tc gridSpan="3">
                  <a:txBody>
                    <a:bodyPr/>
                    <a:lstStyle/>
                    <a:p>
                      <a:pPr algn="ctr"/>
                      <a:r>
                        <a:rPr lang="fr-FR" sz="2000" b="1" dirty="0"/>
                        <a:t>Objectifs </a:t>
                      </a:r>
                      <a:r>
                        <a:rPr lang="fr-FR" sz="2000" b="1" dirty="0" smtClean="0"/>
                        <a:t>2021</a:t>
                      </a:r>
                      <a:endParaRPr lang="fr-FR" sz="2000" b="1" dirty="0"/>
                    </a:p>
                  </a:txBody>
                  <a:tcPr/>
                </a:tc>
                <a:tc hMerge="1">
                  <a:txBody>
                    <a:bodyPr/>
                    <a:lstStyle/>
                    <a:p>
                      <a:pPr algn="ctr"/>
                      <a:endParaRPr lang="fr-FR" sz="2000" b="1" dirty="0"/>
                    </a:p>
                  </a:txBody>
                  <a:tcPr/>
                </a:tc>
                <a:tc hMerge="1">
                  <a:txBody>
                    <a:bodyPr/>
                    <a:lstStyle/>
                    <a:p>
                      <a:endParaRPr lang="fr-FR" dirty="0"/>
                    </a:p>
                  </a:txBody>
                  <a:tcPr/>
                </a:tc>
                <a:tc>
                  <a:txBody>
                    <a:bodyPr/>
                    <a:lstStyle/>
                    <a:p>
                      <a:pPr algn="ctr"/>
                      <a:r>
                        <a:rPr lang="fr-FR" sz="2000" b="1" dirty="0"/>
                        <a:t>2024</a:t>
                      </a:r>
                    </a:p>
                  </a:txBody>
                  <a:tcPr>
                    <a:solidFill>
                      <a:srgbClr val="FFFF00"/>
                    </a:solidFill>
                  </a:tcPr>
                </a:tc>
                <a:extLst>
                  <a:ext uri="{0D108BD9-81ED-4DB2-BD59-A6C34878D82A}">
                    <a16:rowId xmlns:a16="http://schemas.microsoft.com/office/drawing/2014/main" val="511798483"/>
                  </a:ext>
                </a:extLst>
              </a:tr>
              <a:tr h="857740">
                <a:tc>
                  <a:txBody>
                    <a:bodyPr/>
                    <a:lstStyle/>
                    <a:p>
                      <a:pPr algn="ctr"/>
                      <a:r>
                        <a:rPr lang="fr-FR" b="1" dirty="0"/>
                        <a:t>Employeur</a:t>
                      </a:r>
                    </a:p>
                  </a:txBody>
                  <a:tcPr/>
                </a:tc>
                <a:tc>
                  <a:txBody>
                    <a:bodyPr/>
                    <a:lstStyle/>
                    <a:p>
                      <a:pPr algn="ctr"/>
                      <a:r>
                        <a:rPr lang="fr-FR" b="1" dirty="0"/>
                        <a:t>Emploi temps plein</a:t>
                      </a:r>
                    </a:p>
                  </a:txBody>
                  <a:tcPr/>
                </a:tc>
                <a:tc>
                  <a:txBody>
                    <a:bodyPr/>
                    <a:lstStyle/>
                    <a:p>
                      <a:pPr algn="ctr"/>
                      <a:r>
                        <a:rPr lang="fr-FR" b="1" dirty="0"/>
                        <a:t>Emploi temps partiel</a:t>
                      </a:r>
                    </a:p>
                  </a:txBody>
                  <a:tcPr/>
                </a:tc>
                <a:tc>
                  <a:txBody>
                    <a:bodyPr/>
                    <a:lstStyle/>
                    <a:p>
                      <a:pPr algn="ctr"/>
                      <a:r>
                        <a:rPr lang="fr-FR" b="1" dirty="0"/>
                        <a:t>Emploi</a:t>
                      </a:r>
                      <a:r>
                        <a:rPr lang="fr-FR" b="1" baseline="0" dirty="0"/>
                        <a:t> CNDS</a:t>
                      </a:r>
                      <a:endParaRPr lang="fr-FR" b="1" dirty="0"/>
                    </a:p>
                  </a:txBody>
                  <a:tcPr/>
                </a:tc>
                <a:tc>
                  <a:txBody>
                    <a:bodyPr/>
                    <a:lstStyle/>
                    <a:p>
                      <a:pPr algn="ctr"/>
                      <a:r>
                        <a:rPr lang="fr-FR" b="1" dirty="0"/>
                        <a:t>Emploi temps plein</a:t>
                      </a:r>
                    </a:p>
                  </a:txBody>
                  <a:tcPr/>
                </a:tc>
                <a:tc>
                  <a:txBody>
                    <a:bodyPr/>
                    <a:lstStyle/>
                    <a:p>
                      <a:pPr algn="ctr"/>
                      <a:r>
                        <a:rPr lang="fr-FR" b="1" dirty="0"/>
                        <a:t>Emploi temps partiel</a:t>
                      </a:r>
                    </a:p>
                  </a:txBody>
                  <a:tcPr/>
                </a:tc>
                <a:tc>
                  <a:txBody>
                    <a:bodyPr/>
                    <a:lstStyle/>
                    <a:p>
                      <a:pPr algn="ctr"/>
                      <a:r>
                        <a:rPr lang="fr-FR" b="1" dirty="0"/>
                        <a:t>Emploi</a:t>
                      </a:r>
                      <a:r>
                        <a:rPr lang="fr-FR" b="1" baseline="0" dirty="0"/>
                        <a:t> CNDS</a:t>
                      </a:r>
                      <a:endParaRPr lang="fr-FR" b="1" dirty="0"/>
                    </a:p>
                  </a:txBody>
                  <a:tcPr/>
                </a:tc>
                <a:tc>
                  <a:txBody>
                    <a:bodyPr/>
                    <a:lstStyle/>
                    <a:p>
                      <a:pPr algn="ctr"/>
                      <a:endParaRPr lang="fr-FR" b="1" dirty="0"/>
                    </a:p>
                  </a:txBody>
                  <a:tcPr>
                    <a:solidFill>
                      <a:srgbClr val="FFFF00"/>
                    </a:solidFill>
                  </a:tcPr>
                </a:tc>
                <a:extLst>
                  <a:ext uri="{0D108BD9-81ED-4DB2-BD59-A6C34878D82A}">
                    <a16:rowId xmlns:a16="http://schemas.microsoft.com/office/drawing/2014/main" val="699606359"/>
                  </a:ext>
                </a:extLst>
              </a:tr>
              <a:tr h="705589">
                <a:tc>
                  <a:txBody>
                    <a:bodyPr/>
                    <a:lstStyle/>
                    <a:p>
                      <a:pPr algn="ctr"/>
                      <a:r>
                        <a:rPr lang="fr-FR" dirty="0"/>
                        <a:t>Comités</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a:p>
                  </a:txBody>
                  <a:tcPr/>
                </a:tc>
                <a:tc>
                  <a:txBody>
                    <a:bodyPr/>
                    <a:lstStyle/>
                    <a:p>
                      <a:pPr algn="ctr"/>
                      <a:endParaRPr lang="fr-F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164458357"/>
                  </a:ext>
                </a:extLst>
              </a:tr>
              <a:tr h="705589">
                <a:tc>
                  <a:txBody>
                    <a:bodyPr/>
                    <a:lstStyle/>
                    <a:p>
                      <a:pPr algn="ctr"/>
                      <a:r>
                        <a:rPr lang="fr-FR" dirty="0"/>
                        <a:t>Clubs</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a:p>
                  </a:txBody>
                  <a:tcPr/>
                </a:tc>
                <a:tc>
                  <a:txBody>
                    <a:bodyPr/>
                    <a:lstStyle/>
                    <a:p>
                      <a:pPr algn="ctr"/>
                      <a:endParaRPr lang="fr-FR" dirty="0"/>
                    </a:p>
                  </a:txBody>
                  <a:tcPr/>
                </a:tc>
                <a:tc>
                  <a:txBody>
                    <a:bodyPr/>
                    <a:lstStyle/>
                    <a:p>
                      <a:pPr algn="ctr"/>
                      <a:endParaRPr lang="fr-FR"/>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1543947904"/>
                  </a:ext>
                </a:extLst>
              </a:tr>
            </a:tbl>
          </a:graphicData>
        </a:graphic>
      </p:graphicFrame>
    </p:spTree>
    <p:extLst>
      <p:ext uri="{BB962C8B-B14F-4D97-AF65-F5344CB8AC3E}">
        <p14:creationId xmlns:p14="http://schemas.microsoft.com/office/powerpoint/2010/main" val="2531261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308008" y="365125"/>
            <a:ext cx="8681988"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DEVELOPPEMENT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9</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1179631874"/>
              </p:ext>
            </p:extLst>
          </p:nvPr>
        </p:nvGraphicFramePr>
        <p:xfrm>
          <a:off x="240068" y="904272"/>
          <a:ext cx="8220364" cy="5331912"/>
        </p:xfrm>
        <a:graphic>
          <a:graphicData uri="http://schemas.openxmlformats.org/drawingml/2006/table">
            <a:tbl>
              <a:tblPr firstRow="1" bandRow="1">
                <a:tableStyleId>{5C22544A-7EE6-4342-B048-85BDC9FD1C3A}</a:tableStyleId>
              </a:tblPr>
              <a:tblGrid>
                <a:gridCol w="5387290">
                  <a:extLst>
                    <a:ext uri="{9D8B030D-6E8A-4147-A177-3AD203B41FA5}">
                      <a16:colId xmlns:a16="http://schemas.microsoft.com/office/drawing/2014/main" val="1225465276"/>
                    </a:ext>
                  </a:extLst>
                </a:gridCol>
                <a:gridCol w="929369">
                  <a:extLst>
                    <a:ext uri="{9D8B030D-6E8A-4147-A177-3AD203B41FA5}">
                      <a16:colId xmlns:a16="http://schemas.microsoft.com/office/drawing/2014/main" val="2815012617"/>
                    </a:ext>
                  </a:extLst>
                </a:gridCol>
                <a:gridCol w="936863">
                  <a:extLst>
                    <a:ext uri="{9D8B030D-6E8A-4147-A177-3AD203B41FA5}">
                      <a16:colId xmlns:a16="http://schemas.microsoft.com/office/drawing/2014/main" val="3698104395"/>
                    </a:ext>
                  </a:extLst>
                </a:gridCol>
                <a:gridCol w="966842">
                  <a:extLst>
                    <a:ext uri="{9D8B030D-6E8A-4147-A177-3AD203B41FA5}">
                      <a16:colId xmlns:a16="http://schemas.microsoft.com/office/drawing/2014/main" val="851610380"/>
                    </a:ext>
                  </a:extLst>
                </a:gridCol>
              </a:tblGrid>
              <a:tr h="553372">
                <a:tc>
                  <a:txBody>
                    <a:bodyPr/>
                    <a:lstStyle/>
                    <a:p>
                      <a:pPr algn="ctr"/>
                      <a:endParaRPr lang="fr-FR" sz="1600" dirty="0"/>
                    </a:p>
                  </a:txBody>
                  <a:tcPr/>
                </a:tc>
                <a:tc>
                  <a:txBody>
                    <a:bodyPr/>
                    <a:lstStyle/>
                    <a:p>
                      <a:pPr algn="ctr"/>
                      <a:r>
                        <a:rPr lang="fr-FR" sz="1600" dirty="0" smtClean="0"/>
                        <a:t>2020</a:t>
                      </a:r>
                      <a:endParaRPr lang="fr-FR" sz="1600" dirty="0"/>
                    </a:p>
                  </a:txBody>
                  <a:tcPr/>
                </a:tc>
                <a:tc>
                  <a:txBody>
                    <a:bodyPr/>
                    <a:lstStyle/>
                    <a:p>
                      <a:pPr algn="ctr"/>
                      <a:r>
                        <a:rPr lang="fr-FR" sz="1600" dirty="0" smtClean="0"/>
                        <a:t>2021</a:t>
                      </a:r>
                      <a:endParaRPr lang="fr-FR" sz="1600" dirty="0"/>
                    </a:p>
                  </a:txBody>
                  <a:tcPr/>
                </a:tc>
                <a:tc>
                  <a:txBody>
                    <a:bodyPr/>
                    <a:lstStyle/>
                    <a:p>
                      <a:pPr algn="ctr"/>
                      <a:r>
                        <a:rPr lang="fr-FR" sz="1600" dirty="0"/>
                        <a:t>2024</a:t>
                      </a:r>
                    </a:p>
                  </a:txBody>
                  <a:tcPr>
                    <a:solidFill>
                      <a:srgbClr val="FFFF00"/>
                    </a:solidFill>
                  </a:tcPr>
                </a:tc>
                <a:extLst>
                  <a:ext uri="{0D108BD9-81ED-4DB2-BD59-A6C34878D82A}">
                    <a16:rowId xmlns:a16="http://schemas.microsoft.com/office/drawing/2014/main" val="3044067080"/>
                  </a:ext>
                </a:extLst>
              </a:tr>
              <a:tr h="320373">
                <a:tc>
                  <a:txBody>
                    <a:bodyPr/>
                    <a:lstStyle/>
                    <a:p>
                      <a:pPr algn="ctr"/>
                      <a:r>
                        <a:rPr lang="fr-FR" sz="1600" dirty="0"/>
                        <a:t>Nombre de clubs</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3044059892"/>
                  </a:ext>
                </a:extLst>
              </a:tr>
              <a:tr h="320373">
                <a:tc>
                  <a:txBody>
                    <a:bodyPr/>
                    <a:lstStyle/>
                    <a:p>
                      <a:pPr algn="ctr"/>
                      <a:r>
                        <a:rPr lang="fr-FR" sz="1600" dirty="0"/>
                        <a:t>Nombre de licenciés (adhérents)</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3960528394"/>
                  </a:ext>
                </a:extLst>
              </a:tr>
              <a:tr h="553372">
                <a:tc>
                  <a:txBody>
                    <a:bodyPr/>
                    <a:lstStyle/>
                    <a:p>
                      <a:pPr algn="ctr"/>
                      <a:r>
                        <a:rPr lang="fr-FR" sz="1600" dirty="0"/>
                        <a:t>Nombre de licenciés U14, U16 et U19</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284103550"/>
                  </a:ext>
                </a:extLst>
              </a:tr>
              <a:tr h="553372">
                <a:tc>
                  <a:txBody>
                    <a:bodyPr/>
                    <a:lstStyle/>
                    <a:p>
                      <a:pPr algn="ctr"/>
                      <a:r>
                        <a:rPr lang="fr-FR" sz="1600" dirty="0"/>
                        <a:t>Nombre de licenciés U6, U8, U10, U12</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326917448"/>
                  </a:ext>
                </a:extLst>
              </a:tr>
              <a:tr h="320373">
                <a:tc>
                  <a:txBody>
                    <a:bodyPr/>
                    <a:lstStyle/>
                    <a:p>
                      <a:pPr algn="ctr"/>
                      <a:r>
                        <a:rPr lang="fr-FR" sz="1600" dirty="0"/>
                        <a:t>Taux</a:t>
                      </a:r>
                      <a:r>
                        <a:rPr lang="fr-FR" sz="1600" baseline="0" dirty="0"/>
                        <a:t> de féminisation (pourcentage de femmes)</a:t>
                      </a:r>
                      <a:endParaRPr lang="fr-FR" sz="1600" dirty="0"/>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663214474"/>
                  </a:ext>
                </a:extLst>
              </a:tr>
              <a:tr h="553372">
                <a:tc>
                  <a:txBody>
                    <a:bodyPr/>
                    <a:lstStyle/>
                    <a:p>
                      <a:pPr algn="ctr"/>
                      <a:r>
                        <a:rPr lang="fr-FR" sz="1600" dirty="0"/>
                        <a:t>Nombre</a:t>
                      </a:r>
                      <a:r>
                        <a:rPr lang="fr-FR" sz="1600" baseline="0" dirty="0"/>
                        <a:t> de licenciées féminines</a:t>
                      </a:r>
                      <a:r>
                        <a:rPr lang="fr-FR" sz="1600" dirty="0"/>
                        <a:t> joueuses</a:t>
                      </a:r>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269411694"/>
                  </a:ext>
                </a:extLst>
              </a:tr>
              <a:tr h="553372">
                <a:tc>
                  <a:txBody>
                    <a:bodyPr/>
                    <a:lstStyle/>
                    <a:p>
                      <a:pPr algn="ctr"/>
                      <a:r>
                        <a:rPr lang="fr-FR" sz="1600" dirty="0"/>
                        <a:t>Nombre de sportives</a:t>
                      </a:r>
                      <a:r>
                        <a:rPr lang="fr-FR" sz="1600" baseline="0" dirty="0"/>
                        <a:t> de Haut Niveau</a:t>
                      </a:r>
                      <a:endParaRPr lang="fr-FR" sz="1600" dirty="0"/>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777393092"/>
                  </a:ext>
                </a:extLst>
              </a:tr>
              <a:tr h="553372">
                <a:tc>
                  <a:txBody>
                    <a:bodyPr/>
                    <a:lstStyle/>
                    <a:p>
                      <a:pPr algn="ctr"/>
                      <a:r>
                        <a:rPr lang="fr-FR" sz="1600" dirty="0"/>
                        <a:t>Nombre de dirigeantes (membres d’un bureau)</a:t>
                      </a:r>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249087834"/>
                  </a:ext>
                </a:extLst>
              </a:tr>
              <a:tr h="320373">
                <a:tc>
                  <a:txBody>
                    <a:bodyPr/>
                    <a:lstStyle/>
                    <a:p>
                      <a:pPr algn="ctr"/>
                      <a:r>
                        <a:rPr lang="fr-FR" sz="1600" dirty="0"/>
                        <a:t>Nombre d’arbitres féminines</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143045630"/>
                  </a:ext>
                </a:extLst>
              </a:tr>
              <a:tr h="320373">
                <a:tc>
                  <a:txBody>
                    <a:bodyPr/>
                    <a:lstStyle/>
                    <a:p>
                      <a:pPr algn="ctr"/>
                      <a:r>
                        <a:rPr lang="fr-FR" sz="1600" dirty="0"/>
                        <a:t>Nombre d’encadrante technique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84832589"/>
                  </a:ext>
                </a:extLst>
              </a:tr>
              <a:tr h="320373">
                <a:tc>
                  <a:txBody>
                    <a:bodyPr/>
                    <a:lstStyle/>
                    <a:p>
                      <a:pPr algn="ctr"/>
                      <a:r>
                        <a:rPr lang="fr-FR" sz="1600" dirty="0"/>
                        <a:t>Nombre de personne ayant suivi une formation </a:t>
                      </a:r>
                      <a:r>
                        <a:rPr lang="fr-FR" sz="1600" dirty="0" err="1"/>
                        <a:t>Femix</a:t>
                      </a:r>
                      <a:endParaRPr lang="fr-FR" sz="16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882443780"/>
                  </a:ext>
                </a:extLst>
              </a:tr>
            </a:tbl>
          </a:graphicData>
        </a:graphic>
      </p:graphicFrame>
    </p:spTree>
    <p:extLst>
      <p:ext uri="{BB962C8B-B14F-4D97-AF65-F5344CB8AC3E}">
        <p14:creationId xmlns:p14="http://schemas.microsoft.com/office/powerpoint/2010/main" val="27578493"/>
      </p:ext>
    </p:extLst>
  </p:cSld>
  <p:clrMapOvr>
    <a:masterClrMapping/>
  </p:clrMapOvr>
</p:sld>
</file>

<file path=ppt/theme/theme1.xml><?xml version="1.0" encoding="utf-8"?>
<a:theme xmlns:a="http://schemas.openxmlformats.org/drawingml/2006/main" name="FFH Base">
  <a:themeElements>
    <a:clrScheme name="FFH Couleurs">
      <a:dk1>
        <a:srgbClr val="3F3F3F"/>
      </a:dk1>
      <a:lt1>
        <a:srgbClr val="3F3F3F"/>
      </a:lt1>
      <a:dk2>
        <a:srgbClr val="FFFFFF"/>
      </a:dk2>
      <a:lt2>
        <a:srgbClr val="FFFFFF"/>
      </a:lt2>
      <a:accent1>
        <a:srgbClr val="EF3340"/>
      </a:accent1>
      <a:accent2>
        <a:srgbClr val="1B1F1E"/>
      </a:accent2>
      <a:accent3>
        <a:srgbClr val="00458B"/>
      </a:accent3>
      <a:accent4>
        <a:srgbClr val="93C461"/>
      </a:accent4>
      <a:accent5>
        <a:srgbClr val="3DB5B5"/>
      </a:accent5>
      <a:accent6>
        <a:srgbClr val="B39E9E"/>
      </a:accent6>
      <a:hlink>
        <a:srgbClr val="00458B"/>
      </a:hlink>
      <a:folHlink>
        <a:srgbClr val="36A9E1"/>
      </a:folHlink>
    </a:clrScheme>
    <a:fontScheme name="Brandon">
      <a:majorFont>
        <a:latin typeface="Brandon Grotesque Thin"/>
        <a:ea typeface=""/>
        <a:cs typeface=""/>
      </a:majorFont>
      <a:minorFont>
        <a:latin typeface="Brandon Grotesque Regular"/>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4B424B5-736C-BC43-B5C5-B499F175918C}" vid="{336BC3FA-E257-EB4D-89DE-78CEEE3F3EE6}"/>
    </a:ext>
  </a:extLst>
</a:theme>
</file>

<file path=ppt/theme/theme2.xml><?xml version="1.0" encoding="utf-8"?>
<a:theme xmlns:a="http://schemas.openxmlformats.org/drawingml/2006/main" name="1_Office Theme">
  <a:themeElements>
    <a:clrScheme name="Thèm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noAutofit/>
      </a:bodyPr>
      <a:lstStyle>
        <a:defPPr>
          <a:defRPr sz="30000" b="0" i="0" dirty="0" smtClean="0">
            <a:solidFill>
              <a:schemeClr val="bg1"/>
            </a:solidFill>
            <a:latin typeface="Brandon Grotesque Thin" charset="0"/>
            <a:ea typeface="Brandon Grotesque Thin" charset="0"/>
            <a:cs typeface="Brandon Grotesque Thin" charset="0"/>
          </a:defRPr>
        </a:defPPr>
      </a:lstStyle>
    </a:txDef>
  </a:objectDefaults>
  <a:extraClrSchemeLst/>
  <a:extLst>
    <a:ext uri="{05A4C25C-085E-4340-85A3-A5531E510DB2}">
      <thm15:themeFamily xmlns:thm15="http://schemas.microsoft.com/office/thememl/2012/main" name="Présentation1" id="{F4B424B5-736C-BC43-B5C5-B499F175918C}" vid="{FA955F11-B907-234D-BA29-D9F6EE98E5CD}"/>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Présentation1</Template>
  <TotalTime>2953</TotalTime>
  <Words>1295</Words>
  <Application>Microsoft Office PowerPoint</Application>
  <PresentationFormat>Affichage à l'écran (4:3)</PresentationFormat>
  <Paragraphs>325</Paragraphs>
  <Slides>24</Slides>
  <Notes>17</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24</vt:i4>
      </vt:variant>
    </vt:vector>
  </HeadingPairs>
  <TitlesOfParts>
    <vt:vector size="36" baseType="lpstr">
      <vt:lpstr>Arial</vt:lpstr>
      <vt:lpstr>Brandon Grotesque</vt:lpstr>
      <vt:lpstr>Brandon Grotesque Bold</vt:lpstr>
      <vt:lpstr>Brandon Grotesque Light</vt:lpstr>
      <vt:lpstr>Brandon Grotesque Medium</vt:lpstr>
      <vt:lpstr>Brandon Grotesque Regular</vt:lpstr>
      <vt:lpstr>Brandon Grotesque Thin</vt:lpstr>
      <vt:lpstr>Browallia New</vt:lpstr>
      <vt:lpstr>Calibri</vt:lpstr>
      <vt:lpstr>Calibri Light</vt:lpstr>
      <vt:lpstr>FFH Base</vt:lpstr>
      <vt:lpstr>1_Office Theme</vt:lpstr>
      <vt:lpstr>PLAN DEVELOPPEMENT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PLAN DE DEVELOPPEMENT</vt:lpstr>
      <vt:lpstr>Présentation PowerPoint</vt:lpstr>
      <vt:lpstr>Présentation PowerPoint</vt:lpstr>
      <vt:lpstr>Présentation PowerPoint</vt:lpstr>
      <vt:lpstr>Présentation PowerPoint</vt:lpstr>
      <vt:lpstr>Présentation PowerPoint</vt:lpstr>
      <vt:lpstr>Présentation PowerPoint</vt:lpstr>
      <vt:lpstr>MERCI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Geoffrey Devanlay</cp:lastModifiedBy>
  <cp:revision>69</cp:revision>
  <dcterms:created xsi:type="dcterms:W3CDTF">2015-07-27T05:58:41Z</dcterms:created>
  <dcterms:modified xsi:type="dcterms:W3CDTF">2021-03-04T14:24:16Z</dcterms:modified>
</cp:coreProperties>
</file>