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300" r:id="rId3"/>
    <p:sldId id="304" r:id="rId4"/>
    <p:sldId id="305" r:id="rId5"/>
    <p:sldId id="303" r:id="rId6"/>
    <p:sldId id="275" r:id="rId7"/>
    <p:sldId id="277" r:id="rId8"/>
    <p:sldId id="276" r:id="rId9"/>
    <p:sldId id="306" r:id="rId10"/>
    <p:sldId id="307" r:id="rId11"/>
    <p:sldId id="280" r:id="rId12"/>
    <p:sldId id="268" r:id="rId13"/>
    <p:sldId id="286" r:id="rId14"/>
    <p:sldId id="291" r:id="rId15"/>
    <p:sldId id="295" r:id="rId16"/>
    <p:sldId id="287" r:id="rId17"/>
    <p:sldId id="310" r:id="rId18"/>
    <p:sldId id="308" r:id="rId1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47A145"/>
    <a:srgbClr val="FB0522"/>
    <a:srgbClr val="FF6D00"/>
    <a:srgbClr val="FF7575"/>
    <a:srgbClr val="0C0B2B"/>
    <a:srgbClr val="1331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897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81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656DAB-4F9E-4EE8-A887-5A47921FD8F9}" type="datetimeFigureOut">
              <a:rPr lang="fr-FR"/>
              <a:pPr>
                <a:defRPr/>
              </a:pPr>
              <a:t>07/10/2015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4A5E60-497D-42B5-9DDA-FA2D114653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5952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2529913-2FBB-4663-AA6E-37BE8B8337AD}" type="datetimeFigureOut">
              <a:rPr lang="fr-FR"/>
              <a:pPr>
                <a:defRPr/>
              </a:pPr>
              <a:t>07/10/2015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B9CF88-FEE8-4C91-B33B-3B03EC626A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6513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 txBox="1">
            <a:spLocks noGrp="1" noChangeArrowheads="1"/>
          </p:cNvSpPr>
          <p:nvPr/>
        </p:nvSpPr>
        <p:spPr bwMode="auto">
          <a:xfrm>
            <a:off x="0" y="0"/>
            <a:ext cx="29702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215900" indent="-214313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FGG 2012 Annual Report</a:t>
            </a:r>
          </a:p>
        </p:txBody>
      </p:sp>
      <p:sp>
        <p:nvSpPr>
          <p:cNvPr id="24579" name="Rectangle 4"/>
          <p:cNvSpPr txBox="1">
            <a:spLocks noGrp="1" noChangeArrowheads="1"/>
          </p:cNvSpPr>
          <p:nvPr/>
        </p:nvSpPr>
        <p:spPr bwMode="auto">
          <a:xfrm>
            <a:off x="3884613" y="0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215900" indent="-214313" algn="r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fr-FR" sz="1200">
                <a:solidFill>
                  <a:srgbClr val="000000"/>
                </a:solidFill>
                <a:latin typeface="Times New Roman" pitchFamily="18" charset="0"/>
              </a:rPr>
              <a:t>AUGUST 2012</a:t>
            </a:r>
          </a:p>
        </p:txBody>
      </p:sp>
      <p:sp>
        <p:nvSpPr>
          <p:cNvPr id="24580" name="Rectangle 7"/>
          <p:cNvSpPr txBox="1">
            <a:spLocks noGrp="1" noChangeArrowheads="1"/>
          </p:cNvSpPr>
          <p:nvPr/>
        </p:nvSpPr>
        <p:spPr bwMode="auto">
          <a:xfrm>
            <a:off x="0" y="8686800"/>
            <a:ext cx="29702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 marL="215900" indent="-214313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2012 Annual Annual Report</a:t>
            </a:r>
          </a:p>
        </p:txBody>
      </p:sp>
      <p:sp>
        <p:nvSpPr>
          <p:cNvPr id="24581" name="Rectangle 8"/>
          <p:cNvSpPr txBox="1">
            <a:spLocks noGrp="1" noChangeArrowheads="1"/>
          </p:cNvSpPr>
          <p:nvPr/>
        </p:nvSpPr>
        <p:spPr bwMode="auto">
          <a:xfrm>
            <a:off x="3884613" y="8686800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 marL="215900" indent="-214313" algn="r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49BB442-764F-4014-9FA5-8028B4BDB33D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marL="215900" indent="-214313" algn="r" defTabSz="449263">
                <a:buSzPct val="45000"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6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30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7988" cy="4116388"/>
          </a:xfrm>
          <a:noFill/>
        </p:spPr>
        <p:txBody>
          <a:bodyPr wrap="non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defTabSz="45720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78015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 txBox="1">
            <a:spLocks noGrp="1" noChangeArrowheads="1"/>
          </p:cNvSpPr>
          <p:nvPr/>
        </p:nvSpPr>
        <p:spPr bwMode="auto">
          <a:xfrm>
            <a:off x="0" y="0"/>
            <a:ext cx="29702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215900" indent="-214313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FGG 2012 Annual Report</a:t>
            </a:r>
          </a:p>
        </p:txBody>
      </p:sp>
      <p:sp>
        <p:nvSpPr>
          <p:cNvPr id="27651" name="Rectangle 4"/>
          <p:cNvSpPr txBox="1">
            <a:spLocks noGrp="1" noChangeArrowheads="1"/>
          </p:cNvSpPr>
          <p:nvPr/>
        </p:nvSpPr>
        <p:spPr bwMode="auto">
          <a:xfrm>
            <a:off x="3884613" y="0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215900" indent="-214313" algn="r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fr-FR" sz="1200">
                <a:solidFill>
                  <a:srgbClr val="000000"/>
                </a:solidFill>
                <a:latin typeface="Times New Roman" pitchFamily="18" charset="0"/>
              </a:rPr>
              <a:t>AUGUST 2012</a:t>
            </a:r>
          </a:p>
        </p:txBody>
      </p:sp>
      <p:sp>
        <p:nvSpPr>
          <p:cNvPr id="27652" name="Rectangle 7"/>
          <p:cNvSpPr txBox="1">
            <a:spLocks noGrp="1" noChangeArrowheads="1"/>
          </p:cNvSpPr>
          <p:nvPr/>
        </p:nvSpPr>
        <p:spPr bwMode="auto">
          <a:xfrm>
            <a:off x="0" y="8686800"/>
            <a:ext cx="29702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 marL="215900" indent="-214313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2012 Annual Annual Report</a:t>
            </a:r>
          </a:p>
        </p:txBody>
      </p:sp>
      <p:sp>
        <p:nvSpPr>
          <p:cNvPr id="27653" name="Rectangle 8"/>
          <p:cNvSpPr txBox="1">
            <a:spLocks noGrp="1" noChangeArrowheads="1"/>
          </p:cNvSpPr>
          <p:nvPr/>
        </p:nvSpPr>
        <p:spPr bwMode="auto">
          <a:xfrm>
            <a:off x="3884613" y="8686800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 marL="215900" indent="-214313" algn="r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59484190-9EB8-4135-84F9-1851FE678B23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marL="215900" indent="-214313" algn="r" defTabSz="449263">
                <a:buSzPct val="45000"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8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6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30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7988" cy="4116388"/>
          </a:xfrm>
          <a:noFill/>
        </p:spPr>
        <p:txBody>
          <a:bodyPr wrap="non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defTabSz="45720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10676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 txBox="1">
            <a:spLocks noGrp="1" noChangeArrowheads="1"/>
          </p:cNvSpPr>
          <p:nvPr/>
        </p:nvSpPr>
        <p:spPr bwMode="auto">
          <a:xfrm>
            <a:off x="0" y="0"/>
            <a:ext cx="29702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215900" indent="-214313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FGG 2012 Annual Report</a:t>
            </a:r>
          </a:p>
        </p:txBody>
      </p:sp>
      <p:sp>
        <p:nvSpPr>
          <p:cNvPr id="29699" name="Rectangle 4"/>
          <p:cNvSpPr txBox="1">
            <a:spLocks noGrp="1" noChangeArrowheads="1"/>
          </p:cNvSpPr>
          <p:nvPr/>
        </p:nvSpPr>
        <p:spPr bwMode="auto">
          <a:xfrm>
            <a:off x="3884613" y="0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215900" indent="-214313" algn="r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fr-FR" sz="1200">
                <a:solidFill>
                  <a:srgbClr val="000000"/>
                </a:solidFill>
                <a:latin typeface="Times New Roman" pitchFamily="18" charset="0"/>
              </a:rPr>
              <a:t>AUGUST 2012</a:t>
            </a:r>
          </a:p>
        </p:txBody>
      </p:sp>
      <p:sp>
        <p:nvSpPr>
          <p:cNvPr id="29700" name="Rectangle 7"/>
          <p:cNvSpPr txBox="1">
            <a:spLocks noGrp="1" noChangeArrowheads="1"/>
          </p:cNvSpPr>
          <p:nvPr/>
        </p:nvSpPr>
        <p:spPr bwMode="auto">
          <a:xfrm>
            <a:off x="0" y="8686800"/>
            <a:ext cx="29702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 marL="215900" indent="-214313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2012 Annual Annual Report</a:t>
            </a:r>
          </a:p>
        </p:txBody>
      </p:sp>
      <p:sp>
        <p:nvSpPr>
          <p:cNvPr id="29701" name="Rectangle 8"/>
          <p:cNvSpPr txBox="1">
            <a:spLocks noGrp="1" noChangeArrowheads="1"/>
          </p:cNvSpPr>
          <p:nvPr/>
        </p:nvSpPr>
        <p:spPr bwMode="auto">
          <a:xfrm>
            <a:off x="3884613" y="8686800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 marL="215900" indent="-214313" algn="r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F27F7EF1-ACFC-4FEE-81E4-7B15C9971D6C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marL="215900" indent="-214313" algn="r" defTabSz="449263">
                <a:buSzPct val="45000"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9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30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7988" cy="4116388"/>
          </a:xfrm>
          <a:noFill/>
        </p:spPr>
        <p:txBody>
          <a:bodyPr wrap="non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defTabSz="45720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6288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 txBox="1">
            <a:spLocks noGrp="1" noChangeArrowheads="1"/>
          </p:cNvSpPr>
          <p:nvPr/>
        </p:nvSpPr>
        <p:spPr bwMode="auto">
          <a:xfrm>
            <a:off x="0" y="0"/>
            <a:ext cx="29702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215900" indent="-214313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FGG 2012 Annual Report</a:t>
            </a:r>
          </a:p>
        </p:txBody>
      </p:sp>
      <p:sp>
        <p:nvSpPr>
          <p:cNvPr id="31747" name="Rectangle 4"/>
          <p:cNvSpPr txBox="1">
            <a:spLocks noGrp="1" noChangeArrowheads="1"/>
          </p:cNvSpPr>
          <p:nvPr/>
        </p:nvSpPr>
        <p:spPr bwMode="auto">
          <a:xfrm>
            <a:off x="3884613" y="0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215900" indent="-214313" algn="r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fr-FR" sz="1200">
                <a:solidFill>
                  <a:srgbClr val="000000"/>
                </a:solidFill>
                <a:latin typeface="Times New Roman" pitchFamily="18" charset="0"/>
              </a:rPr>
              <a:t>AUGUST 2012</a:t>
            </a:r>
          </a:p>
        </p:txBody>
      </p:sp>
      <p:sp>
        <p:nvSpPr>
          <p:cNvPr id="31748" name="Rectangle 7"/>
          <p:cNvSpPr txBox="1">
            <a:spLocks noGrp="1" noChangeArrowheads="1"/>
          </p:cNvSpPr>
          <p:nvPr/>
        </p:nvSpPr>
        <p:spPr bwMode="auto">
          <a:xfrm>
            <a:off x="0" y="8686800"/>
            <a:ext cx="29702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 marL="215900" indent="-214313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2012 Annual Annual Report</a:t>
            </a:r>
          </a:p>
        </p:txBody>
      </p:sp>
      <p:sp>
        <p:nvSpPr>
          <p:cNvPr id="31749" name="Rectangle 8"/>
          <p:cNvSpPr txBox="1">
            <a:spLocks noGrp="1" noChangeArrowheads="1"/>
          </p:cNvSpPr>
          <p:nvPr/>
        </p:nvSpPr>
        <p:spPr bwMode="auto">
          <a:xfrm>
            <a:off x="3884613" y="8686800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 marL="215900" indent="-214313" algn="r" defTabSz="449263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7414726A-9706-4CD6-9D9D-B555B15047BA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marL="215900" indent="-214313" algn="r" defTabSz="449263">
                <a:buSzPct val="45000"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10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7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30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7988" cy="4116388"/>
          </a:xfrm>
          <a:noFill/>
        </p:spPr>
        <p:txBody>
          <a:bodyPr wrap="non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defTabSz="45720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77769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hape 509"/>
          <p:cNvSpPr txBox="1">
            <a:spLocks noGrp="1"/>
          </p:cNvSpPr>
          <p:nvPr/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215900" indent="-215900">
              <a:buClr>
                <a:srgbClr val="000000"/>
              </a:buClr>
              <a:buSzPct val="25000"/>
              <a:buFont typeface="Times New Roman" pitchFamily="18" charset="0"/>
              <a:buNone/>
            </a:pPr>
            <a:r>
              <a:rPr lang="fr-FR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FGG 2012 Annual Report</a:t>
            </a:r>
          </a:p>
        </p:txBody>
      </p:sp>
      <p:sp>
        <p:nvSpPr>
          <p:cNvPr id="40962" name="Shape 510"/>
          <p:cNvSpPr txBox="1">
            <a:spLocks noGrp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215900" indent="-215900" algn="r">
              <a:buClr>
                <a:srgbClr val="000000"/>
              </a:buClr>
              <a:buSzPct val="25000"/>
              <a:buFont typeface="Times New Roman" pitchFamily="18" charset="0"/>
              <a:buNone/>
            </a:pPr>
            <a:r>
              <a:rPr lang="fr-FR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AUGUST 2012</a:t>
            </a:r>
          </a:p>
        </p:txBody>
      </p:sp>
      <p:sp>
        <p:nvSpPr>
          <p:cNvPr id="40963" name="Shape 511"/>
          <p:cNvSpPr txBox="1">
            <a:spLocks noGrp="1"/>
          </p:cNvSpPr>
          <p:nvPr/>
        </p:nvSpPr>
        <p:spPr bwMode="auto">
          <a:xfrm>
            <a:off x="0" y="8686800"/>
            <a:ext cx="29702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 marL="215900" indent="-215900">
              <a:buClr>
                <a:srgbClr val="000000"/>
              </a:buClr>
              <a:buSzPct val="25000"/>
              <a:buFont typeface="Times New Roman" pitchFamily="18" charset="0"/>
              <a:buNone/>
            </a:pPr>
            <a:r>
              <a:rPr lang="fr-FR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2012 Annual Annual Report</a:t>
            </a:r>
          </a:p>
        </p:txBody>
      </p:sp>
      <p:sp>
        <p:nvSpPr>
          <p:cNvPr id="40964" name="Shape 512"/>
          <p:cNvSpPr txBox="1">
            <a:spLocks noGrp="1"/>
          </p:cNvSpPr>
          <p:nvPr/>
        </p:nvSpPr>
        <p:spPr bwMode="auto">
          <a:xfrm>
            <a:off x="3884613" y="8686800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 marL="215900" indent="-215900" algn="r">
              <a:buClr>
                <a:srgbClr val="000000"/>
              </a:buClr>
              <a:buSzPct val="25000"/>
              <a:buFont typeface="Times New Roman" pitchFamily="18" charset="0"/>
              <a:buNone/>
            </a:pPr>
            <a:fld id="{F75A0A35-6459-47FD-87A7-D937019FB725}" type="slidenum">
              <a:rPr lang="fr-FR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pPr marL="215900" indent="-215900" algn="r">
                <a:buClr>
                  <a:srgbClr val="000000"/>
                </a:buClr>
                <a:buSzPct val="25000"/>
                <a:buFont typeface="Times New Roman" pitchFamily="18" charset="0"/>
                <a:buNone/>
              </a:pPr>
              <a:t>18</a:t>
            </a:fld>
            <a:endParaRPr lang="fr-FR" sz="12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40965" name="Shape 513"/>
          <p:cNvSpPr>
            <a:spLocks noGrp="1" noRot="1" noChangeAspect="1" noTextEdit="1"/>
          </p:cNvSpPr>
          <p:nvPr>
            <p:ph type="sldImg" idx="3"/>
          </p:nvPr>
        </p:nvSpPr>
        <p:spPr bwMode="auto">
          <a:xfrm>
            <a:off x="1143000" y="685800"/>
            <a:ext cx="4573588" cy="3430588"/>
          </a:xfrm>
          <a:solidFill>
            <a:srgbClr val="FFFFFF"/>
          </a:solidFill>
          <a:ln w="9525">
            <a:noFill/>
          </a:ln>
        </p:spPr>
      </p:sp>
      <p:sp>
        <p:nvSpPr>
          <p:cNvPr id="40966" name="Shape 514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7988" cy="4116388"/>
          </a:xfrm>
          <a:noFill/>
        </p:spPr>
        <p:txBody>
          <a:bodyPr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321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miére Page">
    <p:bg>
      <p:bgPr>
        <a:solidFill>
          <a:srgbClr val="0C0B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241300"/>
            <a:ext cx="4651375" cy="588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074738" y="1744663"/>
            <a:ext cx="3238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11"/>
          <p:cNvCxnSpPr/>
          <p:nvPr userDrawn="1"/>
        </p:nvCxnSpPr>
        <p:spPr>
          <a:xfrm>
            <a:off x="3124200" y="5867400"/>
            <a:ext cx="6019800" cy="1588"/>
          </a:xfrm>
          <a:prstGeom prst="line">
            <a:avLst/>
          </a:prstGeom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12"/>
          <p:cNvSpPr txBox="1"/>
          <p:nvPr userDrawn="1"/>
        </p:nvSpPr>
        <p:spPr>
          <a:xfrm>
            <a:off x="3048000" y="6019800"/>
            <a:ext cx="51054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kern="2700" dirty="0">
                <a:solidFill>
                  <a:schemeClr val="bg1"/>
                </a:solidFill>
                <a:latin typeface="ITC Franklin Gothic Book"/>
                <a:cs typeface="ITC Franklin Gothic Book"/>
              </a:rPr>
              <a:t>•  j u i n   2 0 1 4  •  P a r i s  2 0 1 8  •  1 0</a:t>
            </a:r>
            <a:r>
              <a:rPr lang="fr-FR" sz="1000" kern="2700" baseline="30000" dirty="0">
                <a:solidFill>
                  <a:schemeClr val="bg1"/>
                </a:solidFill>
                <a:latin typeface="ITC Franklin Gothic Book"/>
                <a:cs typeface="ITC Franklin Gothic Book"/>
              </a:rPr>
              <a:t>e</a:t>
            </a:r>
            <a:r>
              <a:rPr lang="fr-FR" sz="1000" kern="2700" dirty="0">
                <a:solidFill>
                  <a:schemeClr val="bg1"/>
                </a:solidFill>
                <a:latin typeface="ITC Franklin Gothic Book"/>
                <a:cs typeface="ITC Franklin Gothic Book"/>
              </a:rPr>
              <a:t>  G a y  G a m e s  à  P a r i s  •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03180" y="1982547"/>
            <a:ext cx="3738860" cy="2880765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16050" y="412750"/>
            <a:ext cx="7099300" cy="6223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358900"/>
            <a:ext cx="7886700" cy="4605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/Sous 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40679"/>
            <a:ext cx="7886700" cy="4523704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1416106" y="1068149"/>
            <a:ext cx="7099300" cy="340161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rgbClr val="FF6D00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16050" y="412750"/>
            <a:ext cx="7099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58900"/>
            <a:ext cx="78867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  <p:sldLayoutId id="2147483663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Helvetica" panose="020B0604020202020204" pitchFamily="34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Helvetic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Helvetic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Helvetic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Helvetic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Helvetic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Helvetic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Helvetic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Blip>
          <a:blip r:embed="rId17"/>
        </a:buBlip>
        <a:defRPr sz="2800" b="1" kern="1200">
          <a:solidFill>
            <a:schemeClr val="bg1"/>
          </a:solidFill>
          <a:latin typeface="Helvetica" panose="020B0604020202020204" pitchFamily="34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Blip>
          <a:blip r:embed="rId17"/>
        </a:buBlip>
        <a:defRPr sz="2400" b="1" kern="1200">
          <a:solidFill>
            <a:schemeClr val="bg1"/>
          </a:solidFill>
          <a:latin typeface="Helvetica" panose="020B0604020202020204" pitchFamily="34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Blip>
          <a:blip r:embed="rId17"/>
        </a:buBlip>
        <a:defRPr sz="2000" b="1" kern="1200">
          <a:solidFill>
            <a:schemeClr val="bg1"/>
          </a:solidFill>
          <a:latin typeface="Helvetica" panose="020B0604020202020204" pitchFamily="34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Blip>
          <a:blip r:embed="rId17"/>
        </a:buBlip>
        <a:defRPr b="1" kern="1200">
          <a:solidFill>
            <a:schemeClr val="bg1"/>
          </a:solidFill>
          <a:latin typeface="Helvetica" panose="020B0604020202020204" pitchFamily="34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Blip>
          <a:blip r:embed="rId17"/>
        </a:buBlip>
        <a:defRPr b="1" kern="1200">
          <a:solidFill>
            <a:schemeClr val="bg1"/>
          </a:solidFill>
          <a:latin typeface="Helvetica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3.jpeg"/><Relationship Id="rId11" Type="http://schemas.openxmlformats.org/officeDocument/2006/relationships/image" Target="../media/image57.png"/><Relationship Id="rId5" Type="http://schemas.openxmlformats.org/officeDocument/2006/relationships/image" Target="../media/image52.jpeg"/><Relationship Id="rId10" Type="http://schemas.openxmlformats.org/officeDocument/2006/relationships/image" Target="../media/image56.png"/><Relationship Id="rId4" Type="http://schemas.openxmlformats.org/officeDocument/2006/relationships/image" Target="../media/image51.jpeg"/><Relationship Id="rId9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8"/>
          <p:cNvSpPr txBox="1">
            <a:spLocks/>
          </p:cNvSpPr>
          <p:nvPr/>
        </p:nvSpPr>
        <p:spPr bwMode="auto">
          <a:xfrm>
            <a:off x="4121150" y="3013075"/>
            <a:ext cx="524827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4000" b="1">
                <a:solidFill>
                  <a:schemeClr val="bg1"/>
                </a:solidFill>
                <a:latin typeface="H Avenir Heavy"/>
                <a:ea typeface="H Avenir Heavy"/>
                <a:cs typeface="H Avenir Heavy"/>
              </a:rPr>
              <a:t>PARIS 2018</a:t>
            </a:r>
          </a:p>
          <a:p>
            <a:pPr algn="ctr"/>
            <a:endParaRPr lang="fr-FR" sz="2400">
              <a:solidFill>
                <a:schemeClr val="bg1"/>
              </a:solidFill>
              <a:latin typeface="H Avenir Heavy"/>
              <a:ea typeface="H Avenir Heavy"/>
              <a:cs typeface="H Avenir Heavy"/>
            </a:endParaRPr>
          </a:p>
        </p:txBody>
      </p:sp>
      <p:sp useBgFill="1"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3092450" y="6007100"/>
            <a:ext cx="1028700" cy="27622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200" dirty="0">
                <a:solidFill>
                  <a:schemeClr val="bg1"/>
                </a:solidFill>
                <a:latin typeface="+mn-lt"/>
              </a:rPr>
              <a:t>Sept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2513013" y="1763713"/>
            <a:ext cx="6459537" cy="4089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>
                <a:solidFill>
                  <a:schemeClr val="hlink"/>
                </a:solidFill>
                <a:latin typeface="Helvetica" pitchFamily="34" charset="0"/>
              </a:rPr>
              <a:t>Un cycle de conférences académiques du 1</a:t>
            </a:r>
            <a:r>
              <a:rPr lang="fr-FR" b="1" baseline="30000">
                <a:solidFill>
                  <a:schemeClr val="hlink"/>
                </a:solidFill>
                <a:latin typeface="Helvetica" pitchFamily="34" charset="0"/>
              </a:rPr>
              <a:t>er</a:t>
            </a:r>
            <a:r>
              <a:rPr lang="fr-FR" b="1">
                <a:solidFill>
                  <a:schemeClr val="hlink"/>
                </a:solidFill>
                <a:latin typeface="Helvetica" pitchFamily="34" charset="0"/>
              </a:rPr>
              <a:t> au 3 août 18 </a:t>
            </a:r>
          </a:p>
          <a:p>
            <a:pPr marL="342900" indent="-342900" defTabSz="449263"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>
                <a:solidFill>
                  <a:srgbClr val="FF6D00"/>
                </a:solidFill>
                <a:latin typeface="Calibri" pitchFamily="34" charset="0"/>
              </a:rPr>
              <a:t>Droits des personnes LGBT dans le monde</a:t>
            </a:r>
            <a:r>
              <a:rPr lang="fr-FR">
                <a:solidFill>
                  <a:schemeClr val="bg1"/>
                </a:solidFill>
                <a:latin typeface="Calibri" pitchFamily="34" charset="0"/>
              </a:rPr>
              <a:t> : * de la décriminalisation de l'homosexualité à l’égalité des droits, de l’invisibilité subie à la libre visibilité * Le mouvement sportif LGBT pour lutter contre les discriminations * Le sport comme outil d’émancipation, de visibilité et d’égalité.</a:t>
            </a:r>
          </a:p>
          <a:p>
            <a:pPr marL="342900" indent="-342900" defTabSz="449263"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>
                <a:solidFill>
                  <a:srgbClr val="FF6D00"/>
                </a:solidFill>
                <a:latin typeface="Calibri" pitchFamily="34" charset="0"/>
              </a:rPr>
              <a:t>Sport pour tous</a:t>
            </a: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 :</a:t>
            </a:r>
            <a:r>
              <a:rPr lang="fr-FR">
                <a:solidFill>
                  <a:schemeClr val="bg1"/>
                </a:solidFill>
                <a:latin typeface="Calibri" pitchFamily="34" charset="0"/>
              </a:rPr>
              <a:t> * Sport et handicap : fin de l’exclusion </a:t>
            </a:r>
            <a:br>
              <a:rPr lang="fr-FR">
                <a:solidFill>
                  <a:schemeClr val="bg1"/>
                </a:solidFill>
                <a:latin typeface="Calibri" pitchFamily="34" charset="0"/>
              </a:rPr>
            </a:br>
            <a:r>
              <a:rPr lang="fr-FR">
                <a:solidFill>
                  <a:schemeClr val="bg1"/>
                </a:solidFill>
                <a:latin typeface="Calibri" pitchFamily="34" charset="0"/>
              </a:rPr>
              <a:t>* Sport féminin * Activités physiques et sportives et Seniors (+40 ans) * La question des personns trans</a:t>
            </a:r>
          </a:p>
          <a:p>
            <a:pPr marL="342900" indent="-342900" defTabSz="449263"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>
                <a:solidFill>
                  <a:srgbClr val="FF6D00"/>
                </a:solidFill>
                <a:latin typeface="Calibri" pitchFamily="34" charset="0"/>
              </a:rPr>
              <a:t>Sport et santé</a:t>
            </a: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fr-FR">
                <a:solidFill>
                  <a:schemeClr val="bg1"/>
                </a:solidFill>
                <a:latin typeface="Calibri" pitchFamily="34" charset="0"/>
              </a:rPr>
              <a:t>: * vertus du sport sur la santé * activité physiques thérapeutiques * Comment bien pratiquer du sport </a:t>
            </a:r>
          </a:p>
          <a:p>
            <a:pPr marL="342900" indent="-3429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>
                <a:solidFill>
                  <a:schemeClr val="accent1"/>
                </a:solidFill>
                <a:latin typeface="Helvetica" pitchFamily="34" charset="0"/>
              </a:rPr>
              <a:t>Des conférences d’ici 2018</a:t>
            </a:r>
          </a:p>
          <a:p>
            <a:pPr marL="342900" indent="-342900" defTabSz="449263"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>
                <a:solidFill>
                  <a:schemeClr val="bg1"/>
                </a:solidFill>
                <a:latin typeface="Helvetica" pitchFamily="34" charset="0"/>
              </a:rPr>
              <a:t>2016 : </a:t>
            </a:r>
            <a:r>
              <a:rPr lang="fr-FR">
                <a:solidFill>
                  <a:srgbClr val="FF6D00"/>
                </a:solidFill>
                <a:latin typeface="Helvetica" pitchFamily="34" charset="0"/>
              </a:rPr>
              <a:t>sport et discrimination</a:t>
            </a:r>
            <a:r>
              <a:rPr lang="fr-FR">
                <a:solidFill>
                  <a:schemeClr val="bg1"/>
                </a:solidFill>
                <a:latin typeface="Helvetica" pitchFamily="34" charset="0"/>
              </a:rPr>
              <a:t> à Lyon</a:t>
            </a:r>
          </a:p>
          <a:p>
            <a:pPr marL="342900" indent="-342900" defTabSz="449263"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>
                <a:solidFill>
                  <a:schemeClr val="bg1"/>
                </a:solidFill>
                <a:latin typeface="Helvetica" pitchFamily="34" charset="0"/>
              </a:rPr>
              <a:t>2017 : </a:t>
            </a:r>
            <a:r>
              <a:rPr lang="fr-FR">
                <a:solidFill>
                  <a:srgbClr val="FF6D00"/>
                </a:solidFill>
                <a:latin typeface="Helvetica" pitchFamily="34" charset="0"/>
              </a:rPr>
              <a:t>sport et santé</a:t>
            </a:r>
            <a:r>
              <a:rPr lang="fr-FR">
                <a:solidFill>
                  <a:schemeClr val="bg1"/>
                </a:solidFill>
                <a:latin typeface="Helvetica" pitchFamily="34" charset="0"/>
              </a:rPr>
              <a:t> à Paris</a:t>
            </a:r>
          </a:p>
        </p:txBody>
      </p:sp>
      <p:pic>
        <p:nvPicPr>
          <p:cNvPr id="3072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275" y="4313238"/>
            <a:ext cx="1919288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900" y="1751013"/>
            <a:ext cx="1573213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ZoneTexte 14"/>
          <p:cNvSpPr txBox="1">
            <a:spLocks noChangeArrowheads="1"/>
          </p:cNvSpPr>
          <p:nvPr/>
        </p:nvSpPr>
        <p:spPr bwMode="auto">
          <a:xfrm>
            <a:off x="771525" y="868363"/>
            <a:ext cx="7977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fr-FR" sz="2400" b="1">
                <a:solidFill>
                  <a:srgbClr val="FF6D00"/>
                </a:solidFill>
                <a:latin typeface="Helvetica" pitchFamily="34" charset="0"/>
              </a:rPr>
              <a:t>Des conférences académiques – l’appel de Paris 2018</a:t>
            </a:r>
            <a:endParaRPr lang="fr-FR" sz="2400" b="1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0725" name="Titre 8"/>
          <p:cNvSpPr txBox="1">
            <a:spLocks/>
          </p:cNvSpPr>
          <p:nvPr/>
        </p:nvSpPr>
        <p:spPr bwMode="auto">
          <a:xfrm>
            <a:off x="1447800" y="228600"/>
            <a:ext cx="7543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4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Paris 2018</a:t>
            </a:r>
            <a:endParaRPr lang="fr-FR" sz="4000" b="1">
              <a:solidFill>
                <a:schemeClr val="bg1"/>
              </a:solidFill>
              <a:latin typeface="R Avenir Roman"/>
              <a:ea typeface="R Avenir Roman"/>
              <a:cs typeface="R Avenir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609600" y="6553200"/>
            <a:ext cx="84582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spc="300" dirty="0">
                <a:latin typeface="Arial Narrow"/>
                <a:cs typeface="Arial Narrow"/>
              </a:rPr>
              <a:t>•  du 4 au 12 août 2018  •  15 000 participants  •  70 pays  •  des sites prestigieux  •  36 sports  •  12 événements culturels  •  24 fédérations sportives nationales engagées  •  des soutiens institutionnels au plus haut niveau  • </a:t>
            </a:r>
          </a:p>
        </p:txBody>
      </p:sp>
      <p:sp>
        <p:nvSpPr>
          <p:cNvPr id="32770" name="ZoneTexte 14"/>
          <p:cNvSpPr txBox="1">
            <a:spLocks noChangeArrowheads="1"/>
          </p:cNvSpPr>
          <p:nvPr/>
        </p:nvSpPr>
        <p:spPr bwMode="auto">
          <a:xfrm>
            <a:off x="165100" y="4754563"/>
            <a:ext cx="8743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fr-FR" sz="1400" b="1">
                <a:solidFill>
                  <a:srgbClr val="FF6600"/>
                </a:solidFill>
                <a:latin typeface="Helvetica" pitchFamily="34" charset="0"/>
              </a:rPr>
              <a:t>Laura Flessel</a:t>
            </a:r>
            <a:r>
              <a:rPr lang="fr-FR" sz="14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  		Pierre Bergé 	   Jean-Paul Gaultier 	      Ryadh Sallem	Emeline Ndongue</a:t>
            </a:r>
          </a:p>
        </p:txBody>
      </p:sp>
      <p:sp>
        <p:nvSpPr>
          <p:cNvPr id="32771" name="Titre 8"/>
          <p:cNvSpPr txBox="1">
            <a:spLocks/>
          </p:cNvSpPr>
          <p:nvPr/>
        </p:nvSpPr>
        <p:spPr bwMode="auto">
          <a:xfrm>
            <a:off x="1447800" y="228600"/>
            <a:ext cx="7543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4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Nos premiers soutiens</a:t>
            </a:r>
            <a:endParaRPr lang="fr-FR" sz="4000" b="1">
              <a:solidFill>
                <a:schemeClr val="bg1"/>
              </a:solidFill>
              <a:latin typeface="R Avenir Roman"/>
              <a:ea typeface="R Avenir Roman"/>
              <a:cs typeface="R Avenir Roman"/>
            </a:endParaRPr>
          </a:p>
        </p:txBody>
      </p:sp>
      <p:pic>
        <p:nvPicPr>
          <p:cNvPr id="32772" name="Picture 15"/>
          <p:cNvPicPr>
            <a:picLocks noChangeAspect="1" noChangeArrowheads="1"/>
          </p:cNvPicPr>
          <p:nvPr/>
        </p:nvPicPr>
        <p:blipFill>
          <a:blip r:embed="rId2"/>
          <a:srcRect l="14952" r="8719" b="31921"/>
          <a:stretch>
            <a:fillRect/>
          </a:stretch>
        </p:blipFill>
        <p:spPr bwMode="auto">
          <a:xfrm>
            <a:off x="3722688" y="2103438"/>
            <a:ext cx="1751012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5613" y="2093913"/>
            <a:ext cx="1903412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38" y="2103438"/>
            <a:ext cx="140493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1" descr="ryadhsalle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2093913"/>
            <a:ext cx="16779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ZoneTexte 14"/>
          <p:cNvSpPr txBox="1">
            <a:spLocks noChangeArrowheads="1"/>
          </p:cNvSpPr>
          <p:nvPr/>
        </p:nvSpPr>
        <p:spPr bwMode="auto">
          <a:xfrm>
            <a:off x="1447800" y="914400"/>
            <a:ext cx="595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fr-FR" sz="24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Des personnalités issues de la diversité</a:t>
            </a:r>
          </a:p>
        </p:txBody>
      </p:sp>
      <p:pic>
        <p:nvPicPr>
          <p:cNvPr id="32777" name="Picture 10" descr="EmelineNdongu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00925" y="2100263"/>
            <a:ext cx="17430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3"/>
          <p:cNvSpPr>
            <a:spLocks noChangeArrowheads="1"/>
          </p:cNvSpPr>
          <p:nvPr/>
        </p:nvSpPr>
        <p:spPr bwMode="auto">
          <a:xfrm>
            <a:off x="1517650" y="4919663"/>
            <a:ext cx="2940050" cy="9445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794" name="Espace réservé du contenu 1"/>
          <p:cNvSpPr>
            <a:spLocks noGrp="1"/>
          </p:cNvSpPr>
          <p:nvPr>
            <p:ph idx="1"/>
          </p:nvPr>
        </p:nvSpPr>
        <p:spPr>
          <a:xfrm>
            <a:off x="1412875" y="1608138"/>
            <a:ext cx="7215188" cy="19256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FR" sz="2400" smtClean="0">
                <a:solidFill>
                  <a:srgbClr val="FF6D00"/>
                </a:solidFill>
              </a:rPr>
              <a:t>Les différentes strates politiques</a:t>
            </a:r>
          </a:p>
          <a:p>
            <a:pPr eaLnBrk="1" hangingPunct="1">
              <a:lnSpc>
                <a:spcPct val="100000"/>
              </a:lnSpc>
            </a:pPr>
            <a:r>
              <a:rPr lang="fr-FR" sz="2000" smtClean="0"/>
              <a:t>Le gouvernement français, des parlementaires, la   Région île-de-France et la Ville de Paris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fr-FR" sz="2400" smtClean="0">
                <a:solidFill>
                  <a:srgbClr val="FF6D00"/>
                </a:solidFill>
              </a:rPr>
              <a:t>Les fédérations et les institutions sportives</a:t>
            </a:r>
            <a:endParaRPr lang="fr-FR" sz="2400" smtClean="0"/>
          </a:p>
          <a:p>
            <a:pPr eaLnBrk="1" hangingPunct="1">
              <a:lnSpc>
                <a:spcPct val="70000"/>
              </a:lnSpc>
            </a:pPr>
            <a:r>
              <a:rPr lang="fr-FR" sz="2000" smtClean="0"/>
              <a:t>Le CNOSF et 26 fédérations sportives nationales et handisport</a:t>
            </a:r>
            <a:r>
              <a:rPr lang="fr-FR" sz="2400" smtClean="0"/>
              <a:t> </a:t>
            </a:r>
          </a:p>
        </p:txBody>
      </p:sp>
      <p:sp>
        <p:nvSpPr>
          <p:cNvPr id="33795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3600" smtClean="0"/>
              <a:t>Les autres soutiens</a:t>
            </a:r>
          </a:p>
        </p:txBody>
      </p:sp>
      <p:pic>
        <p:nvPicPr>
          <p:cNvPr id="33796" name="Image 23" descr="logo-mairieparis.jpg"/>
          <p:cNvPicPr>
            <a:picLocks noChangeAspect="1"/>
          </p:cNvPicPr>
          <p:nvPr/>
        </p:nvPicPr>
        <p:blipFill>
          <a:blip r:embed="rId2"/>
          <a:srcRect l="742" t="44350" r="742" b="43880"/>
          <a:stretch>
            <a:fillRect/>
          </a:stretch>
        </p:blipFill>
        <p:spPr bwMode="auto">
          <a:xfrm>
            <a:off x="3736975" y="4016375"/>
            <a:ext cx="39290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Image 24" descr="120_logoiledefrancecopie.jpg"/>
          <p:cNvPicPr>
            <a:picLocks noChangeAspect="1"/>
          </p:cNvPicPr>
          <p:nvPr/>
        </p:nvPicPr>
        <p:blipFill>
          <a:blip r:embed="rId3"/>
          <a:srcRect t="8328" r="1529" b="24988"/>
          <a:stretch>
            <a:fillRect/>
          </a:stretch>
        </p:blipFill>
        <p:spPr bwMode="auto">
          <a:xfrm>
            <a:off x="4518025" y="5094288"/>
            <a:ext cx="31115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31125" y="4030663"/>
            <a:ext cx="1412875" cy="168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12" descr="logoVille_Jeunesse_Sports_CND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895725"/>
            <a:ext cx="2822575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15" descr="Logo_DIGE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08288" y="3867150"/>
            <a:ext cx="1636712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ZoneTexte 9"/>
          <p:cNvSpPr txBox="1">
            <a:spLocks noChangeArrowheads="1"/>
          </p:cNvSpPr>
          <p:nvPr/>
        </p:nvSpPr>
        <p:spPr bwMode="auto">
          <a:xfrm>
            <a:off x="609600" y="6553200"/>
            <a:ext cx="8458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fr-FR" sz="800">
                <a:latin typeface="Arial Narrow" pitchFamily="34" charset="0"/>
              </a:rPr>
              <a:t>•  du 4 au 12 août 2018  •  15 000 participants  •  70 pays  •  des sites prestigieux  •  36 sports  •  14 événements culturels  •  24 fédérations sportives nationales engagées  •  des soutiens institutionnels au plus haut niveau  • </a:t>
            </a:r>
          </a:p>
        </p:txBody>
      </p:sp>
      <p:sp>
        <p:nvSpPr>
          <p:cNvPr id="34818" name="Titre 8"/>
          <p:cNvSpPr txBox="1">
            <a:spLocks/>
          </p:cNvSpPr>
          <p:nvPr/>
        </p:nvSpPr>
        <p:spPr bwMode="auto">
          <a:xfrm>
            <a:off x="1447800" y="228600"/>
            <a:ext cx="7543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4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Paris 2018</a:t>
            </a:r>
            <a:endParaRPr lang="fr-FR" sz="4000" b="1">
              <a:solidFill>
                <a:schemeClr val="bg1"/>
              </a:solidFill>
              <a:latin typeface="R Avenir Roman"/>
              <a:ea typeface="R Avenir Roman"/>
              <a:cs typeface="R Avenir Roman"/>
            </a:endParaRPr>
          </a:p>
          <a:p>
            <a:endParaRPr lang="fr-FR" sz="4000" b="1">
              <a:solidFill>
                <a:schemeClr val="bg1"/>
              </a:solidFill>
              <a:latin typeface="R Avenir Roman"/>
              <a:ea typeface="R Avenir Roman"/>
              <a:cs typeface="R Avenir Roman"/>
            </a:endParaRPr>
          </a:p>
        </p:txBody>
      </p:sp>
      <p:sp>
        <p:nvSpPr>
          <p:cNvPr id="34819" name="ZoneTexte 14"/>
          <p:cNvSpPr txBox="1">
            <a:spLocks noChangeArrowheads="1"/>
          </p:cNvSpPr>
          <p:nvPr/>
        </p:nvSpPr>
        <p:spPr bwMode="auto">
          <a:xfrm>
            <a:off x="1447800" y="9144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tabLst>
                <a:tab pos="1295400" algn="l"/>
              </a:tabLst>
            </a:pPr>
            <a:r>
              <a:rPr lang="fr-FR" sz="2400" b="1">
                <a:solidFill>
                  <a:srgbClr val="FF6D00"/>
                </a:solidFill>
                <a:latin typeface="Helvetica" pitchFamily="34" charset="0"/>
                <a:cs typeface="Helvetica" pitchFamily="34" charset="0"/>
              </a:rPr>
              <a:t>Des enjeux majeurs</a:t>
            </a:r>
          </a:p>
        </p:txBody>
      </p:sp>
      <p:sp>
        <p:nvSpPr>
          <p:cNvPr id="34820" name="ZoneTexte 22"/>
          <p:cNvSpPr txBox="1">
            <a:spLocks noChangeArrowheads="1"/>
          </p:cNvSpPr>
          <p:nvPr/>
        </p:nvSpPr>
        <p:spPr bwMode="auto">
          <a:xfrm>
            <a:off x="461963" y="2143125"/>
            <a:ext cx="80676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fr-FR" sz="2000" b="1">
                <a:solidFill>
                  <a:srgbClr val="FF6D00"/>
                </a:solidFill>
                <a:latin typeface="Helvetica" pitchFamily="34" charset="0"/>
              </a:rPr>
              <a:t>Impact économique et touristique</a:t>
            </a:r>
            <a:r>
              <a:rPr lang="fr-FR" sz="2000">
                <a:latin typeface="Helvetica" pitchFamily="34" charset="0"/>
              </a:rPr>
              <a:t> </a:t>
            </a:r>
            <a:r>
              <a:rPr lang="fr-FR" sz="2000">
                <a:solidFill>
                  <a:srgbClr val="FF6D00"/>
                </a:solidFill>
                <a:latin typeface="Helvetica" pitchFamily="34" charset="0"/>
              </a:rPr>
              <a:t>: </a:t>
            </a:r>
            <a:r>
              <a:rPr lang="fr-FR" sz="20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100000 nuitées hôtelières, 500000 repas, 15000 participants, 40000 spectateurs et visiteurs </a:t>
            </a:r>
          </a:p>
          <a:p>
            <a:pPr defTabSz="457200"/>
            <a:r>
              <a:rPr lang="fr-FR" sz="20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/>
            </a:r>
            <a:br>
              <a:rPr lang="fr-FR" sz="20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</a:br>
            <a:r>
              <a:rPr lang="fr-FR" sz="2000" b="1">
                <a:solidFill>
                  <a:srgbClr val="FF6D00"/>
                </a:solidFill>
                <a:latin typeface="Helvetica" pitchFamily="34" charset="0"/>
                <a:cs typeface="Helvetica" pitchFamily="34" charset="0"/>
              </a:rPr>
              <a:t>=&gt;</a:t>
            </a:r>
            <a:r>
              <a:rPr lang="fr-FR" sz="2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fr-FR" sz="2000" b="1">
                <a:solidFill>
                  <a:schemeClr val="bg1"/>
                </a:solidFill>
                <a:latin typeface="Helvetica" pitchFamily="34" charset="0"/>
              </a:rPr>
              <a:t>58 millions d’euros </a:t>
            </a:r>
            <a:r>
              <a:rPr lang="fr-FR" sz="2000">
                <a:solidFill>
                  <a:schemeClr val="bg1"/>
                </a:solidFill>
                <a:latin typeface="Helvetica" pitchFamily="34" charset="0"/>
              </a:rPr>
              <a:t>d’impact économique et touristique (transport, loisirs, souvenirs, hôtellerie et restauration) en août 2018</a:t>
            </a:r>
          </a:p>
          <a:p>
            <a:pPr defTabSz="457200"/>
            <a:r>
              <a:rPr lang="fr-FR" sz="2000">
                <a:solidFill>
                  <a:schemeClr val="bg1"/>
                </a:solidFill>
                <a:latin typeface="Helvetica" pitchFamily="34" charset="0"/>
              </a:rPr>
              <a:t/>
            </a:r>
            <a:br>
              <a:rPr lang="fr-FR" sz="2000">
                <a:solidFill>
                  <a:schemeClr val="bg1"/>
                </a:solidFill>
                <a:latin typeface="Helvetica" pitchFamily="34" charset="0"/>
              </a:rPr>
            </a:br>
            <a:r>
              <a:rPr lang="fr-FR" sz="2000" b="1">
                <a:solidFill>
                  <a:srgbClr val="FF6D00"/>
                </a:solidFill>
                <a:latin typeface="Helvetica" pitchFamily="34" charset="0"/>
              </a:rPr>
              <a:t>=&gt;  </a:t>
            </a:r>
            <a:r>
              <a:rPr lang="fr-FR" sz="2000" b="1">
                <a:solidFill>
                  <a:schemeClr val="bg1"/>
                </a:solidFill>
                <a:latin typeface="Helvetica" pitchFamily="34" charset="0"/>
              </a:rPr>
              <a:t>+ 78 millions d’euros </a:t>
            </a:r>
            <a:r>
              <a:rPr lang="fr-FR" sz="2000">
                <a:solidFill>
                  <a:schemeClr val="bg1"/>
                </a:solidFill>
                <a:latin typeface="Helvetica" pitchFamily="34" charset="0"/>
              </a:rPr>
              <a:t>d’impact durable sur l’attractivité et la vitalité de la France, en particulier pour le tourisme LGBT</a:t>
            </a:r>
          </a:p>
          <a:p>
            <a:pPr defTabSz="457200"/>
            <a:endParaRPr lang="fr-FR" sz="2000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u contenu 1"/>
          <p:cNvSpPr>
            <a:spLocks noGrp="1"/>
          </p:cNvSpPr>
          <p:nvPr>
            <p:ph idx="4294967295"/>
          </p:nvPr>
        </p:nvSpPr>
        <p:spPr>
          <a:xfrm>
            <a:off x="874713" y="1704975"/>
            <a:ext cx="5719762" cy="4089400"/>
          </a:xfrm>
        </p:spPr>
        <p:txBody>
          <a:bodyPr/>
          <a:lstStyle/>
          <a:p>
            <a:r>
              <a:rPr lang="fr-FR" sz="2000" smtClean="0"/>
              <a:t>Association à but non lucratif reconnue d’intérêt général et agréée Jeunesse et Sports par la DDCS </a:t>
            </a:r>
          </a:p>
          <a:p>
            <a:r>
              <a:rPr lang="fr-FR" sz="2000" smtClean="0"/>
              <a:t>Un comité directeur de 14 personnes comité d’organisation de 80 responsables – 150 bénévoles</a:t>
            </a:r>
          </a:p>
          <a:p>
            <a:r>
              <a:rPr lang="fr-FR" sz="2000" smtClean="0"/>
              <a:t>Une charte des 10</a:t>
            </a:r>
            <a:r>
              <a:rPr lang="fr-FR" sz="2000" baseline="30000" smtClean="0"/>
              <a:t>e</a:t>
            </a:r>
            <a:r>
              <a:rPr lang="fr-FR" sz="2000" smtClean="0"/>
              <a:t> Gay Games et son cahier des charges avec la Fédération internationale des Gay Games</a:t>
            </a:r>
          </a:p>
          <a:p>
            <a:r>
              <a:rPr lang="fr-FR" sz="2000" smtClean="0"/>
              <a:t>Deux salariés : un délégué exécutif et une déléguée au développement  </a:t>
            </a:r>
          </a:p>
          <a:p>
            <a:r>
              <a:rPr lang="fr-FR" sz="2000" smtClean="0"/>
              <a:t>Des bureaux de 50 m2 à Bagnolet dans les locaux de la Fédération française d’Escrime (Tour Gallieni II)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>
                <a:latin typeface="Helvetica"/>
                <a:cs typeface="Helvetica"/>
              </a:rPr>
              <a:t>Paris </a:t>
            </a:r>
            <a:r>
              <a:rPr lang="fr-FR" dirty="0" smtClean="0">
                <a:latin typeface="Helvetica"/>
                <a:cs typeface="Helvetica"/>
              </a:rPr>
              <a:t>2018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4294967295"/>
          </p:nvPr>
        </p:nvSpPr>
        <p:spPr>
          <a:xfrm>
            <a:off x="1416050" y="1068388"/>
            <a:ext cx="7099300" cy="339725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70000"/>
              </a:lnSpc>
              <a:buFontTx/>
              <a:buNone/>
              <a:defRPr/>
            </a:pPr>
            <a:r>
              <a:rPr lang="fr-FR" sz="2400" smtClean="0">
                <a:solidFill>
                  <a:srgbClr val="FF6D00"/>
                </a:solidFill>
              </a:rPr>
              <a:t>Une organisation professionnelle de bénévoles</a:t>
            </a:r>
          </a:p>
        </p:txBody>
      </p:sp>
      <p:pic>
        <p:nvPicPr>
          <p:cNvPr id="35844" name="Shape 366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6550" y="1743075"/>
            <a:ext cx="2278063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ZoneTexte 14"/>
          <p:cNvSpPr txBox="1">
            <a:spLocks noChangeArrowheads="1"/>
          </p:cNvSpPr>
          <p:nvPr/>
        </p:nvSpPr>
        <p:spPr bwMode="auto">
          <a:xfrm>
            <a:off x="1533525" y="928688"/>
            <a:ext cx="7643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fr-FR" sz="2400" b="1">
                <a:solidFill>
                  <a:srgbClr val="FF6D00"/>
                </a:solidFill>
                <a:latin typeface="Helvetica" pitchFamily="34" charset="0"/>
                <a:cs typeface="Helvetica" pitchFamily="34" charset="0"/>
              </a:rPr>
              <a:t>7M€ de budget pour +136 M€ d’impact économique</a:t>
            </a:r>
          </a:p>
        </p:txBody>
      </p:sp>
      <p:sp>
        <p:nvSpPr>
          <p:cNvPr id="36866" name="Titre 8"/>
          <p:cNvSpPr txBox="1">
            <a:spLocks/>
          </p:cNvSpPr>
          <p:nvPr/>
        </p:nvSpPr>
        <p:spPr bwMode="auto">
          <a:xfrm>
            <a:off x="1447800" y="228600"/>
            <a:ext cx="7543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4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Un modèle économique</a:t>
            </a:r>
            <a:endParaRPr lang="fr-FR" sz="4000" b="1">
              <a:solidFill>
                <a:schemeClr val="bg1"/>
              </a:solidFill>
              <a:latin typeface="R Avenir Roman"/>
              <a:ea typeface="R Avenir Roman"/>
              <a:cs typeface="R Avenir Roman"/>
            </a:endParaRPr>
          </a:p>
        </p:txBody>
      </p:sp>
      <p:grpSp>
        <p:nvGrpSpPr>
          <p:cNvPr id="36867" name="Rectangle 13"/>
          <p:cNvGrpSpPr>
            <a:grpSpLocks/>
          </p:cNvGrpSpPr>
          <p:nvPr/>
        </p:nvGrpSpPr>
        <p:grpSpPr bwMode="auto">
          <a:xfrm>
            <a:off x="630238" y="2768600"/>
            <a:ext cx="4229100" cy="627063"/>
            <a:chOff x="753" y="1743"/>
            <a:chExt cx="2192" cy="388"/>
          </a:xfrm>
        </p:grpSpPr>
        <p:pic>
          <p:nvPicPr>
            <p:cNvPr id="36893" name="Rectangle 1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53" y="1743"/>
              <a:ext cx="2192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94" name="Text Box 8"/>
            <p:cNvSpPr txBox="1">
              <a:spLocks noChangeArrowheads="1"/>
            </p:cNvSpPr>
            <p:nvPr/>
          </p:nvSpPr>
          <p:spPr bwMode="auto">
            <a:xfrm>
              <a:off x="802" y="1776"/>
              <a:ext cx="2095" cy="288"/>
            </a:xfrm>
            <a:prstGeom prst="rect">
              <a:avLst/>
            </a:prstGeom>
            <a:solidFill>
              <a:srgbClr val="80008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endParaRPr lang="fr-FR">
                <a:solidFill>
                  <a:srgbClr val="FFFFFF"/>
                </a:solidFill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36868" name="Rectangle 21"/>
          <p:cNvGrpSpPr>
            <a:grpSpLocks/>
          </p:cNvGrpSpPr>
          <p:nvPr/>
        </p:nvGrpSpPr>
        <p:grpSpPr bwMode="auto">
          <a:xfrm>
            <a:off x="7386638" y="2797175"/>
            <a:ext cx="511175" cy="482600"/>
            <a:chOff x="4927" y="1743"/>
            <a:chExt cx="322" cy="388"/>
          </a:xfrm>
        </p:grpSpPr>
        <p:pic>
          <p:nvPicPr>
            <p:cNvPr id="36891" name="Rectangle 2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27" y="1743"/>
              <a:ext cx="322" cy="388"/>
            </a:xfrm>
            <a:prstGeom prst="rect">
              <a:avLst/>
            </a:prstGeom>
            <a:solidFill>
              <a:srgbClr val="80008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6892" name="Text Box 17"/>
            <p:cNvSpPr txBox="1">
              <a:spLocks noChangeArrowheads="1"/>
            </p:cNvSpPr>
            <p:nvPr/>
          </p:nvSpPr>
          <p:spPr bwMode="auto">
            <a:xfrm>
              <a:off x="4976" y="1776"/>
              <a:ext cx="224" cy="288"/>
            </a:xfrm>
            <a:prstGeom prst="rect">
              <a:avLst/>
            </a:prstGeom>
            <a:solidFill>
              <a:srgbClr val="80008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endParaRPr lang="fr-FR">
                <a:solidFill>
                  <a:srgbClr val="FFFFFF"/>
                </a:solidFill>
                <a:latin typeface="Helvetica" pitchFamily="34" charset="0"/>
                <a:cs typeface="Helvetica" pitchFamily="34" charset="0"/>
              </a:endParaRPr>
            </a:p>
          </p:txBody>
        </p:sp>
      </p:grpSp>
      <p:sp>
        <p:nvSpPr>
          <p:cNvPr id="36869" name="Espace réservé du contenu 2"/>
          <p:cNvSpPr txBox="1">
            <a:spLocks/>
          </p:cNvSpPr>
          <p:nvPr/>
        </p:nvSpPr>
        <p:spPr bwMode="auto">
          <a:xfrm>
            <a:off x="730250" y="2219325"/>
            <a:ext cx="32004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spcBef>
                <a:spcPct val="20000"/>
              </a:spcBef>
              <a:buFont typeface="Arial" charset="0"/>
              <a:buNone/>
            </a:pPr>
            <a:r>
              <a:rPr lang="fr-FR" sz="3200" b="1">
                <a:solidFill>
                  <a:srgbClr val="800080"/>
                </a:solidFill>
                <a:latin typeface="Helvetica" pitchFamily="34" charset="0"/>
                <a:cs typeface="Helvetica" pitchFamily="34" charset="0"/>
              </a:rPr>
              <a:t>EMPLOIS</a:t>
            </a:r>
          </a:p>
        </p:txBody>
      </p:sp>
      <p:sp>
        <p:nvSpPr>
          <p:cNvPr id="36870" name="Espace réservé du contenu 2"/>
          <p:cNvSpPr txBox="1">
            <a:spLocks/>
          </p:cNvSpPr>
          <p:nvPr/>
        </p:nvSpPr>
        <p:spPr bwMode="auto">
          <a:xfrm>
            <a:off x="1398588" y="3267075"/>
            <a:ext cx="1444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fr-FR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Evénements</a:t>
            </a:r>
          </a:p>
        </p:txBody>
      </p:sp>
      <p:sp>
        <p:nvSpPr>
          <p:cNvPr id="36871" name="Espace réservé du contenu 2"/>
          <p:cNvSpPr txBox="1">
            <a:spLocks/>
          </p:cNvSpPr>
          <p:nvPr/>
        </p:nvSpPr>
        <p:spPr bwMode="auto">
          <a:xfrm>
            <a:off x="4679950" y="3322638"/>
            <a:ext cx="1893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fr-FR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Organisation administration</a:t>
            </a:r>
          </a:p>
        </p:txBody>
      </p:sp>
      <p:sp>
        <p:nvSpPr>
          <p:cNvPr id="36872" name="Espace réservé du contenu 2"/>
          <p:cNvSpPr txBox="1">
            <a:spLocks/>
          </p:cNvSpPr>
          <p:nvPr/>
        </p:nvSpPr>
        <p:spPr bwMode="auto">
          <a:xfrm>
            <a:off x="6380163" y="3349625"/>
            <a:ext cx="20478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fr-FR" sz="15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Communication </a:t>
            </a:r>
            <a:r>
              <a:rPr lang="fr-FR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développement</a:t>
            </a:r>
            <a:endParaRPr lang="fr-FR" sz="150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6873" name="Espace réservé du contenu 2"/>
          <p:cNvSpPr txBox="1">
            <a:spLocks/>
          </p:cNvSpPr>
          <p:nvPr/>
        </p:nvSpPr>
        <p:spPr bwMode="auto">
          <a:xfrm>
            <a:off x="7974013" y="2890838"/>
            <a:ext cx="1169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fr-FR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Aides</a:t>
            </a:r>
          </a:p>
        </p:txBody>
      </p:sp>
      <p:sp>
        <p:nvSpPr>
          <p:cNvPr id="36874" name="Espace réservé du contenu 2"/>
          <p:cNvSpPr txBox="1">
            <a:spLocks/>
          </p:cNvSpPr>
          <p:nvPr/>
        </p:nvSpPr>
        <p:spPr bwMode="auto">
          <a:xfrm>
            <a:off x="749300" y="3943350"/>
            <a:ext cx="32004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spcBef>
                <a:spcPct val="20000"/>
              </a:spcBef>
              <a:buFont typeface="Arial" charset="0"/>
              <a:buNone/>
            </a:pPr>
            <a:r>
              <a:rPr lang="fr-FR" sz="3200" b="1">
                <a:solidFill>
                  <a:srgbClr val="00CC00"/>
                </a:solidFill>
                <a:latin typeface="Helvetica" pitchFamily="34" charset="0"/>
                <a:cs typeface="Helvetica" pitchFamily="34" charset="0"/>
              </a:rPr>
              <a:t>RESSOURCES</a:t>
            </a:r>
          </a:p>
        </p:txBody>
      </p:sp>
      <p:grpSp>
        <p:nvGrpSpPr>
          <p:cNvPr id="36875" name="Rectangle 32"/>
          <p:cNvGrpSpPr>
            <a:grpSpLocks/>
          </p:cNvGrpSpPr>
          <p:nvPr/>
        </p:nvGrpSpPr>
        <p:grpSpPr bwMode="auto">
          <a:xfrm>
            <a:off x="719138" y="4565650"/>
            <a:ext cx="987425" cy="614363"/>
            <a:chOff x="756" y="2865"/>
            <a:chExt cx="580" cy="387"/>
          </a:xfrm>
        </p:grpSpPr>
        <p:pic>
          <p:nvPicPr>
            <p:cNvPr id="36889" name="Rectangle 32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56" y="2865"/>
              <a:ext cx="580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90" name="Text Box 26"/>
            <p:cNvSpPr txBox="1">
              <a:spLocks noChangeArrowheads="1"/>
            </p:cNvSpPr>
            <p:nvPr/>
          </p:nvSpPr>
          <p:spPr bwMode="auto">
            <a:xfrm>
              <a:off x="808" y="2899"/>
              <a:ext cx="480" cy="288"/>
            </a:xfrm>
            <a:prstGeom prst="rect">
              <a:avLst/>
            </a:prstGeom>
            <a:solidFill>
              <a:srgbClr val="00CC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fr-FR" b="1">
                  <a:solidFill>
                    <a:srgbClr val="FFFFFF"/>
                  </a:solidFill>
                  <a:latin typeface="Helvetica" pitchFamily="34" charset="0"/>
                  <a:cs typeface="Helvetica" pitchFamily="34" charset="0"/>
                </a:rPr>
                <a:t>13%</a:t>
              </a:r>
            </a:p>
          </p:txBody>
        </p:sp>
      </p:grpSp>
      <p:sp>
        <p:nvSpPr>
          <p:cNvPr id="36876" name="Espace réservé du contenu 2"/>
          <p:cNvSpPr txBox="1">
            <a:spLocks/>
          </p:cNvSpPr>
          <p:nvPr/>
        </p:nvSpPr>
        <p:spPr bwMode="auto">
          <a:xfrm>
            <a:off x="692150" y="5149850"/>
            <a:ext cx="116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fr-FR" sz="14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Subventions</a:t>
            </a:r>
          </a:p>
        </p:txBody>
      </p:sp>
      <p:sp>
        <p:nvSpPr>
          <p:cNvPr id="36877" name="Espace réservé du contenu 2"/>
          <p:cNvSpPr txBox="1">
            <a:spLocks/>
          </p:cNvSpPr>
          <p:nvPr/>
        </p:nvSpPr>
        <p:spPr bwMode="auto">
          <a:xfrm>
            <a:off x="1887538" y="5133975"/>
            <a:ext cx="1209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fr-FR" sz="15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Participants</a:t>
            </a:r>
          </a:p>
        </p:txBody>
      </p:sp>
      <p:sp>
        <p:nvSpPr>
          <p:cNvPr id="36878" name="Espace réservé du contenu 2"/>
          <p:cNvSpPr txBox="1">
            <a:spLocks/>
          </p:cNvSpPr>
          <p:nvPr/>
        </p:nvSpPr>
        <p:spPr bwMode="auto">
          <a:xfrm>
            <a:off x="3130550" y="5153025"/>
            <a:ext cx="116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fr-FR" sz="15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Billetterie</a:t>
            </a:r>
          </a:p>
        </p:txBody>
      </p:sp>
      <p:sp>
        <p:nvSpPr>
          <p:cNvPr id="36879" name="Espace réservé du contenu 2"/>
          <p:cNvSpPr txBox="1">
            <a:spLocks/>
          </p:cNvSpPr>
          <p:nvPr/>
        </p:nvSpPr>
        <p:spPr bwMode="auto">
          <a:xfrm>
            <a:off x="4133850" y="5145088"/>
            <a:ext cx="1655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fr-FR" sz="15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Merchandising</a:t>
            </a:r>
          </a:p>
          <a:p>
            <a:pPr marL="342900" indent="-342900" defTabSz="4572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fr-FR" sz="15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et licencing</a:t>
            </a:r>
          </a:p>
        </p:txBody>
      </p:sp>
      <p:sp>
        <p:nvSpPr>
          <p:cNvPr id="36880" name="Espace réservé du contenu 2"/>
          <p:cNvSpPr txBox="1">
            <a:spLocks/>
          </p:cNvSpPr>
          <p:nvPr/>
        </p:nvSpPr>
        <p:spPr bwMode="auto">
          <a:xfrm>
            <a:off x="5724525" y="5157788"/>
            <a:ext cx="2505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4572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fr-FR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Sponsors et mécènes</a:t>
            </a:r>
          </a:p>
        </p:txBody>
      </p:sp>
      <p:sp>
        <p:nvSpPr>
          <p:cNvPr id="36881" name="Text Box 49"/>
          <p:cNvSpPr txBox="1">
            <a:spLocks noChangeArrowheads="1"/>
          </p:cNvSpPr>
          <p:nvPr/>
        </p:nvSpPr>
        <p:spPr bwMode="auto">
          <a:xfrm>
            <a:off x="2185988" y="2798763"/>
            <a:ext cx="1254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>
                <a:solidFill>
                  <a:schemeClr val="bg1"/>
                </a:solidFill>
              </a:rPr>
              <a:t>62%</a:t>
            </a:r>
          </a:p>
        </p:txBody>
      </p:sp>
      <p:sp>
        <p:nvSpPr>
          <p:cNvPr id="36882" name="Text Box 50"/>
          <p:cNvSpPr txBox="1">
            <a:spLocks noChangeArrowheads="1"/>
          </p:cNvSpPr>
          <p:nvPr/>
        </p:nvSpPr>
        <p:spPr bwMode="auto">
          <a:xfrm>
            <a:off x="4859338" y="2809875"/>
            <a:ext cx="1517650" cy="5048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chemeClr val="bg1"/>
                </a:solidFill>
              </a:rPr>
              <a:t>20%</a:t>
            </a:r>
          </a:p>
          <a:p>
            <a:pPr>
              <a:lnSpc>
                <a:spcPct val="50000"/>
              </a:lnSpc>
            </a:pPr>
            <a:endParaRPr lang="fr-FR" b="1">
              <a:solidFill>
                <a:schemeClr val="bg1"/>
              </a:solidFill>
            </a:endParaRPr>
          </a:p>
        </p:txBody>
      </p:sp>
      <p:sp>
        <p:nvSpPr>
          <p:cNvPr id="36883" name="Text Box 51"/>
          <p:cNvSpPr txBox="1">
            <a:spLocks noChangeArrowheads="1"/>
          </p:cNvSpPr>
          <p:nvPr/>
        </p:nvSpPr>
        <p:spPr bwMode="auto">
          <a:xfrm>
            <a:off x="7388225" y="2852738"/>
            <a:ext cx="1254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>
                <a:solidFill>
                  <a:schemeClr val="bg1"/>
                </a:solidFill>
              </a:rPr>
              <a:t>3%</a:t>
            </a:r>
          </a:p>
        </p:txBody>
      </p:sp>
      <p:sp>
        <p:nvSpPr>
          <p:cNvPr id="36884" name="Text Box 52"/>
          <p:cNvSpPr txBox="1">
            <a:spLocks noChangeArrowheads="1"/>
          </p:cNvSpPr>
          <p:nvPr/>
        </p:nvSpPr>
        <p:spPr bwMode="auto">
          <a:xfrm>
            <a:off x="6443663" y="2808288"/>
            <a:ext cx="868362" cy="5048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chemeClr val="bg1"/>
                </a:solidFill>
              </a:rPr>
              <a:t>15%</a:t>
            </a:r>
          </a:p>
          <a:p>
            <a:pPr>
              <a:lnSpc>
                <a:spcPct val="50000"/>
              </a:lnSpc>
            </a:pPr>
            <a:endParaRPr lang="fr-FR" b="1">
              <a:solidFill>
                <a:schemeClr val="bg1"/>
              </a:solidFill>
            </a:endParaRPr>
          </a:p>
        </p:txBody>
      </p:sp>
      <p:sp>
        <p:nvSpPr>
          <p:cNvPr id="36885" name="Text Box 55"/>
          <p:cNvSpPr txBox="1">
            <a:spLocks noChangeArrowheads="1"/>
          </p:cNvSpPr>
          <p:nvPr/>
        </p:nvSpPr>
        <p:spPr bwMode="auto">
          <a:xfrm>
            <a:off x="1760538" y="4605338"/>
            <a:ext cx="1254125" cy="5048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>
                <a:solidFill>
                  <a:schemeClr val="bg1"/>
                </a:solidFill>
              </a:rPr>
              <a:t>25%</a:t>
            </a:r>
          </a:p>
          <a:p>
            <a:pPr>
              <a:lnSpc>
                <a:spcPct val="50000"/>
              </a:lnSpc>
            </a:pPr>
            <a:endParaRPr lang="fr-FR" b="1">
              <a:solidFill>
                <a:schemeClr val="bg1"/>
              </a:solidFill>
            </a:endParaRPr>
          </a:p>
        </p:txBody>
      </p:sp>
      <p:sp>
        <p:nvSpPr>
          <p:cNvPr id="36886" name="Text Box 55"/>
          <p:cNvSpPr txBox="1">
            <a:spLocks noChangeArrowheads="1"/>
          </p:cNvSpPr>
          <p:nvPr/>
        </p:nvSpPr>
        <p:spPr bwMode="auto">
          <a:xfrm>
            <a:off x="3070225" y="4595813"/>
            <a:ext cx="885825" cy="5048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chemeClr val="bg1"/>
                </a:solidFill>
              </a:rPr>
              <a:t>14%</a:t>
            </a:r>
          </a:p>
          <a:p>
            <a:pPr>
              <a:lnSpc>
                <a:spcPct val="50000"/>
              </a:lnSpc>
            </a:pPr>
            <a:endParaRPr lang="fr-FR" b="1">
              <a:solidFill>
                <a:schemeClr val="bg1"/>
              </a:solidFill>
            </a:endParaRPr>
          </a:p>
        </p:txBody>
      </p:sp>
      <p:sp>
        <p:nvSpPr>
          <p:cNvPr id="36887" name="Text Box 55"/>
          <p:cNvSpPr txBox="1">
            <a:spLocks noChangeArrowheads="1"/>
          </p:cNvSpPr>
          <p:nvPr/>
        </p:nvSpPr>
        <p:spPr bwMode="auto">
          <a:xfrm>
            <a:off x="4011613" y="4603750"/>
            <a:ext cx="620712" cy="5048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>
                <a:solidFill>
                  <a:schemeClr val="bg1"/>
                </a:solidFill>
              </a:rPr>
              <a:t>8%</a:t>
            </a:r>
          </a:p>
          <a:p>
            <a:pPr>
              <a:lnSpc>
                <a:spcPct val="50000"/>
              </a:lnSpc>
            </a:pPr>
            <a:endParaRPr lang="fr-FR" b="1">
              <a:solidFill>
                <a:schemeClr val="bg1"/>
              </a:solidFill>
            </a:endParaRPr>
          </a:p>
        </p:txBody>
      </p:sp>
      <p:sp>
        <p:nvSpPr>
          <p:cNvPr id="36888" name="Text Box 55"/>
          <p:cNvSpPr txBox="1">
            <a:spLocks noChangeArrowheads="1"/>
          </p:cNvSpPr>
          <p:nvPr/>
        </p:nvSpPr>
        <p:spPr bwMode="auto">
          <a:xfrm>
            <a:off x="4710113" y="4613275"/>
            <a:ext cx="3281362" cy="504825"/>
          </a:xfrm>
          <a:prstGeom prst="rect">
            <a:avLst/>
          </a:prstGeom>
          <a:solidFill>
            <a:srgbClr val="FF0000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>
                <a:solidFill>
                  <a:schemeClr val="bg1"/>
                </a:solidFill>
              </a:rPr>
              <a:t>40%</a:t>
            </a:r>
          </a:p>
          <a:p>
            <a:pPr algn="ctr">
              <a:lnSpc>
                <a:spcPct val="50000"/>
              </a:lnSpc>
            </a:pPr>
            <a:endParaRPr lang="fr-FR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Image 7" descr="Frise footer Pictogramme Sport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240463"/>
            <a:ext cx="84582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ZoneTexte 9"/>
          <p:cNvSpPr txBox="1">
            <a:spLocks noChangeArrowheads="1"/>
          </p:cNvSpPr>
          <p:nvPr/>
        </p:nvSpPr>
        <p:spPr bwMode="auto">
          <a:xfrm>
            <a:off x="609600" y="6553200"/>
            <a:ext cx="8458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fr-FR" sz="800">
                <a:latin typeface="Arial Narrow" pitchFamily="34" charset="0"/>
              </a:rPr>
              <a:t>•  du 4 au 12 août 2018  •  15 000 participants  •  70 pays  •  des sites prestigieux  •  36 sports  •  14 événements culturels  •  24 fédérations sportives nationales engagées  •  des soutiens institutionnels au plus haut niveau  • </a:t>
            </a:r>
          </a:p>
        </p:txBody>
      </p:sp>
      <p:sp>
        <p:nvSpPr>
          <p:cNvPr id="37891" name="ZoneTexte 14"/>
          <p:cNvSpPr txBox="1">
            <a:spLocks noChangeArrowheads="1"/>
          </p:cNvSpPr>
          <p:nvPr/>
        </p:nvSpPr>
        <p:spPr bwMode="auto">
          <a:xfrm>
            <a:off x="1447800" y="914400"/>
            <a:ext cx="379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tabLst>
                <a:tab pos="1295400" algn="l"/>
              </a:tabLst>
            </a:pPr>
            <a:r>
              <a:rPr lang="fr-FR" sz="2400" b="1">
                <a:solidFill>
                  <a:srgbClr val="FF6D00"/>
                </a:solidFill>
                <a:latin typeface="Helvetica" pitchFamily="34" charset="0"/>
                <a:cs typeface="Helvetica" pitchFamily="34" charset="0"/>
              </a:rPr>
              <a:t>Plan d’action 2014 - 2018</a:t>
            </a:r>
          </a:p>
        </p:txBody>
      </p:sp>
      <p:sp>
        <p:nvSpPr>
          <p:cNvPr id="37892" name="Titre 8"/>
          <p:cNvSpPr txBox="1">
            <a:spLocks/>
          </p:cNvSpPr>
          <p:nvPr/>
        </p:nvSpPr>
        <p:spPr bwMode="auto">
          <a:xfrm>
            <a:off x="1447800" y="228600"/>
            <a:ext cx="7543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40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Paris 2018</a:t>
            </a:r>
            <a:endParaRPr lang="fr-FR" sz="4000">
              <a:solidFill>
                <a:schemeClr val="bg1"/>
              </a:solidFill>
              <a:latin typeface="R Avenir Roman"/>
              <a:ea typeface="R Avenir Roman"/>
              <a:cs typeface="R Avenir Roman"/>
            </a:endParaRPr>
          </a:p>
        </p:txBody>
      </p:sp>
      <p:pic>
        <p:nvPicPr>
          <p:cNvPr id="37893" name="Image 16" descr="gg10_logo_blanc.ai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6122988"/>
            <a:ext cx="457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ZoneTexte 22"/>
          <p:cNvSpPr txBox="1">
            <a:spLocks noChangeArrowheads="1"/>
          </p:cNvSpPr>
          <p:nvPr/>
        </p:nvSpPr>
        <p:spPr bwMode="auto">
          <a:xfrm>
            <a:off x="219075" y="1649413"/>
            <a:ext cx="8793163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457200">
              <a:buFontTx/>
              <a:buChar char="•"/>
              <a:tabLst>
                <a:tab pos="1612900" algn="l"/>
              </a:tabLst>
            </a:pPr>
            <a:r>
              <a:rPr lang="fr-FR" sz="2000" b="1">
                <a:solidFill>
                  <a:schemeClr val="accent1"/>
                </a:solidFill>
                <a:latin typeface="Helvetica" pitchFamily="34" charset="0"/>
                <a:cs typeface="Helvetica" pitchFamily="34" charset="0"/>
              </a:rPr>
              <a:t>2014 Bâtir les fondations</a:t>
            </a:r>
            <a:r>
              <a:rPr lang="fr-FR" sz="2000" b="1">
                <a:solidFill>
                  <a:srgbClr val="FF6D00"/>
                </a:solidFill>
                <a:latin typeface="Helvetica" pitchFamily="34" charset="0"/>
                <a:cs typeface="Helvetica" pitchFamily="34" charset="0"/>
              </a:rPr>
              <a:t> </a:t>
            </a:r>
            <a:br>
              <a:rPr lang="fr-FR" sz="2000" b="1">
                <a:solidFill>
                  <a:srgbClr val="FF6D00"/>
                </a:solidFill>
                <a:latin typeface="Helvetica" pitchFamily="34" charset="0"/>
                <a:cs typeface="Helvetica" pitchFamily="34" charset="0"/>
              </a:rPr>
            </a:br>
            <a:r>
              <a:rPr lang="fr-FR" sz="20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organisation professionnelle de bénévoles (</a:t>
            </a:r>
            <a:r>
              <a:rPr lang="fr-FR" sz="2000">
                <a:solidFill>
                  <a:schemeClr val="bg1"/>
                </a:solidFill>
              </a:rPr>
              <a:t>mission, structure, </a:t>
            </a:r>
            <a:r>
              <a:rPr lang="fr-FR" sz="20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planification) - stratégie (générale, communication et développement)</a:t>
            </a:r>
            <a:br>
              <a:rPr lang="fr-FR" sz="20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</a:br>
            <a:endParaRPr lang="fr-FR" sz="200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  <a:p>
            <a:pPr marL="342900" indent="-342900" defTabSz="457200">
              <a:buFontTx/>
              <a:buChar char="•"/>
              <a:tabLst>
                <a:tab pos="1612900" algn="l"/>
              </a:tabLst>
            </a:pPr>
            <a:r>
              <a:rPr lang="fr-FR" sz="2000" b="1">
                <a:solidFill>
                  <a:schemeClr val="accent1"/>
                </a:solidFill>
                <a:latin typeface="Helvetica" pitchFamily="34" charset="0"/>
                <a:cs typeface="Helvetica" pitchFamily="34" charset="0"/>
              </a:rPr>
              <a:t>2015 </a:t>
            </a:r>
            <a:r>
              <a:rPr lang="fr-FR" sz="2000" b="1">
                <a:solidFill>
                  <a:schemeClr val="accent1"/>
                </a:solidFill>
                <a:latin typeface="Helvetica" pitchFamily="34" charset="0"/>
              </a:rPr>
              <a:t>Préciser le programme complet</a:t>
            </a:r>
            <a:r>
              <a:rPr lang="fr-FR" sz="2000" b="1">
                <a:solidFill>
                  <a:srgbClr val="FF6D00"/>
                </a:solidFill>
                <a:latin typeface="Helvetica" pitchFamily="34" charset="0"/>
              </a:rPr>
              <a:t> </a:t>
            </a:r>
            <a:br>
              <a:rPr lang="fr-FR" sz="2000" b="1">
                <a:solidFill>
                  <a:srgbClr val="FF6D00"/>
                </a:solidFill>
                <a:latin typeface="Helvetica" pitchFamily="34" charset="0"/>
              </a:rPr>
            </a:br>
            <a:r>
              <a:rPr lang="fr-FR" sz="2000">
                <a:solidFill>
                  <a:schemeClr val="bg1"/>
                </a:solidFill>
                <a:latin typeface="Helvetica" pitchFamily="34" charset="0"/>
              </a:rPr>
              <a:t>cahiers des charges des procédures ; confirmation des sites et du programme (sports, culture, conférences, festivités), préparation de l’offre solidaire et touristique</a:t>
            </a:r>
            <a:br>
              <a:rPr lang="fr-FR" sz="2000">
                <a:solidFill>
                  <a:schemeClr val="bg1"/>
                </a:solidFill>
                <a:latin typeface="Helvetica" pitchFamily="34" charset="0"/>
              </a:rPr>
            </a:br>
            <a:endParaRPr lang="fr-FR" sz="2000">
              <a:solidFill>
                <a:schemeClr val="bg1"/>
              </a:solidFill>
              <a:latin typeface="Helvetica" pitchFamily="34" charset="0"/>
            </a:endParaRPr>
          </a:p>
          <a:p>
            <a:pPr marL="342900" indent="-342900" defTabSz="457200">
              <a:buFontTx/>
              <a:buChar char="•"/>
              <a:tabLst>
                <a:tab pos="1612900" algn="l"/>
              </a:tabLst>
            </a:pPr>
            <a:r>
              <a:rPr lang="fr-FR" sz="2000" b="1">
                <a:solidFill>
                  <a:schemeClr val="accent1"/>
                </a:solidFill>
                <a:latin typeface="Helvetica" pitchFamily="34" charset="0"/>
              </a:rPr>
              <a:t>2016-2017 Promouvoir l’événement</a:t>
            </a:r>
            <a:r>
              <a:rPr lang="fr-FR" sz="2000" b="1">
                <a:solidFill>
                  <a:srgbClr val="FF6D00"/>
                </a:solidFill>
                <a:latin typeface="Helvetica" pitchFamily="34" charset="0"/>
              </a:rPr>
              <a:t/>
            </a:r>
            <a:br>
              <a:rPr lang="fr-FR" sz="2000" b="1">
                <a:solidFill>
                  <a:srgbClr val="FF6D00"/>
                </a:solidFill>
                <a:latin typeface="Helvetica" pitchFamily="34" charset="0"/>
              </a:rPr>
            </a:br>
            <a:r>
              <a:rPr lang="fr-FR" sz="2000">
                <a:solidFill>
                  <a:schemeClr val="bg1"/>
                </a:solidFill>
                <a:latin typeface="Helvetica" pitchFamily="34" charset="0"/>
              </a:rPr>
              <a:t>ouvrir les inscriptions mi 2016, en faire la promotion dans toute la France et le monde entier et s’entraîner</a:t>
            </a:r>
            <a:br>
              <a:rPr lang="fr-FR" sz="2000">
                <a:solidFill>
                  <a:schemeClr val="bg1"/>
                </a:solidFill>
                <a:latin typeface="Helvetica" pitchFamily="34" charset="0"/>
              </a:rPr>
            </a:br>
            <a:endParaRPr lang="fr-FR" sz="200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  <a:p>
            <a:pPr marL="342900" indent="-342900" defTabSz="457200">
              <a:buFontTx/>
              <a:buChar char="•"/>
              <a:tabLst>
                <a:tab pos="1612900" algn="l"/>
              </a:tabLst>
            </a:pPr>
            <a:r>
              <a:rPr lang="fr-FR" sz="2000" b="1">
                <a:solidFill>
                  <a:schemeClr val="accent1"/>
                </a:solidFill>
                <a:latin typeface="Helvetica" pitchFamily="34" charset="0"/>
                <a:cs typeface="Helvetica" pitchFamily="34" charset="0"/>
              </a:rPr>
              <a:t>2018</a:t>
            </a:r>
            <a:r>
              <a:rPr lang="fr-FR" sz="2000" b="1">
                <a:solidFill>
                  <a:schemeClr val="accent1"/>
                </a:solidFill>
                <a:latin typeface="Helvetica" pitchFamily="34" charset="0"/>
              </a:rPr>
              <a:t> Réaliser et évaluer l’événement</a:t>
            </a:r>
            <a:endParaRPr lang="fr-FR" sz="2000" b="1">
              <a:solidFill>
                <a:schemeClr val="accent1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7895" name="Line 9"/>
          <p:cNvSpPr>
            <a:spLocks noChangeShapeType="1"/>
          </p:cNvSpPr>
          <p:nvPr/>
        </p:nvSpPr>
        <p:spPr bwMode="auto">
          <a:xfrm>
            <a:off x="219075" y="4221163"/>
            <a:ext cx="8772525" cy="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219075" y="2852738"/>
            <a:ext cx="8772525" cy="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7897" name="Line 10"/>
          <p:cNvSpPr>
            <a:spLocks noChangeShapeType="1"/>
          </p:cNvSpPr>
          <p:nvPr/>
        </p:nvSpPr>
        <p:spPr bwMode="auto">
          <a:xfrm>
            <a:off x="228600" y="2852738"/>
            <a:ext cx="0" cy="137160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7898" name="Line 11"/>
          <p:cNvSpPr>
            <a:spLocks noChangeShapeType="1"/>
          </p:cNvSpPr>
          <p:nvPr/>
        </p:nvSpPr>
        <p:spPr bwMode="auto">
          <a:xfrm>
            <a:off x="8964613" y="2852738"/>
            <a:ext cx="0" cy="137160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>
                <a:latin typeface="Helvetica"/>
                <a:cs typeface="Helvetica"/>
              </a:rPr>
              <a:t>Paris </a:t>
            </a:r>
            <a:r>
              <a:rPr lang="fr-FR" dirty="0" smtClean="0">
                <a:latin typeface="Helvetica"/>
                <a:cs typeface="Helvetica"/>
              </a:rPr>
              <a:t>2018 et vous? </a:t>
            </a:r>
            <a:endParaRPr lang="fr-FR" dirty="0"/>
          </a:p>
        </p:txBody>
      </p:sp>
      <p:sp>
        <p:nvSpPr>
          <p:cNvPr id="38916" name="TextBox 2"/>
          <p:cNvSpPr txBox="1">
            <a:spLocks noChangeArrowheads="1"/>
          </p:cNvSpPr>
          <p:nvPr/>
        </p:nvSpPr>
        <p:spPr bwMode="auto">
          <a:xfrm>
            <a:off x="644525" y="1622425"/>
            <a:ext cx="8010525" cy="1212850"/>
          </a:xfrm>
          <a:prstGeom prst="rect">
            <a:avLst/>
          </a:prstGeom>
          <a:noFill/>
          <a:ln w="22225">
            <a:solidFill>
              <a:srgbClr val="A5A5E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solidFill>
                  <a:schemeClr val="bg1"/>
                </a:solidFill>
              </a:rPr>
              <a:t>Etre la fédération organisatrice de l’événement Hockey sur gazon aux Gay Games</a:t>
            </a:r>
          </a:p>
          <a:p>
            <a:endParaRPr lang="fr-FR">
              <a:solidFill>
                <a:schemeClr val="bg1"/>
              </a:solidFill>
            </a:endParaRPr>
          </a:p>
          <a:p>
            <a:r>
              <a:rPr lang="fr-FR">
                <a:solidFill>
                  <a:schemeClr val="bg1"/>
                </a:solidFill>
              </a:rPr>
              <a:t>Soutenir officiellement le projet Paris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Shape 498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24275" y="4711700"/>
            <a:ext cx="1719263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Shape 499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12128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Shape 500"/>
          <p:cNvSpPr txBox="1">
            <a:spLocks noChangeArrowheads="1"/>
          </p:cNvSpPr>
          <p:nvPr/>
        </p:nvSpPr>
        <p:spPr bwMode="auto">
          <a:xfrm>
            <a:off x="2724150" y="0"/>
            <a:ext cx="641985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SzPct val="25000"/>
            </a:pPr>
            <a:r>
              <a:rPr lang="fr-FR" sz="3600" b="1">
                <a:solidFill>
                  <a:srgbClr val="C50106"/>
                </a:solidFill>
                <a:sym typeface="Arial" charset="0"/>
              </a:rPr>
              <a:t>J-1050</a:t>
            </a:r>
            <a:r>
              <a:rPr lang="fr-FR" sz="3600" b="1">
                <a:solidFill>
                  <a:schemeClr val="hlink"/>
                </a:solidFill>
                <a:sym typeface="Arial" charset="0"/>
              </a:rPr>
              <a:t> de Paris 2018</a:t>
            </a:r>
          </a:p>
        </p:txBody>
      </p:sp>
      <p:sp>
        <p:nvSpPr>
          <p:cNvPr id="61445" name="Shape 502"/>
          <p:cNvSpPr txBox="1">
            <a:spLocks noChangeArrowheads="1"/>
          </p:cNvSpPr>
          <p:nvPr/>
        </p:nvSpPr>
        <p:spPr bwMode="auto">
          <a:xfrm>
            <a:off x="5799138" y="838200"/>
            <a:ext cx="3344862" cy="5116513"/>
          </a:xfrm>
          <a:prstGeom prst="rect">
            <a:avLst/>
          </a:prstGeom>
          <a:noFill/>
          <a:ln w="9525" cap="sq">
            <a:solidFill>
              <a:srgbClr val="FFFFFF"/>
            </a:solidFill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SzPct val="25000"/>
              <a:defRPr/>
            </a:pPr>
            <a:r>
              <a:rPr lang="fr-FR" sz="2400" b="1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rPr>
              <a:t>1er-12 août, 2018</a:t>
            </a:r>
            <a:r>
              <a:rPr lang="fr-FR" sz="2400" b="1" u="sng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  <a:p>
            <a:pPr algn="ctr">
              <a:defRPr/>
            </a:pPr>
            <a:endParaRPr lang="fr-FR" sz="2400" b="1">
              <a:solidFill>
                <a:schemeClr val="bg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>
              <a:buSzPct val="25000"/>
              <a:defRPr/>
            </a:pPr>
            <a: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15 000 participants</a:t>
            </a:r>
          </a:p>
          <a:p>
            <a:pPr algn="ctr">
              <a:buSzPct val="25000"/>
              <a:defRPr/>
            </a:pPr>
            <a: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40 000 visiteurs </a:t>
            </a:r>
            <a:b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 +70 pays</a:t>
            </a:r>
          </a:p>
          <a:p>
            <a:pPr algn="ctr">
              <a:buSzPct val="25000"/>
              <a:defRPr/>
            </a:pPr>
            <a: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Ouvert à tous</a:t>
            </a:r>
          </a:p>
          <a:p>
            <a:pPr algn="ctr">
              <a:defRPr/>
            </a:pPr>
            <a:endParaRPr lang="fr-FR" sz="1600" b="1">
              <a:solidFill>
                <a:schemeClr val="bg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>
              <a:buSzPct val="25000"/>
              <a:defRPr/>
            </a:pPr>
            <a: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Infrastructures prestigieuses</a:t>
            </a:r>
          </a:p>
          <a:p>
            <a:pPr algn="ctr">
              <a:defRPr/>
            </a:pPr>
            <a:endParaRPr lang="fr-FR" sz="1600" b="1">
              <a:solidFill>
                <a:schemeClr val="bg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>
              <a:buSzPct val="25000"/>
              <a:defRPr/>
            </a:pPr>
            <a: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36 sports</a:t>
            </a:r>
          </a:p>
          <a:p>
            <a:pPr algn="ctr">
              <a:buSzPct val="25000"/>
              <a:defRPr/>
            </a:pPr>
            <a: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 évènements culturels</a:t>
            </a:r>
          </a:p>
          <a:p>
            <a:pPr algn="ctr">
              <a:buSzPct val="25000"/>
              <a:defRPr/>
            </a:pPr>
            <a: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 cycle de conférences</a:t>
            </a:r>
          </a:p>
          <a:p>
            <a:pPr algn="ctr">
              <a:defRPr/>
            </a:pPr>
            <a:endParaRPr lang="fr-FR" sz="1600" b="1">
              <a:solidFill>
                <a:schemeClr val="bg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>
              <a:buSzPct val="25000"/>
              <a:defRPr/>
            </a:pPr>
            <a: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Soutien de +26 fédérations</a:t>
            </a:r>
          </a:p>
          <a:p>
            <a:pPr algn="ctr">
              <a:buSzPct val="25000"/>
              <a:defRPr/>
            </a:pPr>
            <a: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sportives nationales et des institutions publiques nationales, régionales et locales</a:t>
            </a:r>
          </a:p>
          <a:p>
            <a:pPr algn="ctr">
              <a:defRPr/>
            </a:pPr>
            <a:endParaRPr lang="fr-FR" sz="1600" b="1">
              <a:solidFill>
                <a:schemeClr val="bg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>
              <a:buSzPct val="25000"/>
              <a:defRPr/>
            </a:pPr>
            <a:r>
              <a:rPr lang="fr-FR" sz="1600" b="1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3000 bénévoles</a:t>
            </a:r>
          </a:p>
        </p:txBody>
      </p:sp>
      <p:pic>
        <p:nvPicPr>
          <p:cNvPr id="39941" name="Shape 503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500" y="4711700"/>
            <a:ext cx="20097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Shape 504"/>
          <p:cNvPicPr preferRelativeResize="0"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0" y="12128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Shape 505"/>
          <p:cNvPicPr preferRelativeResize="0"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67100" y="2595563"/>
            <a:ext cx="16383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Shape 506"/>
          <p:cNvPicPr preferRelativeResize="0"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49575" y="3678238"/>
            <a:ext cx="2174875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Shape 507"/>
          <p:cNvPicPr preferRelativeResize="0"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27368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Image 18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0813" y="3846513"/>
            <a:ext cx="24288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7" name="ZoneTexte 19"/>
          <p:cNvSpPr txBox="1">
            <a:spLocks noChangeArrowheads="1"/>
          </p:cNvSpPr>
          <p:nvPr/>
        </p:nvSpPr>
        <p:spPr bwMode="auto">
          <a:xfrm>
            <a:off x="398463" y="3790950"/>
            <a:ext cx="1511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fr-FR" sz="12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@ParisGames2018</a:t>
            </a:r>
          </a:p>
        </p:txBody>
      </p:sp>
      <p:sp>
        <p:nvSpPr>
          <p:cNvPr id="39948" name="ZoneTexte 17"/>
          <p:cNvSpPr txBox="1">
            <a:spLocks noChangeArrowheads="1"/>
          </p:cNvSpPr>
          <p:nvPr/>
        </p:nvSpPr>
        <p:spPr bwMode="auto">
          <a:xfrm>
            <a:off x="381000" y="3338513"/>
            <a:ext cx="866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fr-FR" sz="12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Paris2018</a:t>
            </a:r>
          </a:p>
        </p:txBody>
      </p:sp>
      <p:pic>
        <p:nvPicPr>
          <p:cNvPr id="39949" name="Image 1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12713" y="3328988"/>
            <a:ext cx="2778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0" name="Image 12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15888" y="4257675"/>
            <a:ext cx="506412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1" name="ZoneTexte 17"/>
          <p:cNvSpPr txBox="1">
            <a:spLocks noChangeArrowheads="1"/>
          </p:cNvSpPr>
          <p:nvPr/>
        </p:nvSpPr>
        <p:spPr bwMode="auto">
          <a:xfrm>
            <a:off x="715963" y="4275138"/>
            <a:ext cx="1647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fr-FR" sz="12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www.Paris2018.com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smtClean="0"/>
              <a:t>PARIS 2018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577850" y="2054225"/>
            <a:ext cx="8250238" cy="32385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fr-FR" b="0" dirty="0" smtClean="0"/>
              <a:t> 10e édition des Gay </a:t>
            </a:r>
            <a:r>
              <a:rPr lang="fr-FR" b="0" dirty="0" err="1" smtClean="0"/>
              <a:t>Games</a:t>
            </a:r>
            <a:endParaRPr lang="fr-FR" b="0" dirty="0" smtClean="0"/>
          </a:p>
          <a:p>
            <a:pPr>
              <a:lnSpc>
                <a:spcPct val="80000"/>
              </a:lnSpc>
              <a:defRPr/>
            </a:pPr>
            <a:r>
              <a:rPr lang="fr-FR" b="0" dirty="0" smtClean="0"/>
              <a:t> plus </a:t>
            </a:r>
            <a:r>
              <a:rPr lang="fr-FR" b="0" dirty="0"/>
              <a:t>grand </a:t>
            </a:r>
            <a:r>
              <a:rPr lang="fr-FR" dirty="0"/>
              <a:t>événement sportif et culturel </a:t>
            </a:r>
            <a:r>
              <a:rPr lang="fr-FR" dirty="0" smtClean="0"/>
              <a:t>  ouvert </a:t>
            </a:r>
            <a:r>
              <a:rPr lang="fr-FR" dirty="0"/>
              <a:t>à tous</a:t>
            </a:r>
            <a:r>
              <a:rPr lang="fr-FR" b="0" dirty="0"/>
              <a:t> </a:t>
            </a:r>
            <a:endParaRPr lang="fr-FR" b="0" dirty="0" smtClean="0"/>
          </a:p>
          <a:p>
            <a:pPr>
              <a:lnSpc>
                <a:spcPct val="80000"/>
              </a:lnSpc>
              <a:defRPr/>
            </a:pPr>
            <a:r>
              <a:rPr lang="fr-FR" b="0" dirty="0" smtClean="0"/>
              <a:t> aucune discrimination (âge</a:t>
            </a:r>
            <a:r>
              <a:rPr lang="fr-FR" b="0" dirty="0"/>
              <a:t>, origine ethnique, orientation ou identité sexuelle, état de </a:t>
            </a:r>
            <a:r>
              <a:rPr lang="fr-FR" b="0" dirty="0" smtClean="0"/>
              <a:t>santé)</a:t>
            </a:r>
          </a:p>
          <a:p>
            <a:pPr>
              <a:lnSpc>
                <a:spcPct val="80000"/>
              </a:lnSpc>
              <a:defRPr/>
            </a:pPr>
            <a:r>
              <a:rPr lang="fr-FR" b="0" dirty="0" smtClean="0"/>
              <a:t> aucune sélection</a:t>
            </a:r>
          </a:p>
          <a:p>
            <a:pPr>
              <a:lnSpc>
                <a:spcPct val="80000"/>
              </a:lnSpc>
              <a:defRPr/>
            </a:pPr>
            <a:r>
              <a:rPr lang="fr-FR" b="0" dirty="0" smtClean="0"/>
              <a:t> </a:t>
            </a:r>
            <a:r>
              <a:rPr lang="fr-FR" b="0" dirty="0" err="1" smtClean="0"/>
              <a:t>Éco-responsable</a:t>
            </a:r>
            <a:r>
              <a:rPr lang="fr-FR" b="0" dirty="0"/>
              <a:t/>
            </a:r>
            <a:br>
              <a:rPr lang="fr-FR" b="0" dirty="0"/>
            </a:br>
            <a:endParaRPr lang="fr-FR" b="0" dirty="0"/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fr-FR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smtClean="0"/>
              <a:t>Les Gay Games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538163" y="1500188"/>
            <a:ext cx="8250237" cy="4462462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fr-FR" b="0" dirty="0" smtClean="0"/>
              <a:t> Plus qu’une compétition sportive</a:t>
            </a:r>
          </a:p>
          <a:p>
            <a:pPr>
              <a:lnSpc>
                <a:spcPct val="80000"/>
              </a:lnSpc>
              <a:defRPr/>
            </a:pPr>
            <a:r>
              <a:rPr lang="fr-FR" b="0" dirty="0" smtClean="0"/>
              <a:t> Un projet de société</a:t>
            </a:r>
          </a:p>
          <a:p>
            <a:pPr>
              <a:lnSpc>
                <a:spcPct val="80000"/>
              </a:lnSpc>
              <a:defRPr/>
            </a:pPr>
            <a:r>
              <a:rPr lang="fr-FR" b="0" dirty="0" smtClean="0"/>
              <a:t> Premier en 1982 à San Francisco</a:t>
            </a:r>
          </a:p>
          <a:p>
            <a:pPr>
              <a:lnSpc>
                <a:spcPct val="80000"/>
              </a:lnSpc>
              <a:defRPr/>
            </a:pPr>
            <a:r>
              <a:rPr lang="fr-FR" b="0" dirty="0" smtClean="0"/>
              <a:t> Organisé tous les 4 ans </a:t>
            </a:r>
          </a:p>
          <a:p>
            <a:pPr>
              <a:lnSpc>
                <a:spcPct val="80000"/>
              </a:lnSpc>
              <a:defRPr/>
            </a:pPr>
            <a:r>
              <a:rPr lang="fr-FR" b="0" dirty="0" smtClean="0"/>
              <a:t> Des </a:t>
            </a:r>
            <a:r>
              <a:rPr lang="fr-FR" b="0" dirty="0"/>
              <a:t>principes: </a:t>
            </a:r>
            <a:endParaRPr lang="fr-FR" b="0" dirty="0" smtClean="0"/>
          </a:p>
          <a:p>
            <a:pPr lvl="1">
              <a:lnSpc>
                <a:spcPct val="80000"/>
              </a:lnSpc>
              <a:defRPr/>
            </a:pPr>
            <a:r>
              <a:rPr lang="fr-FR" b="0" dirty="0" smtClean="0">
                <a:cs typeface="Helvetica" pitchFamily="34" charset="0"/>
              </a:rPr>
              <a:t>Participation</a:t>
            </a:r>
          </a:p>
          <a:p>
            <a:pPr lvl="1">
              <a:lnSpc>
                <a:spcPct val="80000"/>
              </a:lnSpc>
              <a:defRPr/>
            </a:pPr>
            <a:r>
              <a:rPr lang="fr-FR" b="0" dirty="0">
                <a:cs typeface="Helvetica" pitchFamily="34" charset="0"/>
              </a:rPr>
              <a:t>I</a:t>
            </a:r>
            <a:r>
              <a:rPr lang="fr-FR" b="0" dirty="0" smtClean="0">
                <a:cs typeface="Helvetica" pitchFamily="34" charset="0"/>
              </a:rPr>
              <a:t>nclusion</a:t>
            </a:r>
          </a:p>
          <a:p>
            <a:pPr lvl="1">
              <a:lnSpc>
                <a:spcPct val="80000"/>
              </a:lnSpc>
              <a:defRPr/>
            </a:pPr>
            <a:r>
              <a:rPr lang="fr-FR" b="0" dirty="0">
                <a:cs typeface="Helvetica" pitchFamily="34" charset="0"/>
              </a:rPr>
              <a:t>D</a:t>
            </a:r>
            <a:r>
              <a:rPr lang="fr-FR" b="0" dirty="0" smtClean="0">
                <a:cs typeface="Helvetica" pitchFamily="34" charset="0"/>
              </a:rPr>
              <a:t>épassement </a:t>
            </a:r>
            <a:r>
              <a:rPr lang="fr-FR" b="0" dirty="0">
                <a:cs typeface="Helvetica" pitchFamily="34" charset="0"/>
              </a:rPr>
              <a:t>de </a:t>
            </a:r>
            <a:r>
              <a:rPr lang="fr-FR" b="0" dirty="0" smtClean="0">
                <a:cs typeface="Helvetica" pitchFamily="34" charset="0"/>
              </a:rPr>
              <a:t>soi</a:t>
            </a:r>
          </a:p>
          <a:p>
            <a:pPr>
              <a:lnSpc>
                <a:spcPct val="80000"/>
              </a:lnSpc>
              <a:defRPr/>
            </a:pPr>
            <a:r>
              <a:rPr lang="fr-FR" b="0" dirty="0" smtClean="0">
                <a:cs typeface="Helvetica" pitchFamily="34" charset="0"/>
              </a:rPr>
              <a:t> Pour </a:t>
            </a:r>
            <a:r>
              <a:rPr lang="fr-FR" b="0" dirty="0">
                <a:cs typeface="Helvetica" pitchFamily="34" charset="0"/>
              </a:rPr>
              <a:t>faire reculer les préjugés et progresser les mentalités</a:t>
            </a:r>
          </a:p>
          <a:p>
            <a:pPr>
              <a:lnSpc>
                <a:spcPct val="80000"/>
              </a:lnSpc>
              <a:defRPr/>
            </a:pPr>
            <a:endParaRPr lang="fr-FR" b="0" dirty="0">
              <a:cs typeface="Helvetica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fr-FR" b="0" dirty="0" smtClean="0"/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fr-FR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8"/>
          <p:cNvSpPr>
            <a:spLocks noChangeArrowheads="1"/>
          </p:cNvSpPr>
          <p:nvPr/>
        </p:nvSpPr>
        <p:spPr bwMode="auto">
          <a:xfrm>
            <a:off x="5516563" y="595313"/>
            <a:ext cx="3349625" cy="424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506" name="ZoneTexte 9"/>
          <p:cNvSpPr txBox="1">
            <a:spLocks noChangeArrowheads="1"/>
          </p:cNvSpPr>
          <p:nvPr/>
        </p:nvSpPr>
        <p:spPr bwMode="auto">
          <a:xfrm>
            <a:off x="609600" y="6553200"/>
            <a:ext cx="8458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fr-FR" sz="800">
                <a:latin typeface="Arial Narrow" pitchFamily="34" charset="0"/>
              </a:rPr>
              <a:t>•  du 4 au 12 août 2018  •  15 000 participants  •  70 pays  •  des sites prestigieux  •  36 sports  •  14 événements culturels  •  24 fédérations sportives nationales engagées  •  des soutiens institutionnels au plus haut niveau  • </a:t>
            </a:r>
          </a:p>
        </p:txBody>
      </p:sp>
      <p:sp>
        <p:nvSpPr>
          <p:cNvPr id="21507" name="Titre 8"/>
          <p:cNvSpPr txBox="1">
            <a:spLocks/>
          </p:cNvSpPr>
          <p:nvPr/>
        </p:nvSpPr>
        <p:spPr bwMode="auto">
          <a:xfrm>
            <a:off x="1447800" y="228600"/>
            <a:ext cx="7543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4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Gay Games</a:t>
            </a:r>
            <a:endParaRPr lang="fr-FR" sz="4000" b="1">
              <a:solidFill>
                <a:schemeClr val="bg1"/>
              </a:solidFill>
              <a:latin typeface="R Avenir Roman"/>
              <a:ea typeface="R Avenir Roman"/>
              <a:cs typeface="R Avenir Roman"/>
            </a:endParaRPr>
          </a:p>
        </p:txBody>
      </p:sp>
      <p:sp>
        <p:nvSpPr>
          <p:cNvPr id="21508" name="ZoneTexte 14"/>
          <p:cNvSpPr txBox="1">
            <a:spLocks noChangeArrowheads="1"/>
          </p:cNvSpPr>
          <p:nvPr/>
        </p:nvSpPr>
        <p:spPr bwMode="auto">
          <a:xfrm>
            <a:off x="1447800" y="944563"/>
            <a:ext cx="3773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fr-FR" sz="2400" b="1">
                <a:solidFill>
                  <a:srgbClr val="FF6D00"/>
                </a:solidFill>
                <a:latin typeface="Helvetica" pitchFamily="34" charset="0"/>
                <a:cs typeface="Helvetica" pitchFamily="34" charset="0"/>
              </a:rPr>
              <a:t>Une histoire depuis 1982</a:t>
            </a:r>
            <a:endParaRPr lang="fr-FR" b="1">
              <a:solidFill>
                <a:srgbClr val="FF6D0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1509" name="ZoneTexte 2"/>
          <p:cNvSpPr txBox="1">
            <a:spLocks noChangeArrowheads="1"/>
          </p:cNvSpPr>
          <p:nvPr/>
        </p:nvSpPr>
        <p:spPr bwMode="auto">
          <a:xfrm>
            <a:off x="879475" y="1814513"/>
            <a:ext cx="31115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fr-FR" sz="2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San Francisco 1982 </a:t>
            </a:r>
          </a:p>
          <a:p>
            <a:pPr defTabSz="457200"/>
            <a:r>
              <a:rPr lang="fr-FR" sz="2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San Francisco	1986</a:t>
            </a:r>
          </a:p>
          <a:p>
            <a:pPr defTabSz="457200"/>
            <a:r>
              <a:rPr lang="fr-FR" sz="2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Vancouver	      1990</a:t>
            </a:r>
          </a:p>
          <a:p>
            <a:pPr defTabSz="457200"/>
            <a:r>
              <a:rPr lang="fr-FR" sz="2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New York         1994</a:t>
            </a:r>
          </a:p>
          <a:p>
            <a:pPr defTabSz="457200"/>
            <a:r>
              <a:rPr lang="fr-FR" sz="2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Amsterdam	1998</a:t>
            </a:r>
          </a:p>
          <a:p>
            <a:pPr defTabSz="457200"/>
            <a:r>
              <a:rPr lang="fr-FR" sz="2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Sydney			2002</a:t>
            </a:r>
          </a:p>
          <a:p>
            <a:pPr defTabSz="457200"/>
            <a:r>
              <a:rPr lang="fr-FR" sz="2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Chicaco		2006</a:t>
            </a:r>
          </a:p>
          <a:p>
            <a:pPr defTabSz="457200"/>
            <a:r>
              <a:rPr lang="fr-FR" sz="2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Cologne		2010</a:t>
            </a:r>
          </a:p>
          <a:p>
            <a:pPr defTabSz="457200"/>
            <a:r>
              <a:rPr lang="fr-FR" sz="2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Cleveland		2014</a:t>
            </a:r>
          </a:p>
          <a:p>
            <a:pPr defTabSz="457200"/>
            <a:r>
              <a:rPr lang="fr-FR" sz="2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Paris			2018</a:t>
            </a:r>
          </a:p>
        </p:txBody>
      </p:sp>
      <p:sp>
        <p:nvSpPr>
          <p:cNvPr id="21510" name="ZoneTexte 14"/>
          <p:cNvSpPr txBox="1">
            <a:spLocks noChangeArrowheads="1"/>
          </p:cNvSpPr>
          <p:nvPr/>
        </p:nvSpPr>
        <p:spPr bwMode="auto">
          <a:xfrm>
            <a:off x="873125" y="5300663"/>
            <a:ext cx="7486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fr-FR" b="1">
                <a:solidFill>
                  <a:srgbClr val="FF6D00"/>
                </a:solidFill>
                <a:latin typeface="Helvetica" pitchFamily="34" charset="0"/>
                <a:cs typeface="Helvetica" pitchFamily="34" charset="0"/>
              </a:rPr>
              <a:t>Ouvert à tous et à toutes les diversités selon la devise « All Equal »</a:t>
            </a:r>
          </a:p>
          <a:p>
            <a:pPr defTabSz="457200"/>
            <a:r>
              <a:rPr lang="fr-FR" b="1">
                <a:solidFill>
                  <a:srgbClr val="FF6D00"/>
                </a:solidFill>
                <a:latin typeface="Helvetica" pitchFamily="34" charset="0"/>
                <a:cs typeface="Helvetica" pitchFamily="34" charset="0"/>
              </a:rPr>
              <a:t>pour faire reculer les préjugés et progresser les mentalités</a:t>
            </a:r>
          </a:p>
        </p:txBody>
      </p:sp>
      <p:pic>
        <p:nvPicPr>
          <p:cNvPr id="21511" name="Shape 330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2413" y="3625850"/>
            <a:ext cx="85725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Shape 325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4975" y="2100263"/>
            <a:ext cx="804863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Shape 324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6275" y="2168525"/>
            <a:ext cx="814388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Shape 328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25" y="3471863"/>
            <a:ext cx="1022350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Shape 327"/>
          <p:cNvPicPr preferRelativeResize="0"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3413" y="333057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Shape 323"/>
          <p:cNvPicPr preferRelativeResize="0"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72400" y="1120775"/>
            <a:ext cx="842963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Shape 322"/>
          <p:cNvPicPr preferRelativeResize="0"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45288" y="1033463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Shape 321"/>
          <p:cNvPicPr preferRelativeResize="0"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92788" y="1052513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Shape 326"/>
          <p:cNvPicPr preferRelativeResize="0"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737475" y="2152650"/>
            <a:ext cx="10191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Shape 366"/>
          <p:cNvPicPr preferRelativeResize="0"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29063" y="3522663"/>
            <a:ext cx="1298575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smtClean="0"/>
              <a:t>PARIS 2018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628650" y="1706563"/>
            <a:ext cx="8250238" cy="3729037"/>
          </a:xfrm>
        </p:spPr>
        <p:txBody>
          <a:bodyPr/>
          <a:lstStyle/>
          <a:p>
            <a:r>
              <a:rPr lang="fr-FR" b="0" smtClean="0"/>
              <a:t> 15.000 participants venus de 70 pays </a:t>
            </a:r>
          </a:p>
          <a:p>
            <a:r>
              <a:rPr lang="fr-FR" b="0" smtClean="0"/>
              <a:t> 40.000 visiteurs</a:t>
            </a:r>
          </a:p>
          <a:p>
            <a:r>
              <a:rPr lang="fr-FR" b="0" smtClean="0"/>
              <a:t> 36 sports </a:t>
            </a:r>
          </a:p>
          <a:p>
            <a:r>
              <a:rPr lang="fr-FR" b="0" smtClean="0"/>
              <a:t> Conférences, activités culturelles, festivités </a:t>
            </a:r>
          </a:p>
          <a:p>
            <a:r>
              <a:rPr lang="fr-FR" b="0" smtClean="0"/>
              <a:t> du 1er au 12 août 2018 </a:t>
            </a:r>
          </a:p>
          <a:p>
            <a:r>
              <a:rPr lang="fr-FR" b="0" smtClean="0"/>
              <a:t> à Paris et en île de France dans 70 lieux environ.</a:t>
            </a:r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6"/>
          <p:cNvSpPr>
            <a:spLocks noChangeArrowheads="1"/>
          </p:cNvSpPr>
          <p:nvPr/>
        </p:nvSpPr>
        <p:spPr bwMode="auto">
          <a:xfrm>
            <a:off x="198438" y="1401763"/>
            <a:ext cx="1892300" cy="3081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57200"/>
            <a:endParaRPr lang="fr-FR"/>
          </a:p>
        </p:txBody>
      </p:sp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0" y="1441450"/>
            <a:ext cx="299243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49263" eaLnBrk="0" hangingPunct="0">
              <a:buSzPct val="100000"/>
              <a:tabLst>
                <a:tab pos="0" algn="l"/>
                <a:tab pos="568325" algn="l"/>
                <a:tab pos="1482725" algn="l"/>
                <a:tab pos="2397125" algn="l"/>
                <a:tab pos="3311525" algn="l"/>
                <a:tab pos="4225925" algn="l"/>
                <a:tab pos="5140325" algn="l"/>
                <a:tab pos="6054725" algn="l"/>
                <a:tab pos="6969125" algn="l"/>
                <a:tab pos="7883525" algn="l"/>
                <a:tab pos="8797925" algn="l"/>
                <a:tab pos="9712325" algn="l"/>
                <a:tab pos="9882188" algn="l"/>
                <a:tab pos="10331450" algn="l"/>
                <a:tab pos="10780713" algn="l"/>
              </a:tabLst>
            </a:pPr>
            <a:r>
              <a:rPr lang="fr-FR" sz="1600" b="1">
                <a:solidFill>
                  <a:schemeClr val="accent1"/>
                </a:solidFill>
                <a:latin typeface="Helvetica" pitchFamily="34" charset="0"/>
              </a:rPr>
              <a:t>Sports aquatiques</a:t>
            </a: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	</a:t>
            </a:r>
            <a:br>
              <a:rPr lang="fr-FR" sz="1600" b="1">
                <a:solidFill>
                  <a:schemeClr val="bg1"/>
                </a:solidFill>
                <a:latin typeface="Helvetica" pitchFamily="34" charset="0"/>
              </a:rPr>
            </a:b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- Aviron 	</a:t>
            </a:r>
            <a:br>
              <a:rPr lang="fr-FR" sz="1600" b="1">
                <a:solidFill>
                  <a:schemeClr val="bg1"/>
                </a:solidFill>
                <a:latin typeface="Helvetica" pitchFamily="34" charset="0"/>
              </a:rPr>
            </a:b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fr-FR" sz="1600" b="1">
                <a:solidFill>
                  <a:srgbClr val="47A145"/>
                </a:solidFill>
                <a:latin typeface="Helvetica" pitchFamily="34" charset="0"/>
              </a:rPr>
              <a:t>- </a:t>
            </a: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Eau libre </a:t>
            </a:r>
          </a:p>
          <a:p>
            <a:pPr defTabSz="449263" eaLnBrk="0" hangingPunct="0">
              <a:buSzPct val="100000"/>
              <a:tabLst>
                <a:tab pos="0" algn="l"/>
                <a:tab pos="568325" algn="l"/>
                <a:tab pos="1482725" algn="l"/>
                <a:tab pos="2397125" algn="l"/>
                <a:tab pos="3311525" algn="l"/>
                <a:tab pos="4225925" algn="l"/>
                <a:tab pos="5140325" algn="l"/>
                <a:tab pos="6054725" algn="l"/>
                <a:tab pos="6969125" algn="l"/>
                <a:tab pos="7883525" algn="l"/>
                <a:tab pos="8797925" algn="l"/>
                <a:tab pos="9712325" algn="l"/>
                <a:tab pos="9882188" algn="l"/>
                <a:tab pos="10331450" algn="l"/>
                <a:tab pos="1078071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- Natation	</a:t>
            </a:r>
          </a:p>
          <a:p>
            <a:pPr defTabSz="449263" eaLnBrk="0" hangingPunct="0">
              <a:buSzPct val="100000"/>
              <a:tabLst>
                <a:tab pos="0" algn="l"/>
                <a:tab pos="568325" algn="l"/>
                <a:tab pos="1482725" algn="l"/>
                <a:tab pos="2397125" algn="l"/>
                <a:tab pos="3311525" algn="l"/>
                <a:tab pos="4225925" algn="l"/>
                <a:tab pos="5140325" algn="l"/>
                <a:tab pos="6054725" algn="l"/>
                <a:tab pos="6969125" algn="l"/>
                <a:tab pos="7883525" algn="l"/>
                <a:tab pos="8797925" algn="l"/>
                <a:tab pos="9712325" algn="l"/>
                <a:tab pos="9882188" algn="l"/>
                <a:tab pos="10331450" algn="l"/>
                <a:tab pos="1078071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- Natation synchronisée</a:t>
            </a:r>
          </a:p>
          <a:p>
            <a:pPr defTabSz="449263" eaLnBrk="0" hangingPunct="0">
              <a:buSzPct val="100000"/>
              <a:tabLst>
                <a:tab pos="0" algn="l"/>
                <a:tab pos="568325" algn="l"/>
                <a:tab pos="1482725" algn="l"/>
                <a:tab pos="2397125" algn="l"/>
                <a:tab pos="3311525" algn="l"/>
                <a:tab pos="4225925" algn="l"/>
                <a:tab pos="5140325" algn="l"/>
                <a:tab pos="6054725" algn="l"/>
                <a:tab pos="6969125" algn="l"/>
                <a:tab pos="7883525" algn="l"/>
                <a:tab pos="8797925" algn="l"/>
                <a:tab pos="9712325" algn="l"/>
                <a:tab pos="9882188" algn="l"/>
                <a:tab pos="10331450" algn="l"/>
                <a:tab pos="1078071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- Plongeon</a:t>
            </a:r>
          </a:p>
          <a:p>
            <a:pPr defTabSz="449263" eaLnBrk="0" hangingPunct="0">
              <a:buSzPct val="100000"/>
              <a:tabLst>
                <a:tab pos="0" algn="l"/>
                <a:tab pos="568325" algn="l"/>
                <a:tab pos="1482725" algn="l"/>
                <a:tab pos="2397125" algn="l"/>
                <a:tab pos="3311525" algn="l"/>
                <a:tab pos="4225925" algn="l"/>
                <a:tab pos="5140325" algn="l"/>
                <a:tab pos="6054725" algn="l"/>
                <a:tab pos="6969125" algn="l"/>
                <a:tab pos="7883525" algn="l"/>
                <a:tab pos="8797925" algn="l"/>
                <a:tab pos="9712325" algn="l"/>
                <a:tab pos="9882188" algn="l"/>
                <a:tab pos="10331450" algn="l"/>
                <a:tab pos="1078071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- Voile</a:t>
            </a:r>
          </a:p>
          <a:p>
            <a:pPr defTabSz="449263" eaLnBrk="0" hangingPunct="0">
              <a:buSzPct val="100000"/>
              <a:tabLst>
                <a:tab pos="0" algn="l"/>
                <a:tab pos="568325" algn="l"/>
                <a:tab pos="1482725" algn="l"/>
                <a:tab pos="2397125" algn="l"/>
                <a:tab pos="3311525" algn="l"/>
                <a:tab pos="4225925" algn="l"/>
                <a:tab pos="5140325" algn="l"/>
                <a:tab pos="6054725" algn="l"/>
                <a:tab pos="6969125" algn="l"/>
                <a:tab pos="7883525" algn="l"/>
                <a:tab pos="8797925" algn="l"/>
                <a:tab pos="9712325" algn="l"/>
                <a:tab pos="9882188" algn="l"/>
                <a:tab pos="10331450" algn="l"/>
                <a:tab pos="1078071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- Water-polo</a:t>
            </a:r>
          </a:p>
          <a:p>
            <a:pPr defTabSz="449263" eaLnBrk="0" hangingPunct="0">
              <a:buSzPct val="100000"/>
              <a:tabLst>
                <a:tab pos="0" algn="l"/>
                <a:tab pos="568325" algn="l"/>
                <a:tab pos="1482725" algn="l"/>
                <a:tab pos="2397125" algn="l"/>
                <a:tab pos="3311525" algn="l"/>
                <a:tab pos="4225925" algn="l"/>
                <a:tab pos="5140325" algn="l"/>
                <a:tab pos="6054725" algn="l"/>
                <a:tab pos="6969125" algn="l"/>
                <a:tab pos="7883525" algn="l"/>
                <a:tab pos="8797925" algn="l"/>
                <a:tab pos="9712325" algn="l"/>
                <a:tab pos="9882188" algn="l"/>
                <a:tab pos="10331450" algn="l"/>
                <a:tab pos="1078071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- </a:t>
            </a:r>
            <a:r>
              <a:rPr lang="fr-FR" sz="1600" b="1">
                <a:solidFill>
                  <a:schemeClr val="accent1"/>
                </a:solidFill>
                <a:latin typeface="Helvetica" pitchFamily="34" charset="0"/>
              </a:rPr>
              <a:t>Sports athlétiques</a:t>
            </a:r>
          </a:p>
          <a:p>
            <a:pPr defTabSz="449263" eaLnBrk="0" hangingPunct="0">
              <a:buSzPct val="100000"/>
              <a:tabLst>
                <a:tab pos="0" algn="l"/>
                <a:tab pos="568325" algn="l"/>
                <a:tab pos="1482725" algn="l"/>
                <a:tab pos="2397125" algn="l"/>
                <a:tab pos="3311525" algn="l"/>
                <a:tab pos="4225925" algn="l"/>
                <a:tab pos="5140325" algn="l"/>
                <a:tab pos="6054725" algn="l"/>
                <a:tab pos="6969125" algn="l"/>
                <a:tab pos="7883525" algn="l"/>
                <a:tab pos="8797925" algn="l"/>
                <a:tab pos="9712325" algn="l"/>
                <a:tab pos="9882188" algn="l"/>
                <a:tab pos="10331450" algn="l"/>
                <a:tab pos="1078071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- Course 5km &amp; 10km</a:t>
            </a:r>
            <a:br>
              <a:rPr lang="fr-FR" sz="1600" b="1">
                <a:solidFill>
                  <a:schemeClr val="bg1"/>
                </a:solidFill>
                <a:latin typeface="Helvetica" pitchFamily="34" charset="0"/>
              </a:rPr>
            </a:b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- Semi-marathon/marathon</a:t>
            </a:r>
          </a:p>
          <a:p>
            <a:pPr defTabSz="449263" eaLnBrk="0" hangingPunct="0">
              <a:buSzPct val="100000"/>
              <a:tabLst>
                <a:tab pos="0" algn="l"/>
                <a:tab pos="568325" algn="l"/>
                <a:tab pos="1482725" algn="l"/>
                <a:tab pos="2397125" algn="l"/>
                <a:tab pos="3311525" algn="l"/>
                <a:tab pos="4225925" algn="l"/>
                <a:tab pos="5140325" algn="l"/>
                <a:tab pos="6054725" algn="l"/>
                <a:tab pos="6969125" algn="l"/>
                <a:tab pos="7883525" algn="l"/>
                <a:tab pos="8797925" algn="l"/>
                <a:tab pos="9712325" algn="l"/>
                <a:tab pos="9882188" algn="l"/>
                <a:tab pos="10331450" algn="l"/>
                <a:tab pos="1078071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- Athlétisme</a:t>
            </a:r>
            <a:endParaRPr lang="en-US" sz="1600" b="1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425" y="4543425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25613" y="4552950"/>
            <a:ext cx="15017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70563" y="4562475"/>
            <a:ext cx="13938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54875" y="457358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 Box 8"/>
          <p:cNvSpPr txBox="1">
            <a:spLocks noChangeArrowheads="1"/>
          </p:cNvSpPr>
          <p:nvPr/>
        </p:nvSpPr>
        <p:spPr bwMode="auto">
          <a:xfrm>
            <a:off x="2968625" y="1096963"/>
            <a:ext cx="20066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accent1"/>
                </a:solidFill>
              </a:rPr>
              <a:t>Sports de combat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</a:rPr>
              <a:t> Arts martiaux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</a:rPr>
              <a:t> Escrime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</a:rPr>
              <a:t> Judo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</a:rPr>
              <a:t> Lutte</a:t>
            </a:r>
          </a:p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accent1"/>
                </a:solidFill>
              </a:rPr>
              <a:t>Sports indoor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Basket-ball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Handball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Hockey sur glace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Volleyball</a:t>
            </a:r>
            <a:br>
              <a:rPr lang="fr-FR" sz="1600" b="1">
                <a:solidFill>
                  <a:schemeClr val="bg1"/>
                </a:solidFill>
                <a:latin typeface="Helvetica" pitchFamily="34" charset="0"/>
              </a:rPr>
            </a:br>
            <a:r>
              <a:rPr lang="fr-FR" sz="1600" b="1">
                <a:solidFill>
                  <a:schemeClr val="accent1"/>
                </a:solidFill>
                <a:latin typeface="Helvetica" pitchFamily="34" charset="0"/>
              </a:rPr>
              <a:t>Sports sur roues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Roller derby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Roller on line</a:t>
            </a:r>
            <a:endParaRPr lang="fr-FR" sz="1600">
              <a:latin typeface="Helvetica" pitchFamily="34" charset="0"/>
            </a:endParaRPr>
          </a:p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>
                <a:latin typeface="Calibri" pitchFamily="34" charset="0"/>
              </a:rPr>
              <a:t>		</a:t>
            </a:r>
          </a:p>
        </p:txBody>
      </p:sp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5037138" y="1146175"/>
            <a:ext cx="2014537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>
                <a:solidFill>
                  <a:schemeClr val="accent1"/>
                </a:solidFill>
                <a:latin typeface="Helvetica" pitchFamily="34" charset="0"/>
              </a:rPr>
              <a:t>Sports outdoor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>
                <a:solidFill>
                  <a:schemeClr val="bg1"/>
                </a:solidFill>
                <a:latin typeface="Helvetica" pitchFamily="34" charset="0"/>
              </a:rPr>
              <a:t> Beach volleyball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>
                <a:solidFill>
                  <a:schemeClr val="bg1"/>
                </a:solidFill>
                <a:latin typeface="Helvetica" pitchFamily="34" charset="0"/>
              </a:rPr>
              <a:t> Football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>
                <a:solidFill>
                  <a:schemeClr val="bg1"/>
                </a:solidFill>
                <a:latin typeface="Helvetica" pitchFamily="34" charset="0"/>
              </a:rPr>
              <a:t> Flag football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Hockey / gazon</a:t>
            </a:r>
            <a:endParaRPr lang="en-US" sz="1600" b="1">
              <a:solidFill>
                <a:schemeClr val="bg1"/>
              </a:solidFill>
              <a:latin typeface="Helvetica" pitchFamily="34" charset="0"/>
            </a:endParaRP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>
                <a:solidFill>
                  <a:schemeClr val="bg1"/>
                </a:solidFill>
                <a:latin typeface="Helvetica" pitchFamily="34" charset="0"/>
              </a:rPr>
              <a:t> Rugby 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>
                <a:solidFill>
                  <a:schemeClr val="bg1"/>
                </a:solidFill>
                <a:latin typeface="Helvetica" pitchFamily="34" charset="0"/>
              </a:rPr>
              <a:t> Softball</a:t>
            </a:r>
          </a:p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>
                <a:solidFill>
                  <a:schemeClr val="accent1"/>
                </a:solidFill>
                <a:latin typeface="Helvetica" pitchFamily="34" charset="0"/>
              </a:rPr>
              <a:t>Sport </a:t>
            </a:r>
            <a:r>
              <a:rPr lang="fr-FR" sz="1600" b="1">
                <a:solidFill>
                  <a:schemeClr val="accent1"/>
                </a:solidFill>
                <a:latin typeface="Helvetica" pitchFamily="34" charset="0"/>
              </a:rPr>
              <a:t>raquettes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>
                <a:solidFill>
                  <a:schemeClr val="bg1"/>
                </a:solidFill>
                <a:latin typeface="Helvetica" pitchFamily="34" charset="0"/>
              </a:rPr>
              <a:t> Badminton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>
                <a:solidFill>
                  <a:schemeClr val="bg1"/>
                </a:solidFill>
                <a:latin typeface="Helvetica" pitchFamily="34" charset="0"/>
              </a:rPr>
              <a:t> Squash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>
                <a:solidFill>
                  <a:schemeClr val="bg1"/>
                </a:solidFill>
                <a:latin typeface="Helvetica" pitchFamily="34" charset="0"/>
              </a:rPr>
              <a:t> Tennis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>
                <a:solidFill>
                  <a:schemeClr val="bg1"/>
                </a:solidFill>
                <a:latin typeface="Helvetica" pitchFamily="34" charset="0"/>
              </a:rPr>
              <a:t> Tennis de table</a:t>
            </a:r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6981825" y="1160463"/>
            <a:ext cx="2162175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accent1"/>
                </a:solidFill>
                <a:latin typeface="Helvetica" pitchFamily="34" charset="0"/>
              </a:rPr>
              <a:t>Sport sur routes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Triathlon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Rando VTT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Cyclisme / route</a:t>
            </a:r>
          </a:p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accent1"/>
                </a:solidFill>
                <a:latin typeface="Helvetica" pitchFamily="34" charset="0"/>
              </a:rPr>
              <a:t>Sports artistiques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Dance sportive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Patinage artistique</a:t>
            </a:r>
          </a:p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accent1"/>
                </a:solidFill>
                <a:latin typeface="Helvetica" pitchFamily="34" charset="0"/>
              </a:rPr>
              <a:t>Sports de balle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Bowling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Pétanque</a:t>
            </a:r>
          </a:p>
          <a:p>
            <a:pPr defTabSz="449263" eaLnBrk="0" hangingPunct="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Golf</a:t>
            </a:r>
          </a:p>
        </p:txBody>
      </p:sp>
      <p:pic>
        <p:nvPicPr>
          <p:cNvPr id="23562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9300" y="4562475"/>
            <a:ext cx="243363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ZoneTexte 14"/>
          <p:cNvSpPr txBox="1">
            <a:spLocks noChangeArrowheads="1"/>
          </p:cNvSpPr>
          <p:nvPr/>
        </p:nvSpPr>
        <p:spPr bwMode="auto">
          <a:xfrm>
            <a:off x="4270375" y="371475"/>
            <a:ext cx="487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fr-FR" b="1">
                <a:solidFill>
                  <a:srgbClr val="FF6600"/>
                </a:solidFill>
              </a:rPr>
              <a:t> </a:t>
            </a:r>
            <a:r>
              <a:rPr lang="fr-FR" sz="2400" b="1">
                <a:solidFill>
                  <a:srgbClr val="FF6600"/>
                </a:solidFill>
              </a:rPr>
              <a:t>36 sports pour tous les niveaux </a:t>
            </a:r>
            <a:endParaRPr lang="fr-FR" sz="2400" b="1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3564" name="Titre 8"/>
          <p:cNvSpPr txBox="1">
            <a:spLocks/>
          </p:cNvSpPr>
          <p:nvPr/>
        </p:nvSpPr>
        <p:spPr bwMode="auto">
          <a:xfrm>
            <a:off x="1497013" y="217488"/>
            <a:ext cx="75438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4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Paris 2018</a:t>
            </a:r>
            <a:endParaRPr lang="fr-FR" sz="4000" b="1">
              <a:solidFill>
                <a:schemeClr val="bg1"/>
              </a:solidFill>
              <a:latin typeface="R Avenir Roman"/>
              <a:ea typeface="R Avenir Roman"/>
              <a:cs typeface="R Avenir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ZoneTexte 14"/>
          <p:cNvSpPr txBox="1">
            <a:spLocks noChangeArrowheads="1"/>
          </p:cNvSpPr>
          <p:nvPr/>
        </p:nvSpPr>
        <p:spPr bwMode="auto">
          <a:xfrm>
            <a:off x="1447800" y="914400"/>
            <a:ext cx="3275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fr-FR" sz="24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Des sites prestigieux</a:t>
            </a:r>
          </a:p>
        </p:txBody>
      </p:sp>
      <p:sp>
        <p:nvSpPr>
          <p:cNvPr id="25602" name="Titre 8"/>
          <p:cNvSpPr txBox="1">
            <a:spLocks/>
          </p:cNvSpPr>
          <p:nvPr/>
        </p:nvSpPr>
        <p:spPr bwMode="auto">
          <a:xfrm>
            <a:off x="1447800" y="228600"/>
            <a:ext cx="7543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4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Paris 2018</a:t>
            </a:r>
            <a:endParaRPr lang="fr-FR" sz="4000" b="1">
              <a:solidFill>
                <a:schemeClr val="bg1"/>
              </a:solidFill>
              <a:latin typeface="R Avenir Roman"/>
              <a:ea typeface="R Avenir Roman"/>
              <a:cs typeface="R Avenir Roman"/>
            </a:endParaRPr>
          </a:p>
        </p:txBody>
      </p:sp>
      <p:pic>
        <p:nvPicPr>
          <p:cNvPr id="25603" name="Image 13" descr="actu-14-photo.jpg"/>
          <p:cNvPicPr>
            <a:picLocks noChangeAspect="1"/>
          </p:cNvPicPr>
          <p:nvPr/>
        </p:nvPicPr>
        <p:blipFill>
          <a:blip r:embed="rId2"/>
          <a:srcRect t="8089"/>
          <a:stretch>
            <a:fillRect/>
          </a:stretch>
        </p:blipFill>
        <p:spPr bwMode="auto">
          <a:xfrm>
            <a:off x="3508375" y="3886200"/>
            <a:ext cx="2511425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Image 13" descr="Grand Palais 1.jpg"/>
          <p:cNvPicPr>
            <a:picLocks noChangeAspect="1"/>
          </p:cNvPicPr>
          <p:nvPr/>
        </p:nvPicPr>
        <p:blipFill>
          <a:blip r:embed="rId3"/>
          <a:srcRect b="14548"/>
          <a:stretch>
            <a:fillRect/>
          </a:stretch>
        </p:blipFill>
        <p:spPr bwMode="auto">
          <a:xfrm>
            <a:off x="6143625" y="1576388"/>
            <a:ext cx="26193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Image 14" descr="carreau 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576388"/>
            <a:ext cx="279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Image 16" descr="nouveau-stade-jean-bouin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67100" y="1576388"/>
            <a:ext cx="25114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ZoneTexte 17"/>
          <p:cNvSpPr txBox="1">
            <a:spLocks noChangeArrowheads="1"/>
          </p:cNvSpPr>
          <p:nvPr/>
        </p:nvSpPr>
        <p:spPr bwMode="auto">
          <a:xfrm>
            <a:off x="533400" y="3276600"/>
            <a:ext cx="279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fr-FR" sz="1000" b="1">
                <a:solidFill>
                  <a:schemeClr val="bg1"/>
                </a:solidFill>
              </a:rPr>
              <a:t>Carreau du Temple</a:t>
            </a:r>
            <a:br>
              <a:rPr lang="fr-FR" sz="1000" b="1">
                <a:solidFill>
                  <a:schemeClr val="bg1"/>
                </a:solidFill>
              </a:rPr>
            </a:br>
            <a:r>
              <a:rPr lang="fr-FR" sz="1000" b="1">
                <a:solidFill>
                  <a:schemeClr val="bg1"/>
                </a:solidFill>
              </a:rPr>
              <a:t>Accueil des participants</a:t>
            </a:r>
          </a:p>
        </p:txBody>
      </p:sp>
      <p:sp>
        <p:nvSpPr>
          <p:cNvPr id="25608" name="ZoneTexte 18"/>
          <p:cNvSpPr txBox="1">
            <a:spLocks noChangeArrowheads="1"/>
          </p:cNvSpPr>
          <p:nvPr/>
        </p:nvSpPr>
        <p:spPr bwMode="auto">
          <a:xfrm>
            <a:off x="3467100" y="3276600"/>
            <a:ext cx="2511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fr-FR" sz="1000" b="1">
                <a:solidFill>
                  <a:schemeClr val="bg1"/>
                </a:solidFill>
              </a:rPr>
              <a:t>Stade Jean Bouin</a:t>
            </a:r>
            <a:br>
              <a:rPr lang="fr-FR" sz="1000" b="1">
                <a:solidFill>
                  <a:schemeClr val="bg1"/>
                </a:solidFill>
              </a:rPr>
            </a:br>
            <a:r>
              <a:rPr lang="fr-FR" sz="1000" b="1">
                <a:solidFill>
                  <a:schemeClr val="bg1"/>
                </a:solidFill>
              </a:rPr>
              <a:t>Cérémonie d’ouverture</a:t>
            </a:r>
          </a:p>
        </p:txBody>
      </p:sp>
      <p:sp>
        <p:nvSpPr>
          <p:cNvPr id="25609" name="ZoneTexte 19"/>
          <p:cNvSpPr txBox="1">
            <a:spLocks noChangeArrowheads="1"/>
          </p:cNvSpPr>
          <p:nvPr/>
        </p:nvSpPr>
        <p:spPr bwMode="auto">
          <a:xfrm>
            <a:off x="6121400" y="3276600"/>
            <a:ext cx="264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fr-FR" sz="1000" b="1">
                <a:solidFill>
                  <a:schemeClr val="bg1"/>
                </a:solidFill>
              </a:rPr>
              <a:t>Grand Palais</a:t>
            </a:r>
            <a:br>
              <a:rPr lang="fr-FR" sz="1000" b="1">
                <a:solidFill>
                  <a:schemeClr val="bg1"/>
                </a:solidFill>
              </a:rPr>
            </a:br>
            <a:r>
              <a:rPr lang="fr-FR" sz="1000" b="1">
                <a:solidFill>
                  <a:schemeClr val="bg1"/>
                </a:solidFill>
              </a:rPr>
              <a:t>Soirée d’ouverture</a:t>
            </a:r>
          </a:p>
        </p:txBody>
      </p:sp>
      <p:pic>
        <p:nvPicPr>
          <p:cNvPr id="25610" name="Image 22" descr="Vilette 3.jpg"/>
          <p:cNvPicPr>
            <a:picLocks noChangeAspect="1"/>
          </p:cNvPicPr>
          <p:nvPr/>
        </p:nvPicPr>
        <p:blipFill>
          <a:blip r:embed="rId6"/>
          <a:srcRect l="4408" t="4082" r="2573" b="6122"/>
          <a:stretch>
            <a:fillRect/>
          </a:stretch>
        </p:blipFill>
        <p:spPr bwMode="auto">
          <a:xfrm>
            <a:off x="6172200" y="3867150"/>
            <a:ext cx="2619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ZoneTexte 24"/>
          <p:cNvSpPr txBox="1">
            <a:spLocks noChangeArrowheads="1"/>
          </p:cNvSpPr>
          <p:nvPr/>
        </p:nvSpPr>
        <p:spPr bwMode="auto">
          <a:xfrm>
            <a:off x="3467100" y="5610225"/>
            <a:ext cx="2511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fr-FR" sz="1000" b="1">
                <a:solidFill>
                  <a:srgbClr val="FB0522"/>
                </a:solidFill>
              </a:rPr>
              <a:t>Philharmonie</a:t>
            </a:r>
            <a:r>
              <a:rPr lang="fr-FR" sz="1000" b="1">
                <a:solidFill>
                  <a:schemeClr val="bg1"/>
                </a:solidFill>
              </a:rPr>
              <a:t/>
            </a:r>
            <a:br>
              <a:rPr lang="fr-FR" sz="1000" b="1">
                <a:solidFill>
                  <a:schemeClr val="bg1"/>
                </a:solidFill>
              </a:rPr>
            </a:br>
            <a:r>
              <a:rPr lang="fr-FR" sz="1000" b="1">
                <a:solidFill>
                  <a:schemeClr val="bg1"/>
                </a:solidFill>
              </a:rPr>
              <a:t>Concerts</a:t>
            </a:r>
          </a:p>
        </p:txBody>
      </p:sp>
      <p:sp>
        <p:nvSpPr>
          <p:cNvPr id="25612" name="ZoneTexte 25"/>
          <p:cNvSpPr txBox="1">
            <a:spLocks noChangeArrowheads="1"/>
          </p:cNvSpPr>
          <p:nvPr/>
        </p:nvSpPr>
        <p:spPr bwMode="auto">
          <a:xfrm>
            <a:off x="6121400" y="5619750"/>
            <a:ext cx="264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fr-FR" sz="1000" b="1">
                <a:solidFill>
                  <a:schemeClr val="bg1"/>
                </a:solidFill>
              </a:rPr>
              <a:t>La Villette</a:t>
            </a:r>
            <a:br>
              <a:rPr lang="fr-FR" sz="1000" b="1">
                <a:solidFill>
                  <a:schemeClr val="bg1"/>
                </a:solidFill>
              </a:rPr>
            </a:br>
            <a:r>
              <a:rPr lang="fr-FR" sz="1000" b="1">
                <a:solidFill>
                  <a:schemeClr val="bg1"/>
                </a:solidFill>
              </a:rPr>
              <a:t>Soirée de clôture</a:t>
            </a:r>
          </a:p>
        </p:txBody>
      </p:sp>
      <p:pic>
        <p:nvPicPr>
          <p:cNvPr id="25613" name="Image 26" descr="Hotel 4.jpg"/>
          <p:cNvPicPr>
            <a:picLocks noChangeAspect="1"/>
          </p:cNvPicPr>
          <p:nvPr/>
        </p:nvPicPr>
        <p:blipFill>
          <a:blip r:embed="rId7"/>
          <a:srcRect b="7710"/>
          <a:stretch>
            <a:fillRect/>
          </a:stretch>
        </p:blipFill>
        <p:spPr bwMode="auto">
          <a:xfrm>
            <a:off x="533400" y="3867150"/>
            <a:ext cx="2794000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4" name="ZoneTexte 27"/>
          <p:cNvSpPr txBox="1">
            <a:spLocks noChangeArrowheads="1"/>
          </p:cNvSpPr>
          <p:nvPr/>
        </p:nvSpPr>
        <p:spPr bwMode="auto">
          <a:xfrm>
            <a:off x="533400" y="5619750"/>
            <a:ext cx="279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fr-FR" sz="1000" b="1">
                <a:solidFill>
                  <a:schemeClr val="bg1"/>
                </a:solidFill>
              </a:rPr>
              <a:t>Esplanade de l’Hôtel de Ville</a:t>
            </a:r>
            <a:br>
              <a:rPr lang="fr-FR" sz="1000" b="1">
                <a:solidFill>
                  <a:schemeClr val="bg1"/>
                </a:solidFill>
              </a:rPr>
            </a:br>
            <a:r>
              <a:rPr lang="fr-FR" sz="1000" b="1">
                <a:solidFill>
                  <a:schemeClr val="bg1"/>
                </a:solidFill>
              </a:rPr>
              <a:t>le VILLAGE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" y="4538663"/>
            <a:ext cx="192246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76488" y="4548188"/>
            <a:ext cx="21637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30738" y="4567238"/>
            <a:ext cx="19192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7013" y="4557713"/>
            <a:ext cx="217011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2"/>
          <p:cNvSpPr txBox="1">
            <a:spLocks noChangeArrowheads="1"/>
          </p:cNvSpPr>
          <p:nvPr/>
        </p:nvSpPr>
        <p:spPr bwMode="auto">
          <a:xfrm>
            <a:off x="381000" y="1554163"/>
            <a:ext cx="4127500" cy="938212"/>
          </a:xfrm>
          <a:prstGeom prst="rect">
            <a:avLst/>
          </a:prstGeom>
          <a:noFill/>
          <a:ln w="22225">
            <a:solidFill>
              <a:srgbClr val="A5A5E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0" hangingPunct="0">
              <a:buSzPct val="100000"/>
            </a:pPr>
            <a:r>
              <a:rPr lang="fr-FR" b="1">
                <a:solidFill>
                  <a:srgbClr val="FF6600"/>
                </a:solidFill>
                <a:latin typeface="Calibri" pitchFamily="34" charset="0"/>
              </a:rPr>
              <a:t>Autour de la mémoire	</a:t>
            </a:r>
            <a:r>
              <a:rPr lang="fr-FR" b="1">
                <a:solidFill>
                  <a:srgbClr val="002060"/>
                </a:solidFill>
                <a:latin typeface="Calibri" pitchFamily="34" charset="0"/>
              </a:rPr>
              <a:t>	</a:t>
            </a:r>
          </a:p>
          <a:p>
            <a:pPr defTabSz="457200" eaLnBrk="0" hangingPunct="0">
              <a:buSzPct val="100000"/>
              <a:buFontTx/>
              <a:buChar char="-"/>
            </a:pPr>
            <a:r>
              <a:rPr lang="fr-FR" b="1">
                <a:latin typeface="Calibri" pitchFamily="34" charset="0"/>
              </a:rPr>
              <a:t> Exposition de patchwork de noms</a:t>
            </a:r>
          </a:p>
          <a:p>
            <a:pPr defTabSz="457200" eaLnBrk="0" hangingPunct="0">
              <a:buSzPct val="100000"/>
              <a:buFontTx/>
              <a:buChar char="-"/>
            </a:pPr>
            <a:r>
              <a:rPr lang="fr-FR" b="1">
                <a:latin typeface="Calibri" pitchFamily="34" charset="0"/>
              </a:rPr>
              <a:t> International Rainbow Memorial Run</a:t>
            </a:r>
            <a:endParaRPr lang="fr-FR"/>
          </a:p>
        </p:txBody>
      </p:sp>
      <p:sp>
        <p:nvSpPr>
          <p:cNvPr id="26630" name="TextBox 3"/>
          <p:cNvSpPr txBox="1">
            <a:spLocks noChangeArrowheads="1"/>
          </p:cNvSpPr>
          <p:nvPr/>
        </p:nvSpPr>
        <p:spPr bwMode="auto">
          <a:xfrm>
            <a:off x="1168400" y="2746375"/>
            <a:ext cx="2771775" cy="1762125"/>
          </a:xfrm>
          <a:prstGeom prst="rect">
            <a:avLst/>
          </a:prstGeom>
          <a:noFill/>
          <a:ln w="22225">
            <a:solidFill>
              <a:srgbClr val="A5A5E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0" hangingPunct="0">
              <a:buSzPct val="100000"/>
            </a:pPr>
            <a:r>
              <a:rPr lang="fr-FR" b="1">
                <a:solidFill>
                  <a:schemeClr val="accent1"/>
                </a:solidFill>
                <a:latin typeface="Calibri" pitchFamily="34" charset="0"/>
              </a:rPr>
              <a:t>Autour de la musique</a:t>
            </a:r>
            <a:r>
              <a:rPr lang="fr-FR" b="1">
                <a:latin typeface="Calibri" pitchFamily="34" charset="0"/>
              </a:rPr>
              <a:t>	</a:t>
            </a:r>
            <a:br>
              <a:rPr lang="fr-FR" b="1">
                <a:latin typeface="Calibri" pitchFamily="34" charset="0"/>
              </a:rPr>
            </a:b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- Concert de fanfares</a:t>
            </a:r>
          </a:p>
          <a:p>
            <a:pPr defTabSz="457200" eaLnBrk="0" hangingPunct="0">
              <a:buSzPct val="100000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- Chorales </a:t>
            </a:r>
          </a:p>
          <a:p>
            <a:pPr defTabSz="457200" eaLnBrk="0" hangingPunct="0">
              <a:buSzPct val="100000"/>
              <a:buFontTx/>
              <a:buChar char="-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 Concerts Pop/Rock </a:t>
            </a:r>
            <a:br>
              <a:rPr lang="fr-FR" b="1">
                <a:solidFill>
                  <a:schemeClr val="bg1"/>
                </a:solidFill>
                <a:latin typeface="Calibri" pitchFamily="34" charset="0"/>
              </a:rPr>
            </a:b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- Concerts symphoniques</a:t>
            </a:r>
          </a:p>
          <a:p>
            <a:pPr defTabSz="457200" eaLnBrk="0" hangingPunct="0">
              <a:buSzPct val="100000"/>
              <a:buFontTx/>
              <a:buChar char="-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 Cheerleading</a:t>
            </a:r>
          </a:p>
        </p:txBody>
      </p:sp>
      <p:sp>
        <p:nvSpPr>
          <p:cNvPr id="26631" name="TextBox 12"/>
          <p:cNvSpPr txBox="1">
            <a:spLocks noChangeArrowheads="1"/>
          </p:cNvSpPr>
          <p:nvPr/>
        </p:nvSpPr>
        <p:spPr bwMode="auto">
          <a:xfrm>
            <a:off x="5522913" y="1627188"/>
            <a:ext cx="2587625" cy="938212"/>
          </a:xfrm>
          <a:prstGeom prst="rect">
            <a:avLst/>
          </a:prstGeom>
          <a:noFill/>
          <a:ln w="22225">
            <a:solidFill>
              <a:srgbClr val="A5A5E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FR" b="1">
                <a:solidFill>
                  <a:schemeClr val="accent1"/>
                </a:solidFill>
                <a:latin typeface="Calibri" pitchFamily="34" charset="0"/>
              </a:rPr>
              <a:t>Autour de l’éducation</a:t>
            </a:r>
          </a:p>
          <a:p>
            <a:pPr defTabSz="457200" eaLnBrk="0" hangingPunct="0"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- Cafés Philosophiques</a:t>
            </a:r>
          </a:p>
          <a:p>
            <a:pPr defTabSz="457200" eaLnBrk="0" hangingPunct="0"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- Visites guidées</a:t>
            </a:r>
          </a:p>
        </p:txBody>
      </p:sp>
      <p:sp>
        <p:nvSpPr>
          <p:cNvPr id="26632" name="Titre 8"/>
          <p:cNvSpPr txBox="1">
            <a:spLocks/>
          </p:cNvSpPr>
          <p:nvPr/>
        </p:nvSpPr>
        <p:spPr bwMode="auto">
          <a:xfrm>
            <a:off x="1447800" y="228600"/>
            <a:ext cx="7543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4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Paris 2018</a:t>
            </a:r>
            <a:endParaRPr lang="fr-FR" sz="4000" b="1">
              <a:solidFill>
                <a:schemeClr val="bg1"/>
              </a:solidFill>
              <a:latin typeface="R Avenir Roman"/>
              <a:ea typeface="R Avenir Roman"/>
              <a:cs typeface="R Avenir Roman"/>
            </a:endParaRPr>
          </a:p>
        </p:txBody>
      </p:sp>
      <p:sp>
        <p:nvSpPr>
          <p:cNvPr id="26633" name="ZoneTexte 14"/>
          <p:cNvSpPr txBox="1">
            <a:spLocks noChangeArrowheads="1"/>
          </p:cNvSpPr>
          <p:nvPr/>
        </p:nvSpPr>
        <p:spPr bwMode="auto">
          <a:xfrm>
            <a:off x="1438275" y="862013"/>
            <a:ext cx="387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fr-FR" b="1">
                <a:solidFill>
                  <a:srgbClr val="FF6600"/>
                </a:solidFill>
              </a:rPr>
              <a:t> </a:t>
            </a:r>
            <a:r>
              <a:rPr lang="fr-FR" sz="2400" b="1">
                <a:solidFill>
                  <a:srgbClr val="FF6600"/>
                </a:solidFill>
              </a:rPr>
              <a:t>14 événements culturels </a:t>
            </a:r>
            <a:endParaRPr lang="fr-FR" sz="2400" b="1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6634" name="TextBox 11"/>
          <p:cNvSpPr txBox="1">
            <a:spLocks noChangeArrowheads="1"/>
          </p:cNvSpPr>
          <p:nvPr/>
        </p:nvSpPr>
        <p:spPr bwMode="auto">
          <a:xfrm>
            <a:off x="4740275" y="2746375"/>
            <a:ext cx="2700338" cy="1762125"/>
          </a:xfrm>
          <a:prstGeom prst="rect">
            <a:avLst/>
          </a:prstGeom>
          <a:noFill/>
          <a:ln w="22225">
            <a:solidFill>
              <a:srgbClr val="A5A5E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FR" b="1">
                <a:solidFill>
                  <a:schemeClr val="accent1"/>
                </a:solidFill>
                <a:latin typeface="Calibri" pitchFamily="34" charset="0"/>
              </a:rPr>
              <a:t>Autour des arts visuels</a:t>
            </a:r>
          </a:p>
          <a:p>
            <a:pPr defTabSz="457200" eaLnBrk="0" hangingPunct="0">
              <a:buClr>
                <a:srgbClr val="000000"/>
              </a:buClr>
              <a:buSzPct val="100000"/>
              <a:buFontTx/>
              <a:buChar char="-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- Théâtre d’improvisation</a:t>
            </a:r>
          </a:p>
          <a:p>
            <a:pPr defTabSz="457200" eaLnBrk="0" hangingPunct="0">
              <a:buClr>
                <a:srgbClr val="000000"/>
              </a:buClr>
              <a:buSzPct val="100000"/>
              <a:buFontTx/>
              <a:buChar char="-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- Expositions</a:t>
            </a:r>
          </a:p>
          <a:p>
            <a:pPr defTabSz="457200" eaLnBrk="0" hangingPunct="0">
              <a:buClr>
                <a:srgbClr val="000000"/>
              </a:buClr>
              <a:buSzPct val="100000"/>
              <a:buFontTx/>
              <a:buChar char="-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- Grand Bal</a:t>
            </a:r>
          </a:p>
          <a:p>
            <a:pPr defTabSz="457200" eaLnBrk="0" hangingPunct="0">
              <a:buClr>
                <a:srgbClr val="000000"/>
              </a:buClr>
              <a:buSzPct val="100000"/>
              <a:buFontTx/>
              <a:buChar char="-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- </a:t>
            </a:r>
            <a:r>
              <a:rPr lang="fr-FR" b="1">
                <a:solidFill>
                  <a:schemeClr val="bg2"/>
                </a:solidFill>
                <a:latin typeface="Calibri" pitchFamily="34" charset="0"/>
              </a:rPr>
              <a:t>Salon de la mode</a:t>
            </a:r>
          </a:p>
          <a:p>
            <a:pPr defTabSz="457200" eaLnBrk="0" hangingPunct="0">
              <a:buClr>
                <a:srgbClr val="000000"/>
              </a:buClr>
              <a:buSzPct val="100000"/>
              <a:buFontTx/>
              <a:buChar char="-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- Festival de cinéma</a:t>
            </a:r>
          </a:p>
        </p:txBody>
      </p:sp>
      <p:sp>
        <p:nvSpPr>
          <p:cNvPr id="26635" name="TextBox 2"/>
          <p:cNvSpPr txBox="1">
            <a:spLocks noChangeArrowheads="1"/>
          </p:cNvSpPr>
          <p:nvPr/>
        </p:nvSpPr>
        <p:spPr bwMode="auto">
          <a:xfrm>
            <a:off x="381000" y="1554163"/>
            <a:ext cx="4127500" cy="938212"/>
          </a:xfrm>
          <a:prstGeom prst="rect">
            <a:avLst/>
          </a:prstGeom>
          <a:noFill/>
          <a:ln w="22225">
            <a:solidFill>
              <a:srgbClr val="A5A5E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0" hangingPunct="0">
              <a:buSzPct val="100000"/>
            </a:pPr>
            <a:r>
              <a:rPr lang="fr-FR" b="1">
                <a:solidFill>
                  <a:schemeClr val="accent1"/>
                </a:solidFill>
                <a:latin typeface="Calibri" pitchFamily="34" charset="0"/>
              </a:rPr>
              <a:t>Autour de la mémoire</a:t>
            </a:r>
            <a:r>
              <a:rPr lang="fr-FR" b="1">
                <a:solidFill>
                  <a:srgbClr val="FF6600"/>
                </a:solidFill>
                <a:latin typeface="Calibri" pitchFamily="34" charset="0"/>
              </a:rPr>
              <a:t>	</a:t>
            </a:r>
            <a:r>
              <a:rPr lang="fr-FR" b="1">
                <a:solidFill>
                  <a:srgbClr val="002060"/>
                </a:solidFill>
                <a:latin typeface="Calibri" pitchFamily="34" charset="0"/>
              </a:rPr>
              <a:t>	</a:t>
            </a:r>
          </a:p>
          <a:p>
            <a:pPr defTabSz="457200" eaLnBrk="0" hangingPunct="0">
              <a:buSzPct val="100000"/>
              <a:buFontTx/>
              <a:buChar char="-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 Exposition de patchwork de noms</a:t>
            </a:r>
          </a:p>
          <a:p>
            <a:pPr defTabSz="457200" eaLnBrk="0" hangingPunct="0">
              <a:buSzPct val="100000"/>
              <a:buFontTx/>
              <a:buChar char="-"/>
            </a:pPr>
            <a:r>
              <a:rPr lang="fr-FR" b="1">
                <a:solidFill>
                  <a:schemeClr val="bg1"/>
                </a:solidFill>
                <a:latin typeface="Calibri" pitchFamily="34" charset="0"/>
              </a:rPr>
              <a:t> International Rainbow Memorial Run</a:t>
            </a:r>
            <a:endParaRPr lang="fr-FR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3382963" y="2181225"/>
            <a:ext cx="5414962" cy="18319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defTabSz="449263" eaLnBrk="0" hangingPunct="0">
              <a:buSzPct val="2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>
                <a:solidFill>
                  <a:schemeClr val="hlink"/>
                </a:solidFill>
                <a:latin typeface="Helvetica" pitchFamily="34" charset="0"/>
              </a:rPr>
              <a:t>Une cérémonie d’ouverture</a:t>
            </a: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au stade Jean Bouin et une </a:t>
            </a:r>
            <a:r>
              <a:rPr lang="fr-FR" sz="1600" b="1">
                <a:solidFill>
                  <a:schemeClr val="hlink"/>
                </a:solidFill>
                <a:latin typeface="Helvetica" pitchFamily="34" charset="0"/>
              </a:rPr>
              <a:t>soirée de gala</a:t>
            </a: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au Grand Palais</a:t>
            </a:r>
            <a:endParaRPr lang="fr-FR" sz="1400">
              <a:solidFill>
                <a:schemeClr val="bg1"/>
              </a:solidFill>
              <a:latin typeface="Helvetica" pitchFamily="34" charset="0"/>
            </a:endParaRPr>
          </a:p>
          <a:p>
            <a:pPr marL="342900" indent="-342900"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600" b="1">
              <a:solidFill>
                <a:schemeClr val="bg1"/>
              </a:solidFill>
              <a:latin typeface="Helvetica" pitchFamily="34" charset="0"/>
            </a:endParaRPr>
          </a:p>
          <a:p>
            <a:pPr marL="342900" indent="-342900"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>
                <a:solidFill>
                  <a:schemeClr val="hlink"/>
                </a:solidFill>
                <a:latin typeface="Helvetica" pitchFamily="34" charset="0"/>
              </a:rPr>
              <a:t>Une cérémonie de clôture</a:t>
            </a:r>
            <a:r>
              <a:rPr lang="fr-FR" sz="1600" b="1">
                <a:solidFill>
                  <a:schemeClr val="bg1"/>
                </a:solidFill>
                <a:latin typeface="Helvetica" pitchFamily="34" charset="0"/>
              </a:rPr>
              <a:t> conviviale dans un grand espace de plein air</a:t>
            </a:r>
          </a:p>
          <a:p>
            <a:pPr marL="342900" indent="-342900"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600">
              <a:solidFill>
                <a:schemeClr val="bg1"/>
              </a:solidFill>
              <a:latin typeface="Helvetica" pitchFamily="34" charset="0"/>
            </a:endParaRPr>
          </a:p>
          <a:p>
            <a:pPr marL="342900" indent="-342900"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>
                <a:solidFill>
                  <a:schemeClr val="hlink"/>
                </a:solidFill>
                <a:latin typeface="Helvetica" pitchFamily="34" charset="0"/>
              </a:rPr>
              <a:t>Un village des Gay Games</a:t>
            </a:r>
            <a:r>
              <a:rPr lang="fr-FR" b="1">
                <a:solidFill>
                  <a:schemeClr val="bg1"/>
                </a:solidFill>
                <a:latin typeface="Helvetica" pitchFamily="34" charset="0"/>
              </a:rPr>
              <a:t> au cœur de Paris</a:t>
            </a:r>
          </a:p>
        </p:txBody>
      </p:sp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32513" y="4194175"/>
            <a:ext cx="2747962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84563" y="4233863"/>
            <a:ext cx="2452687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98525" y="2446338"/>
            <a:ext cx="2030413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ZoneTexte 14"/>
          <p:cNvSpPr txBox="1">
            <a:spLocks noChangeArrowheads="1"/>
          </p:cNvSpPr>
          <p:nvPr/>
        </p:nvSpPr>
        <p:spPr bwMode="auto">
          <a:xfrm>
            <a:off x="771525" y="868363"/>
            <a:ext cx="81248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fr-FR" sz="2400" b="1">
                <a:solidFill>
                  <a:srgbClr val="FF6D00"/>
                </a:solidFill>
                <a:latin typeface="Helvetica" pitchFamily="34" charset="0"/>
              </a:rPr>
              <a:t>Un événement sportif et culturel mondial ouvert </a:t>
            </a:r>
            <a:br>
              <a:rPr lang="fr-FR" sz="2400" b="1">
                <a:solidFill>
                  <a:srgbClr val="FF6D00"/>
                </a:solidFill>
                <a:latin typeface="Helvetica" pitchFamily="34" charset="0"/>
              </a:rPr>
            </a:br>
            <a:r>
              <a:rPr lang="fr-FR" sz="2400" b="1">
                <a:solidFill>
                  <a:srgbClr val="FF6D00"/>
                </a:solidFill>
                <a:latin typeface="Helvetica" pitchFamily="34" charset="0"/>
              </a:rPr>
              <a:t>à tous, qui marquera les esprits</a:t>
            </a:r>
            <a:r>
              <a:rPr lang="fr-FR" sz="2400">
                <a:latin typeface="Helvetica" pitchFamily="34" charset="0"/>
              </a:rPr>
              <a:t> </a:t>
            </a:r>
            <a:r>
              <a:rPr lang="fr-FR" sz="24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du 1er au 12 août 2018</a:t>
            </a:r>
          </a:p>
        </p:txBody>
      </p:sp>
      <p:sp>
        <p:nvSpPr>
          <p:cNvPr id="28678" name="Titre 8"/>
          <p:cNvSpPr txBox="1">
            <a:spLocks/>
          </p:cNvSpPr>
          <p:nvPr/>
        </p:nvSpPr>
        <p:spPr bwMode="auto">
          <a:xfrm>
            <a:off x="1447800" y="228600"/>
            <a:ext cx="7543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4000" b="1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Paris 2018</a:t>
            </a:r>
            <a:endParaRPr lang="fr-FR" sz="4000" b="1">
              <a:solidFill>
                <a:schemeClr val="bg1"/>
              </a:solidFill>
              <a:latin typeface="R Avenir Roman"/>
              <a:ea typeface="R Avenir Roman"/>
              <a:cs typeface="R Avenir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e Powerpoint fond bleu.potx" id="{1A02CFC5-3987-4BB2-9472-2D0CA90FF3DA}" vid="{72BE9C3F-0607-4D25-A5EF-0841F935085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1312</TotalTime>
  <Words>888</Words>
  <Application>Microsoft Office PowerPoint</Application>
  <PresentationFormat>Affichage à l'écran (4:3)</PresentationFormat>
  <Paragraphs>229</Paragraphs>
  <Slides>18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8" baseType="lpstr">
      <vt:lpstr>Arial</vt:lpstr>
      <vt:lpstr>Arial Narrow</vt:lpstr>
      <vt:lpstr>Calibri</vt:lpstr>
      <vt:lpstr>H Avenir Heavy</vt:lpstr>
      <vt:lpstr>Helvetica</vt:lpstr>
      <vt:lpstr>Helvetica Neue</vt:lpstr>
      <vt:lpstr>ITC Franklin Gothic Book</vt:lpstr>
      <vt:lpstr>R Avenir Roman</vt:lpstr>
      <vt:lpstr>Times New Roman</vt:lpstr>
      <vt:lpstr>Thème Office</vt:lpstr>
      <vt:lpstr>Présentation PowerPoint</vt:lpstr>
      <vt:lpstr>PARIS 2018</vt:lpstr>
      <vt:lpstr>Les Gay Games</vt:lpstr>
      <vt:lpstr>Présentation PowerPoint</vt:lpstr>
      <vt:lpstr>PARIS 2018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autres soutiens</vt:lpstr>
      <vt:lpstr>Présentation PowerPoint</vt:lpstr>
      <vt:lpstr>Paris 2018</vt:lpstr>
      <vt:lpstr>Présentation PowerPoint</vt:lpstr>
      <vt:lpstr>Présentation PowerPoint</vt:lpstr>
      <vt:lpstr>Paris 2018 et vous? 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yalh</dc:creator>
  <cp:lastModifiedBy>FFH10</cp:lastModifiedBy>
  <cp:revision>59</cp:revision>
  <dcterms:created xsi:type="dcterms:W3CDTF">2015-02-24T20:11:08Z</dcterms:created>
  <dcterms:modified xsi:type="dcterms:W3CDTF">2015-10-07T13:47:35Z</dcterms:modified>
</cp:coreProperties>
</file>