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21"/>
  </p:notesMasterIdLst>
  <p:handoutMasterIdLst>
    <p:handoutMasterId r:id="rId22"/>
  </p:handoutMasterIdLst>
  <p:sldIdLst>
    <p:sldId id="379" r:id="rId2"/>
    <p:sldId id="352" r:id="rId3"/>
    <p:sldId id="381" r:id="rId4"/>
    <p:sldId id="375" r:id="rId5"/>
    <p:sldId id="370" r:id="rId6"/>
    <p:sldId id="377" r:id="rId7"/>
    <p:sldId id="371" r:id="rId8"/>
    <p:sldId id="380" r:id="rId9"/>
    <p:sldId id="372" r:id="rId10"/>
    <p:sldId id="363" r:id="rId11"/>
    <p:sldId id="373" r:id="rId12"/>
    <p:sldId id="376" r:id="rId13"/>
    <p:sldId id="256" r:id="rId14"/>
    <p:sldId id="366" r:id="rId15"/>
    <p:sldId id="360" r:id="rId16"/>
    <p:sldId id="378" r:id="rId17"/>
    <p:sldId id="364" r:id="rId18"/>
    <p:sldId id="374" r:id="rId19"/>
    <p:sldId id="338"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ément Marie" initials="CM" lastIdx="1" clrIdx="0">
    <p:extLst>
      <p:ext uri="{19B8F6BF-5375-455C-9EA6-DF929625EA0E}">
        <p15:presenceInfo xmlns:p15="http://schemas.microsoft.com/office/powerpoint/2012/main" userId="Clément Mari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662A0"/>
    <a:srgbClr val="043D7A"/>
    <a:srgbClr val="19213F"/>
    <a:srgbClr val="123B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31" autoAdjust="0"/>
    <p:restoredTop sz="94660"/>
  </p:normalViewPr>
  <p:slideViewPr>
    <p:cSldViewPr snapToGrid="0">
      <p:cViewPr varScale="1">
        <p:scale>
          <a:sx n="99" d="100"/>
          <a:sy n="99" d="100"/>
        </p:scale>
        <p:origin x="880" y="16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75" d="100"/>
          <a:sy n="75" d="100"/>
        </p:scale>
        <p:origin x="3504" y="1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FEDB17-E836-4528-AC2E-652CE6E49F2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ED3C4FA4-20DD-4AB8-B1A0-D806BC70B99A}">
      <dgm:prSet phldrT="[Texte]" custT="1">
        <dgm:style>
          <a:lnRef idx="1">
            <a:schemeClr val="accent5"/>
          </a:lnRef>
          <a:fillRef idx="3">
            <a:schemeClr val="accent5"/>
          </a:fillRef>
          <a:effectRef idx="2">
            <a:schemeClr val="accent5"/>
          </a:effectRef>
          <a:fontRef idx="minor">
            <a:schemeClr val="lt1"/>
          </a:fontRef>
        </dgm:style>
      </dgm:prSet>
      <dgm:spPr>
        <a:solidFill>
          <a:srgbClr val="00B050"/>
        </a:solidFill>
      </dgm:spPr>
      <dgm:t>
        <a:bodyPr/>
        <a:lstStyle/>
        <a:p>
          <a:r>
            <a:rPr lang="fr-FR" sz="2800" dirty="0"/>
            <a:t>Autorisé</a:t>
          </a:r>
        </a:p>
      </dgm:t>
    </dgm:pt>
    <dgm:pt modelId="{0B7F2771-9514-4D4D-B620-AF737A4FA7FF}" type="parTrans" cxnId="{93D0CB0D-28FD-4071-884B-52DADE91FD70}">
      <dgm:prSet/>
      <dgm:spPr/>
      <dgm:t>
        <a:bodyPr/>
        <a:lstStyle/>
        <a:p>
          <a:endParaRPr lang="fr-FR"/>
        </a:p>
      </dgm:t>
    </dgm:pt>
    <dgm:pt modelId="{9AA0FE7B-BFF8-477D-BD37-CDD27028BB40}" type="sibTrans" cxnId="{93D0CB0D-28FD-4071-884B-52DADE91FD70}">
      <dgm:prSet/>
      <dgm:spPr/>
      <dgm:t>
        <a:bodyPr/>
        <a:lstStyle/>
        <a:p>
          <a:endParaRPr lang="fr-FR"/>
        </a:p>
      </dgm:t>
    </dgm:pt>
    <dgm:pt modelId="{73F8EE25-576D-4EFE-B25C-296CCBC24365}">
      <dgm:prSet phldrT="[Texte]" custT="1">
        <dgm:style>
          <a:lnRef idx="1">
            <a:schemeClr val="accent5"/>
          </a:lnRef>
          <a:fillRef idx="2">
            <a:schemeClr val="accent5"/>
          </a:fillRef>
          <a:effectRef idx="1">
            <a:schemeClr val="accent5"/>
          </a:effectRef>
          <a:fontRef idx="minor">
            <a:schemeClr val="dk1"/>
          </a:fontRef>
        </dgm:style>
      </dgm:prSet>
      <dgm:spPr>
        <a:solidFill>
          <a:schemeClr val="accent4">
            <a:lumMod val="40000"/>
            <a:lumOff val="60000"/>
          </a:schemeClr>
        </a:solidFill>
        <a:ln>
          <a:solidFill>
            <a:srgbClr val="00B050"/>
          </a:solidFill>
        </a:ln>
      </dgm:spPr>
      <dgm:t>
        <a:bodyPr/>
        <a:lstStyle/>
        <a:p>
          <a:r>
            <a:rPr lang="fr-FR" sz="1600" b="0" i="0" dirty="0">
              <a:solidFill>
                <a:schemeClr val="bg1"/>
              </a:solidFill>
              <a:latin typeface="Calibri" panose="020F0502020204030204" pitchFamily="34" charset="0"/>
              <a:cs typeface="Calibri" panose="020F0502020204030204" pitchFamily="34" charset="0"/>
            </a:rPr>
            <a:t>Séance de 1h voir 1h15 maximum.</a:t>
          </a:r>
        </a:p>
      </dgm:t>
    </dgm:pt>
    <dgm:pt modelId="{5474CABC-1E8C-4599-9AB9-E2F0B59989C6}" type="parTrans" cxnId="{6F69324E-D66E-44EC-BAB5-AB54096D01F0}">
      <dgm:prSet/>
      <dgm:spPr/>
      <dgm:t>
        <a:bodyPr/>
        <a:lstStyle/>
        <a:p>
          <a:endParaRPr lang="fr-FR"/>
        </a:p>
      </dgm:t>
    </dgm:pt>
    <dgm:pt modelId="{3557C795-7F26-490C-A9C4-957E455B33C8}" type="sibTrans" cxnId="{6F69324E-D66E-44EC-BAB5-AB54096D01F0}">
      <dgm:prSet/>
      <dgm:spPr/>
      <dgm:t>
        <a:bodyPr/>
        <a:lstStyle/>
        <a:p>
          <a:endParaRPr lang="fr-FR"/>
        </a:p>
      </dgm:t>
    </dgm:pt>
    <dgm:pt modelId="{91381B92-DECC-4467-B0F1-23266104B7AE}">
      <dgm:prSet phldrT="[Texte]" custT="1">
        <dgm:style>
          <a:lnRef idx="1">
            <a:schemeClr val="accent5"/>
          </a:lnRef>
          <a:fillRef idx="2">
            <a:schemeClr val="accent5"/>
          </a:fillRef>
          <a:effectRef idx="1">
            <a:schemeClr val="accent5"/>
          </a:effectRef>
          <a:fontRef idx="minor">
            <a:schemeClr val="dk1"/>
          </a:fontRef>
        </dgm:style>
      </dgm:prSet>
      <dgm:spPr>
        <a:solidFill>
          <a:schemeClr val="accent4">
            <a:lumMod val="40000"/>
            <a:lumOff val="60000"/>
          </a:schemeClr>
        </a:solidFill>
        <a:ln>
          <a:solidFill>
            <a:srgbClr val="00B050"/>
          </a:solidFill>
        </a:ln>
      </dgm:spPr>
      <dgm:t>
        <a:bodyPr/>
        <a:lstStyle/>
        <a:p>
          <a:r>
            <a:rPr lang="fr-FR" sz="1600" b="0" i="0" dirty="0">
              <a:solidFill>
                <a:schemeClr val="bg1"/>
              </a:solidFill>
              <a:latin typeface="Calibri" panose="020F0502020204030204" pitchFamily="34" charset="0"/>
              <a:cs typeface="Calibri" panose="020F0502020204030204" pitchFamily="34" charset="0"/>
            </a:rPr>
            <a:t>9 joueurs + 1 entraîneur sur le terrain. </a:t>
          </a:r>
        </a:p>
      </dgm:t>
    </dgm:pt>
    <dgm:pt modelId="{5FC5CAFB-9FEA-4193-97B9-53009787F94B}" type="parTrans" cxnId="{E1577E92-4029-43F2-9292-24F7076D6AE4}">
      <dgm:prSet/>
      <dgm:spPr/>
      <dgm:t>
        <a:bodyPr/>
        <a:lstStyle/>
        <a:p>
          <a:endParaRPr lang="fr-FR"/>
        </a:p>
      </dgm:t>
    </dgm:pt>
    <dgm:pt modelId="{88FC70CD-D6B3-4A3F-B7E3-FD84E930FE41}" type="sibTrans" cxnId="{E1577E92-4029-43F2-9292-24F7076D6AE4}">
      <dgm:prSet/>
      <dgm:spPr/>
      <dgm:t>
        <a:bodyPr/>
        <a:lstStyle/>
        <a:p>
          <a:endParaRPr lang="fr-FR"/>
        </a:p>
      </dgm:t>
    </dgm:pt>
    <dgm:pt modelId="{CACFC8C7-1B5E-411B-B618-C066DF22FA08}">
      <dgm:prSet phldrT="[Texte]" custT="1">
        <dgm:style>
          <a:lnRef idx="1">
            <a:schemeClr val="accent5"/>
          </a:lnRef>
          <a:fillRef idx="3">
            <a:schemeClr val="accent5"/>
          </a:fillRef>
          <a:effectRef idx="2">
            <a:schemeClr val="accent5"/>
          </a:effectRef>
          <a:fontRef idx="minor">
            <a:schemeClr val="lt1"/>
          </a:fontRef>
        </dgm:style>
      </dgm:prSet>
      <dgm:spPr>
        <a:solidFill>
          <a:schemeClr val="accent1">
            <a:lumMod val="75000"/>
          </a:schemeClr>
        </a:solidFill>
        <a:ln>
          <a:solidFill>
            <a:srgbClr val="C00000"/>
          </a:solidFill>
        </a:ln>
      </dgm:spPr>
      <dgm:t>
        <a:bodyPr/>
        <a:lstStyle/>
        <a:p>
          <a:r>
            <a:rPr lang="fr-FR" sz="2800" dirty="0"/>
            <a:t>Interdit</a:t>
          </a:r>
        </a:p>
      </dgm:t>
    </dgm:pt>
    <dgm:pt modelId="{52E0A6DC-9109-4579-8149-75D18ACA3764}" type="parTrans" cxnId="{4B9F4912-95C6-4EFD-8F65-7440E9BA200F}">
      <dgm:prSet/>
      <dgm:spPr/>
      <dgm:t>
        <a:bodyPr/>
        <a:lstStyle/>
        <a:p>
          <a:endParaRPr lang="fr-FR"/>
        </a:p>
      </dgm:t>
    </dgm:pt>
    <dgm:pt modelId="{E2B93025-FBC7-4E8B-909E-A6616724E443}" type="sibTrans" cxnId="{4B9F4912-95C6-4EFD-8F65-7440E9BA200F}">
      <dgm:prSet/>
      <dgm:spPr/>
      <dgm:t>
        <a:bodyPr/>
        <a:lstStyle/>
        <a:p>
          <a:endParaRPr lang="fr-FR"/>
        </a:p>
      </dgm:t>
    </dgm:pt>
    <dgm:pt modelId="{634D5B02-71BD-4843-AF6E-FFA14EE02EB8}">
      <dgm:prSet phldrT="[Texte]" custT="1">
        <dgm:style>
          <a:lnRef idx="1">
            <a:schemeClr val="accent5"/>
          </a:lnRef>
          <a:fillRef idx="2">
            <a:schemeClr val="accent5"/>
          </a:fillRef>
          <a:effectRef idx="1">
            <a:schemeClr val="accent5"/>
          </a:effectRef>
          <a:fontRef idx="minor">
            <a:schemeClr val="dk1"/>
          </a:fontRef>
        </dgm:style>
      </dgm:prSet>
      <dgm:spPr>
        <a:solidFill>
          <a:schemeClr val="accent1">
            <a:lumMod val="40000"/>
            <a:lumOff val="60000"/>
          </a:schemeClr>
        </a:solidFill>
        <a:ln>
          <a:solidFill>
            <a:srgbClr val="C00000"/>
          </a:solidFill>
        </a:ln>
      </dgm:spPr>
      <dgm:t>
        <a:bodyPr/>
        <a:lstStyle/>
        <a:p>
          <a:r>
            <a:rPr lang="fr-FR" sz="1600" b="0" i="0" dirty="0">
              <a:solidFill>
                <a:schemeClr val="bg1"/>
              </a:solidFill>
              <a:latin typeface="Calibri" panose="020F0502020204030204" pitchFamily="34" charset="0"/>
              <a:cs typeface="Calibri" panose="020F0502020204030204" pitchFamily="34" charset="0"/>
            </a:rPr>
            <a:t>Tacle et duel.</a:t>
          </a:r>
        </a:p>
      </dgm:t>
    </dgm:pt>
    <dgm:pt modelId="{091ECE83-17BB-438E-8A8C-458673590CE7}" type="parTrans" cxnId="{798AD2F8-70B5-46E7-907E-D73307475092}">
      <dgm:prSet/>
      <dgm:spPr/>
      <dgm:t>
        <a:bodyPr/>
        <a:lstStyle/>
        <a:p>
          <a:endParaRPr lang="fr-FR"/>
        </a:p>
      </dgm:t>
    </dgm:pt>
    <dgm:pt modelId="{935916A3-B438-4BF3-A585-AC6144017EF4}" type="sibTrans" cxnId="{798AD2F8-70B5-46E7-907E-D73307475092}">
      <dgm:prSet/>
      <dgm:spPr/>
      <dgm:t>
        <a:bodyPr/>
        <a:lstStyle/>
        <a:p>
          <a:endParaRPr lang="fr-FR"/>
        </a:p>
      </dgm:t>
    </dgm:pt>
    <dgm:pt modelId="{0F57BCF0-EDD2-4354-A8D6-8B7DA67C79DA}">
      <dgm:prSet phldrT="[Texte]">
        <dgm:style>
          <a:lnRef idx="1">
            <a:schemeClr val="accent5"/>
          </a:lnRef>
          <a:fillRef idx="2">
            <a:schemeClr val="accent5"/>
          </a:fillRef>
          <a:effectRef idx="1">
            <a:schemeClr val="accent5"/>
          </a:effectRef>
          <a:fontRef idx="minor">
            <a:schemeClr val="dk1"/>
          </a:fontRef>
        </dgm:style>
      </dgm:prSet>
      <dgm:spPr>
        <a:solidFill>
          <a:schemeClr val="accent1">
            <a:lumMod val="40000"/>
            <a:lumOff val="60000"/>
          </a:schemeClr>
        </a:solidFill>
        <a:ln>
          <a:solidFill>
            <a:srgbClr val="C00000"/>
          </a:solidFill>
        </a:ln>
      </dgm:spPr>
      <dgm:t>
        <a:bodyPr/>
        <a:lstStyle/>
        <a:p>
          <a:endParaRPr lang="fr-FR" sz="2800" dirty="0"/>
        </a:p>
      </dgm:t>
    </dgm:pt>
    <dgm:pt modelId="{20F1B7DE-DBA7-4DB6-B223-87968E0BB3CC}" type="parTrans" cxnId="{921DBAC7-01F9-4599-B0C0-7050FE9F4ECA}">
      <dgm:prSet/>
      <dgm:spPr/>
      <dgm:t>
        <a:bodyPr/>
        <a:lstStyle/>
        <a:p>
          <a:endParaRPr lang="fr-FR"/>
        </a:p>
      </dgm:t>
    </dgm:pt>
    <dgm:pt modelId="{6F3D32C5-F52B-46F2-9F5B-0C8921BAF713}" type="sibTrans" cxnId="{921DBAC7-01F9-4599-B0C0-7050FE9F4ECA}">
      <dgm:prSet/>
      <dgm:spPr/>
      <dgm:t>
        <a:bodyPr/>
        <a:lstStyle/>
        <a:p>
          <a:endParaRPr lang="fr-FR"/>
        </a:p>
      </dgm:t>
    </dgm:pt>
    <dgm:pt modelId="{8136BC2B-18CE-4358-B9A6-198F150B9934}">
      <dgm:prSet phldrT="[Texte]" custT="1">
        <dgm:style>
          <a:lnRef idx="1">
            <a:schemeClr val="accent5"/>
          </a:lnRef>
          <a:fillRef idx="2">
            <a:schemeClr val="accent5"/>
          </a:fillRef>
          <a:effectRef idx="1">
            <a:schemeClr val="accent5"/>
          </a:effectRef>
          <a:fontRef idx="minor">
            <a:schemeClr val="dk1"/>
          </a:fontRef>
        </dgm:style>
      </dgm:prSet>
      <dgm:spPr>
        <a:solidFill>
          <a:schemeClr val="accent4">
            <a:lumMod val="40000"/>
            <a:lumOff val="60000"/>
          </a:schemeClr>
        </a:solidFill>
        <a:ln>
          <a:solidFill>
            <a:srgbClr val="00B050"/>
          </a:solidFill>
        </a:ln>
      </dgm:spPr>
      <dgm:t>
        <a:bodyPr/>
        <a:lstStyle/>
        <a:p>
          <a:r>
            <a:rPr lang="fr-FR" sz="1600" b="0" i="0" dirty="0">
              <a:solidFill>
                <a:schemeClr val="bg1"/>
              </a:solidFill>
              <a:latin typeface="Calibri" panose="020F0502020204030204" pitchFamily="34" charset="0"/>
              <a:cs typeface="Calibri" panose="020F0502020204030204" pitchFamily="34" charset="0"/>
            </a:rPr>
            <a:t>Séance envoyée/expliquée en amont via « </a:t>
          </a:r>
          <a:r>
            <a:rPr lang="fr-FR" sz="1600" b="0" i="0" dirty="0" err="1">
              <a:solidFill>
                <a:schemeClr val="bg1"/>
              </a:solidFill>
              <a:latin typeface="Calibri" panose="020F0502020204030204" pitchFamily="34" charset="0"/>
              <a:cs typeface="Calibri" panose="020F0502020204030204" pitchFamily="34" charset="0"/>
            </a:rPr>
            <a:t>MyCoach</a:t>
          </a:r>
          <a:r>
            <a:rPr lang="fr-FR" sz="1600" b="0" i="0" dirty="0">
              <a:solidFill>
                <a:schemeClr val="bg1"/>
              </a:solidFill>
              <a:latin typeface="Calibri" panose="020F0502020204030204" pitchFamily="34" charset="0"/>
              <a:cs typeface="Calibri" panose="020F0502020204030204" pitchFamily="34" charset="0"/>
            </a:rPr>
            <a:t> » par exemple ou visioconférence ou autre outil numérique.</a:t>
          </a:r>
        </a:p>
      </dgm:t>
    </dgm:pt>
    <dgm:pt modelId="{DE48FAFB-4937-42AE-ABC2-1B0B3FC5E78C}" type="parTrans" cxnId="{22780D5B-22C4-4037-AD10-1DAF30DCCC2A}">
      <dgm:prSet/>
      <dgm:spPr/>
      <dgm:t>
        <a:bodyPr/>
        <a:lstStyle/>
        <a:p>
          <a:endParaRPr lang="fr-FR"/>
        </a:p>
      </dgm:t>
    </dgm:pt>
    <dgm:pt modelId="{57C644DA-7F55-4708-8A2C-861CCF1CFDA3}" type="sibTrans" cxnId="{22780D5B-22C4-4037-AD10-1DAF30DCCC2A}">
      <dgm:prSet/>
      <dgm:spPr/>
      <dgm:t>
        <a:bodyPr/>
        <a:lstStyle/>
        <a:p>
          <a:endParaRPr lang="fr-FR"/>
        </a:p>
      </dgm:t>
    </dgm:pt>
    <dgm:pt modelId="{B35172C6-C954-47C7-AAA6-172B57626B40}">
      <dgm:prSet phldrT="[Texte]" custT="1">
        <dgm:style>
          <a:lnRef idx="1">
            <a:schemeClr val="accent5"/>
          </a:lnRef>
          <a:fillRef idx="2">
            <a:schemeClr val="accent5"/>
          </a:fillRef>
          <a:effectRef idx="1">
            <a:schemeClr val="accent5"/>
          </a:effectRef>
          <a:fontRef idx="minor">
            <a:schemeClr val="dk1"/>
          </a:fontRef>
        </dgm:style>
      </dgm:prSet>
      <dgm:spPr>
        <a:solidFill>
          <a:schemeClr val="accent4">
            <a:lumMod val="40000"/>
            <a:lumOff val="60000"/>
          </a:schemeClr>
        </a:solidFill>
        <a:ln>
          <a:solidFill>
            <a:srgbClr val="00B050"/>
          </a:solidFill>
        </a:ln>
      </dgm:spPr>
      <dgm:t>
        <a:bodyPr/>
        <a:lstStyle/>
        <a:p>
          <a:r>
            <a:rPr lang="fr-FR" sz="1600" b="0" i="0" dirty="0">
              <a:solidFill>
                <a:schemeClr val="bg1"/>
              </a:solidFill>
              <a:latin typeface="Calibri" panose="020F0502020204030204" pitchFamily="34" charset="0"/>
              <a:cs typeface="Calibri" panose="020F0502020204030204" pitchFamily="34" charset="0"/>
            </a:rPr>
            <a:t>Organisation les groupes en amont et maintien de celle-ci de séance en séance (même groupe, même entraineur).</a:t>
          </a:r>
        </a:p>
      </dgm:t>
    </dgm:pt>
    <dgm:pt modelId="{609EF3A2-A62C-43FA-B727-3EAE448E8837}" type="parTrans" cxnId="{1788F03C-6378-453C-BAFE-68777AF9B0F0}">
      <dgm:prSet/>
      <dgm:spPr/>
      <dgm:t>
        <a:bodyPr/>
        <a:lstStyle/>
        <a:p>
          <a:endParaRPr lang="fr-FR"/>
        </a:p>
      </dgm:t>
    </dgm:pt>
    <dgm:pt modelId="{6D6ACAAE-7DB8-4999-8A45-D451F3D3BB8B}" type="sibTrans" cxnId="{1788F03C-6378-453C-BAFE-68777AF9B0F0}">
      <dgm:prSet/>
      <dgm:spPr/>
      <dgm:t>
        <a:bodyPr/>
        <a:lstStyle/>
        <a:p>
          <a:endParaRPr lang="fr-FR"/>
        </a:p>
      </dgm:t>
    </dgm:pt>
    <dgm:pt modelId="{B71941A3-17D7-4168-8A73-3B340836F680}">
      <dgm:prSet phldrT="[Texte]" custT="1">
        <dgm:style>
          <a:lnRef idx="1">
            <a:schemeClr val="accent5"/>
          </a:lnRef>
          <a:fillRef idx="2">
            <a:schemeClr val="accent5"/>
          </a:fillRef>
          <a:effectRef idx="1">
            <a:schemeClr val="accent5"/>
          </a:effectRef>
          <a:fontRef idx="minor">
            <a:schemeClr val="dk1"/>
          </a:fontRef>
        </dgm:style>
      </dgm:prSet>
      <dgm:spPr>
        <a:solidFill>
          <a:schemeClr val="accent4">
            <a:lumMod val="40000"/>
            <a:lumOff val="60000"/>
          </a:schemeClr>
        </a:solidFill>
        <a:ln>
          <a:solidFill>
            <a:srgbClr val="00B050"/>
          </a:solidFill>
        </a:ln>
      </dgm:spPr>
      <dgm:t>
        <a:bodyPr/>
        <a:lstStyle/>
        <a:p>
          <a:r>
            <a:rPr lang="fr-FR" sz="1600" b="0" i="0" dirty="0">
              <a:solidFill>
                <a:schemeClr val="bg1"/>
              </a:solidFill>
              <a:latin typeface="Calibri" panose="020F0502020204030204" pitchFamily="34" charset="0"/>
              <a:cs typeface="Calibri" panose="020F0502020204030204" pitchFamily="34" charset="0"/>
            </a:rPr>
            <a:t>Terrain découpé en 2,3 ou privilégiant les ateliers.</a:t>
          </a:r>
        </a:p>
      </dgm:t>
    </dgm:pt>
    <dgm:pt modelId="{AEC3329F-F599-4DA3-8480-B84E94DEF6FD}" type="parTrans" cxnId="{3397EA48-56B7-4B10-B3AF-57D233DDD63A}">
      <dgm:prSet/>
      <dgm:spPr/>
      <dgm:t>
        <a:bodyPr/>
        <a:lstStyle/>
        <a:p>
          <a:endParaRPr lang="fr-FR"/>
        </a:p>
      </dgm:t>
    </dgm:pt>
    <dgm:pt modelId="{78433DB7-D425-41C3-89B8-D62D5C3708FC}" type="sibTrans" cxnId="{3397EA48-56B7-4B10-B3AF-57D233DDD63A}">
      <dgm:prSet/>
      <dgm:spPr/>
      <dgm:t>
        <a:bodyPr/>
        <a:lstStyle/>
        <a:p>
          <a:endParaRPr lang="fr-FR"/>
        </a:p>
      </dgm:t>
    </dgm:pt>
    <dgm:pt modelId="{5FEE51E3-E612-45A7-B28D-4C148BF7CB94}">
      <dgm:prSet phldrT="[Texte]" custT="1">
        <dgm:style>
          <a:lnRef idx="1">
            <a:schemeClr val="accent5"/>
          </a:lnRef>
          <a:fillRef idx="2">
            <a:schemeClr val="accent5"/>
          </a:fillRef>
          <a:effectRef idx="1">
            <a:schemeClr val="accent5"/>
          </a:effectRef>
          <a:fontRef idx="minor">
            <a:schemeClr val="dk1"/>
          </a:fontRef>
        </dgm:style>
      </dgm:prSet>
      <dgm:spPr>
        <a:solidFill>
          <a:schemeClr val="accent4">
            <a:lumMod val="40000"/>
            <a:lumOff val="60000"/>
          </a:schemeClr>
        </a:solidFill>
        <a:ln>
          <a:solidFill>
            <a:srgbClr val="00B050"/>
          </a:solidFill>
        </a:ln>
      </dgm:spPr>
      <dgm:t>
        <a:bodyPr/>
        <a:lstStyle/>
        <a:p>
          <a:r>
            <a:rPr lang="fr-FR" sz="1600" b="0" i="0" dirty="0">
              <a:solidFill>
                <a:schemeClr val="bg1"/>
              </a:solidFill>
              <a:latin typeface="Calibri" panose="020F0502020204030204" pitchFamily="34" charset="0"/>
              <a:cs typeface="Calibri" panose="020F0502020204030204" pitchFamily="34" charset="0"/>
            </a:rPr>
            <a:t>Dissociation des PC en « donne-bloqueur » et « tireur ».</a:t>
          </a:r>
        </a:p>
      </dgm:t>
    </dgm:pt>
    <dgm:pt modelId="{BBD5730C-45DB-4FE4-ABC8-F2CD9F5D536F}" type="parTrans" cxnId="{2E285F7D-A7D3-4ED2-9773-80DEDCD22EDF}">
      <dgm:prSet/>
      <dgm:spPr/>
      <dgm:t>
        <a:bodyPr/>
        <a:lstStyle/>
        <a:p>
          <a:endParaRPr lang="fr-FR"/>
        </a:p>
      </dgm:t>
    </dgm:pt>
    <dgm:pt modelId="{393440D8-187D-465D-B612-400539EBFA14}" type="sibTrans" cxnId="{2E285F7D-A7D3-4ED2-9773-80DEDCD22EDF}">
      <dgm:prSet/>
      <dgm:spPr/>
      <dgm:t>
        <a:bodyPr/>
        <a:lstStyle/>
        <a:p>
          <a:endParaRPr lang="fr-FR"/>
        </a:p>
      </dgm:t>
    </dgm:pt>
    <dgm:pt modelId="{52092ECB-EA47-40EA-8591-AB81E17A2D70}">
      <dgm:prSet phldrT="[Texte]" custT="1">
        <dgm:style>
          <a:lnRef idx="1">
            <a:schemeClr val="accent5"/>
          </a:lnRef>
          <a:fillRef idx="2">
            <a:schemeClr val="accent5"/>
          </a:fillRef>
          <a:effectRef idx="1">
            <a:schemeClr val="accent5"/>
          </a:effectRef>
          <a:fontRef idx="minor">
            <a:schemeClr val="dk1"/>
          </a:fontRef>
        </dgm:style>
      </dgm:prSet>
      <dgm:spPr>
        <a:solidFill>
          <a:schemeClr val="accent1">
            <a:lumMod val="40000"/>
            <a:lumOff val="60000"/>
          </a:schemeClr>
        </a:solidFill>
        <a:ln>
          <a:solidFill>
            <a:srgbClr val="C00000"/>
          </a:solidFill>
        </a:ln>
      </dgm:spPr>
      <dgm:t>
        <a:bodyPr/>
        <a:lstStyle/>
        <a:p>
          <a:r>
            <a:rPr lang="fr-FR" sz="1600" b="0" i="0" dirty="0">
              <a:solidFill>
                <a:schemeClr val="bg1"/>
              </a:solidFill>
              <a:latin typeface="Calibri" panose="020F0502020204030204" pitchFamily="34" charset="0"/>
              <a:cs typeface="Calibri" panose="020F0502020204030204" pitchFamily="34" charset="0"/>
            </a:rPr>
            <a:t>Défense PC.</a:t>
          </a:r>
        </a:p>
      </dgm:t>
    </dgm:pt>
    <dgm:pt modelId="{5E47E1FD-0879-4893-A215-ABE5615A5BAB}" type="parTrans" cxnId="{AA8E2E7E-19B4-47DC-926F-2DCDBED1C39D}">
      <dgm:prSet/>
      <dgm:spPr/>
      <dgm:t>
        <a:bodyPr/>
        <a:lstStyle/>
        <a:p>
          <a:endParaRPr lang="fr-FR"/>
        </a:p>
      </dgm:t>
    </dgm:pt>
    <dgm:pt modelId="{80BAD657-4D7B-4443-BEA2-5ECBBB0F4C67}" type="sibTrans" cxnId="{AA8E2E7E-19B4-47DC-926F-2DCDBED1C39D}">
      <dgm:prSet/>
      <dgm:spPr/>
      <dgm:t>
        <a:bodyPr/>
        <a:lstStyle/>
        <a:p>
          <a:endParaRPr lang="fr-FR"/>
        </a:p>
      </dgm:t>
    </dgm:pt>
    <dgm:pt modelId="{169138B4-70E8-49A1-8136-9C5E14634449}">
      <dgm:prSet phldrT="[Texte]" custT="1">
        <dgm:style>
          <a:lnRef idx="1">
            <a:schemeClr val="accent5"/>
          </a:lnRef>
          <a:fillRef idx="2">
            <a:schemeClr val="accent5"/>
          </a:fillRef>
          <a:effectRef idx="1">
            <a:schemeClr val="accent5"/>
          </a:effectRef>
          <a:fontRef idx="minor">
            <a:schemeClr val="dk1"/>
          </a:fontRef>
        </dgm:style>
      </dgm:prSet>
      <dgm:spPr>
        <a:solidFill>
          <a:schemeClr val="accent1">
            <a:lumMod val="40000"/>
            <a:lumOff val="60000"/>
          </a:schemeClr>
        </a:solidFill>
        <a:ln>
          <a:solidFill>
            <a:srgbClr val="C00000"/>
          </a:solidFill>
        </a:ln>
      </dgm:spPr>
      <dgm:t>
        <a:bodyPr/>
        <a:lstStyle/>
        <a:p>
          <a:r>
            <a:rPr lang="fr-FR" sz="1600" b="0" i="0" dirty="0">
              <a:solidFill>
                <a:schemeClr val="bg1"/>
              </a:solidFill>
              <a:latin typeface="Calibri" panose="020F0502020204030204" pitchFamily="34" charset="0"/>
              <a:cs typeface="Calibri" panose="020F0502020204030204" pitchFamily="34" charset="0"/>
            </a:rPr>
            <a:t>Echange en général.</a:t>
          </a:r>
        </a:p>
      </dgm:t>
    </dgm:pt>
    <dgm:pt modelId="{7CBCA828-DC50-4F62-A0B8-4317A52F7536}" type="parTrans" cxnId="{180B9645-44F0-49B0-BA94-7DA78EF9CEA6}">
      <dgm:prSet/>
      <dgm:spPr/>
      <dgm:t>
        <a:bodyPr/>
        <a:lstStyle/>
        <a:p>
          <a:endParaRPr lang="fr-FR"/>
        </a:p>
      </dgm:t>
    </dgm:pt>
    <dgm:pt modelId="{06B8ADE6-E9EE-4EFF-ABEC-E6238DF1EAE8}" type="sibTrans" cxnId="{180B9645-44F0-49B0-BA94-7DA78EF9CEA6}">
      <dgm:prSet/>
      <dgm:spPr/>
      <dgm:t>
        <a:bodyPr/>
        <a:lstStyle/>
        <a:p>
          <a:endParaRPr lang="fr-FR"/>
        </a:p>
      </dgm:t>
    </dgm:pt>
    <dgm:pt modelId="{DDDE2443-2C82-4918-998F-AB1CCDC2EB7A}">
      <dgm:prSet phldrT="[Texte]" custT="1">
        <dgm:style>
          <a:lnRef idx="1">
            <a:schemeClr val="accent5"/>
          </a:lnRef>
          <a:fillRef idx="2">
            <a:schemeClr val="accent5"/>
          </a:fillRef>
          <a:effectRef idx="1">
            <a:schemeClr val="accent5"/>
          </a:effectRef>
          <a:fontRef idx="minor">
            <a:schemeClr val="dk1"/>
          </a:fontRef>
        </dgm:style>
      </dgm:prSet>
      <dgm:spPr>
        <a:solidFill>
          <a:schemeClr val="accent1">
            <a:lumMod val="40000"/>
            <a:lumOff val="60000"/>
          </a:schemeClr>
        </a:solidFill>
        <a:ln>
          <a:solidFill>
            <a:srgbClr val="C00000"/>
          </a:solidFill>
        </a:ln>
      </dgm:spPr>
      <dgm:t>
        <a:bodyPr/>
        <a:lstStyle/>
        <a:p>
          <a:r>
            <a:rPr lang="fr-FR" sz="1600" b="0" i="0" dirty="0">
              <a:solidFill>
                <a:schemeClr val="bg1"/>
              </a:solidFill>
              <a:latin typeface="Calibri" panose="020F0502020204030204" pitchFamily="34" charset="0"/>
              <a:cs typeface="Calibri" panose="020F0502020204030204" pitchFamily="34" charset="0"/>
            </a:rPr>
            <a:t>Passe.</a:t>
          </a:r>
        </a:p>
      </dgm:t>
    </dgm:pt>
    <dgm:pt modelId="{70D11CC1-E7E4-4672-AA0A-685853D13432}" type="parTrans" cxnId="{60293742-CD39-4621-BA86-85DBBA54D7A2}">
      <dgm:prSet/>
      <dgm:spPr/>
      <dgm:t>
        <a:bodyPr/>
        <a:lstStyle/>
        <a:p>
          <a:endParaRPr lang="fr-FR"/>
        </a:p>
      </dgm:t>
    </dgm:pt>
    <dgm:pt modelId="{73A96241-5056-4791-92D4-DE2F1B698E86}" type="sibTrans" cxnId="{60293742-CD39-4621-BA86-85DBBA54D7A2}">
      <dgm:prSet/>
      <dgm:spPr/>
      <dgm:t>
        <a:bodyPr/>
        <a:lstStyle/>
        <a:p>
          <a:endParaRPr lang="fr-FR"/>
        </a:p>
      </dgm:t>
    </dgm:pt>
    <dgm:pt modelId="{2E7AA4EB-9130-47D6-9812-AC7A3674CA9B}">
      <dgm:prSet phldrT="[Texte]" custT="1">
        <dgm:style>
          <a:lnRef idx="1">
            <a:schemeClr val="accent5"/>
          </a:lnRef>
          <a:fillRef idx="2">
            <a:schemeClr val="accent5"/>
          </a:fillRef>
          <a:effectRef idx="1">
            <a:schemeClr val="accent5"/>
          </a:effectRef>
          <a:fontRef idx="minor">
            <a:schemeClr val="dk1"/>
          </a:fontRef>
        </dgm:style>
      </dgm:prSet>
      <dgm:spPr>
        <a:solidFill>
          <a:schemeClr val="accent1">
            <a:lumMod val="40000"/>
            <a:lumOff val="60000"/>
          </a:schemeClr>
        </a:solidFill>
        <a:ln>
          <a:solidFill>
            <a:srgbClr val="C00000"/>
          </a:solidFill>
        </a:ln>
      </dgm:spPr>
      <dgm:t>
        <a:bodyPr/>
        <a:lstStyle/>
        <a:p>
          <a:r>
            <a:rPr lang="fr-FR" sz="1600" b="0" i="0" dirty="0">
              <a:solidFill>
                <a:schemeClr val="bg1"/>
              </a:solidFill>
              <a:latin typeface="Calibri" panose="020F0502020204030204" pitchFamily="34" charset="0"/>
              <a:cs typeface="Calibri" panose="020F0502020204030204" pitchFamily="34" charset="0"/>
            </a:rPr>
            <a:t>Envoi au but avec gardien.</a:t>
          </a:r>
        </a:p>
      </dgm:t>
    </dgm:pt>
    <dgm:pt modelId="{68B6F083-8E64-44F1-A1AB-F8F8C41D2C2E}" type="parTrans" cxnId="{6AE215D0-C230-4C3F-BF12-5D49A69922C1}">
      <dgm:prSet/>
      <dgm:spPr/>
      <dgm:t>
        <a:bodyPr/>
        <a:lstStyle/>
        <a:p>
          <a:endParaRPr lang="fr-FR"/>
        </a:p>
      </dgm:t>
    </dgm:pt>
    <dgm:pt modelId="{2FAA3361-20D7-4EEA-8585-D7F81AA9B4E0}" type="sibTrans" cxnId="{6AE215D0-C230-4C3F-BF12-5D49A69922C1}">
      <dgm:prSet/>
      <dgm:spPr/>
      <dgm:t>
        <a:bodyPr/>
        <a:lstStyle/>
        <a:p>
          <a:endParaRPr lang="fr-FR"/>
        </a:p>
      </dgm:t>
    </dgm:pt>
    <dgm:pt modelId="{73006277-91F8-4BE9-9901-59F7381D75D1}">
      <dgm:prSet phldrT="[Texte]" custT="1">
        <dgm:style>
          <a:lnRef idx="1">
            <a:schemeClr val="accent5"/>
          </a:lnRef>
          <a:fillRef idx="2">
            <a:schemeClr val="accent5"/>
          </a:fillRef>
          <a:effectRef idx="1">
            <a:schemeClr val="accent5"/>
          </a:effectRef>
          <a:fontRef idx="minor">
            <a:schemeClr val="dk1"/>
          </a:fontRef>
        </dgm:style>
      </dgm:prSet>
      <dgm:spPr>
        <a:solidFill>
          <a:schemeClr val="accent1">
            <a:lumMod val="40000"/>
            <a:lumOff val="60000"/>
          </a:schemeClr>
        </a:solidFill>
        <a:ln>
          <a:solidFill>
            <a:srgbClr val="C00000"/>
          </a:solidFill>
        </a:ln>
      </dgm:spPr>
      <dgm:t>
        <a:bodyPr/>
        <a:lstStyle/>
        <a:p>
          <a:r>
            <a:rPr lang="fr-FR" sz="1600" b="0" i="0" dirty="0" err="1">
              <a:solidFill>
                <a:schemeClr val="bg1"/>
              </a:solidFill>
              <a:latin typeface="Calibri" panose="020F0502020204030204" pitchFamily="34" charset="0"/>
              <a:cs typeface="Calibri" panose="020F0502020204030204" pitchFamily="34" charset="0"/>
            </a:rPr>
            <a:t>Sliding</a:t>
          </a:r>
          <a:r>
            <a:rPr lang="fr-FR" sz="1600" b="0" i="0" dirty="0">
              <a:solidFill>
                <a:schemeClr val="bg1"/>
              </a:solidFill>
              <a:latin typeface="Calibri" panose="020F0502020204030204" pitchFamily="34" charset="0"/>
              <a:cs typeface="Calibri" panose="020F0502020204030204" pitchFamily="34" charset="0"/>
            </a:rPr>
            <a:t> en général.</a:t>
          </a:r>
        </a:p>
      </dgm:t>
    </dgm:pt>
    <dgm:pt modelId="{10E8C91E-537D-42E1-ACA2-100EAACED944}" type="parTrans" cxnId="{E121458B-AFF4-4564-BC6D-5675E476920B}">
      <dgm:prSet/>
      <dgm:spPr/>
      <dgm:t>
        <a:bodyPr/>
        <a:lstStyle/>
        <a:p>
          <a:endParaRPr lang="fr-FR"/>
        </a:p>
      </dgm:t>
    </dgm:pt>
    <dgm:pt modelId="{34FAF0ED-9405-45B1-A117-A5DCDB0233C1}" type="sibTrans" cxnId="{E121458B-AFF4-4564-BC6D-5675E476920B}">
      <dgm:prSet/>
      <dgm:spPr/>
      <dgm:t>
        <a:bodyPr/>
        <a:lstStyle/>
        <a:p>
          <a:endParaRPr lang="fr-FR"/>
        </a:p>
      </dgm:t>
    </dgm:pt>
    <dgm:pt modelId="{B68E9FBF-DD89-41AA-9598-48AAEB6AA3B3}" type="pres">
      <dgm:prSet presAssocID="{27FEDB17-E836-4528-AC2E-652CE6E49F21}" presName="Name0" presStyleCnt="0">
        <dgm:presLayoutVars>
          <dgm:dir/>
          <dgm:animLvl val="lvl"/>
          <dgm:resizeHandles val="exact"/>
        </dgm:presLayoutVars>
      </dgm:prSet>
      <dgm:spPr/>
    </dgm:pt>
    <dgm:pt modelId="{D7DD8025-9985-4FB6-8007-C4576876CF89}" type="pres">
      <dgm:prSet presAssocID="{ED3C4FA4-20DD-4AB8-B1A0-D806BC70B99A}" presName="composite" presStyleCnt="0"/>
      <dgm:spPr/>
    </dgm:pt>
    <dgm:pt modelId="{9B67C84B-380E-45BF-B433-787B219C44C9}" type="pres">
      <dgm:prSet presAssocID="{ED3C4FA4-20DD-4AB8-B1A0-D806BC70B99A}" presName="parTx" presStyleLbl="alignNode1" presStyleIdx="0" presStyleCnt="2">
        <dgm:presLayoutVars>
          <dgm:chMax val="0"/>
          <dgm:chPref val="0"/>
          <dgm:bulletEnabled val="1"/>
        </dgm:presLayoutVars>
      </dgm:prSet>
      <dgm:spPr/>
    </dgm:pt>
    <dgm:pt modelId="{C92763BA-D5C2-484D-926D-CB0BB97EC20D}" type="pres">
      <dgm:prSet presAssocID="{ED3C4FA4-20DD-4AB8-B1A0-D806BC70B99A}" presName="desTx" presStyleLbl="alignAccFollowNode1" presStyleIdx="0" presStyleCnt="2">
        <dgm:presLayoutVars>
          <dgm:bulletEnabled val="1"/>
        </dgm:presLayoutVars>
      </dgm:prSet>
      <dgm:spPr/>
    </dgm:pt>
    <dgm:pt modelId="{17D16C7D-2A20-4ADD-A220-9D804D152FA9}" type="pres">
      <dgm:prSet presAssocID="{9AA0FE7B-BFF8-477D-BD37-CDD27028BB40}" presName="space" presStyleCnt="0"/>
      <dgm:spPr/>
    </dgm:pt>
    <dgm:pt modelId="{16D85E59-CA57-40BE-A975-8BED9DD3D68B}" type="pres">
      <dgm:prSet presAssocID="{CACFC8C7-1B5E-411B-B618-C066DF22FA08}" presName="composite" presStyleCnt="0"/>
      <dgm:spPr/>
    </dgm:pt>
    <dgm:pt modelId="{DD4B05F2-26DD-4075-A4C2-E51942597528}" type="pres">
      <dgm:prSet presAssocID="{CACFC8C7-1B5E-411B-B618-C066DF22FA08}" presName="parTx" presStyleLbl="alignNode1" presStyleIdx="1" presStyleCnt="2">
        <dgm:presLayoutVars>
          <dgm:chMax val="0"/>
          <dgm:chPref val="0"/>
          <dgm:bulletEnabled val="1"/>
        </dgm:presLayoutVars>
      </dgm:prSet>
      <dgm:spPr/>
    </dgm:pt>
    <dgm:pt modelId="{02A2D762-F48B-48ED-AA4A-346726E59B6F}" type="pres">
      <dgm:prSet presAssocID="{CACFC8C7-1B5E-411B-B618-C066DF22FA08}" presName="desTx" presStyleLbl="alignAccFollowNode1" presStyleIdx="1" presStyleCnt="2">
        <dgm:presLayoutVars>
          <dgm:bulletEnabled val="1"/>
        </dgm:presLayoutVars>
      </dgm:prSet>
      <dgm:spPr/>
    </dgm:pt>
  </dgm:ptLst>
  <dgm:cxnLst>
    <dgm:cxn modelId="{93D0CB0D-28FD-4071-884B-52DADE91FD70}" srcId="{27FEDB17-E836-4528-AC2E-652CE6E49F21}" destId="{ED3C4FA4-20DD-4AB8-B1A0-D806BC70B99A}" srcOrd="0" destOrd="0" parTransId="{0B7F2771-9514-4D4D-B620-AF737A4FA7FF}" sibTransId="{9AA0FE7B-BFF8-477D-BD37-CDD27028BB40}"/>
    <dgm:cxn modelId="{4B9F4912-95C6-4EFD-8F65-7440E9BA200F}" srcId="{27FEDB17-E836-4528-AC2E-652CE6E49F21}" destId="{CACFC8C7-1B5E-411B-B618-C066DF22FA08}" srcOrd="1" destOrd="0" parTransId="{52E0A6DC-9109-4579-8149-75D18ACA3764}" sibTransId="{E2B93025-FBC7-4E8B-909E-A6616724E443}"/>
    <dgm:cxn modelId="{F163A319-950F-4928-B535-302A7A95EA08}" type="presOf" srcId="{B35172C6-C954-47C7-AAA6-172B57626B40}" destId="{C92763BA-D5C2-484D-926D-CB0BB97EC20D}" srcOrd="0" destOrd="3" presId="urn:microsoft.com/office/officeart/2005/8/layout/hList1"/>
    <dgm:cxn modelId="{9F72D431-7D4D-416B-9801-9714665557A3}" type="presOf" srcId="{0F57BCF0-EDD2-4354-A8D6-8B7DA67C79DA}" destId="{02A2D762-F48B-48ED-AA4A-346726E59B6F}" srcOrd="0" destOrd="6" presId="urn:microsoft.com/office/officeart/2005/8/layout/hList1"/>
    <dgm:cxn modelId="{1788F03C-6378-453C-BAFE-68777AF9B0F0}" srcId="{ED3C4FA4-20DD-4AB8-B1A0-D806BC70B99A}" destId="{B35172C6-C954-47C7-AAA6-172B57626B40}" srcOrd="3" destOrd="0" parTransId="{609EF3A2-A62C-43FA-B727-3EAE448E8837}" sibTransId="{6D6ACAAE-7DB8-4999-8A45-D451F3D3BB8B}"/>
    <dgm:cxn modelId="{60293742-CD39-4621-BA86-85DBBA54D7A2}" srcId="{CACFC8C7-1B5E-411B-B618-C066DF22FA08}" destId="{DDDE2443-2C82-4918-998F-AB1CCDC2EB7A}" srcOrd="1" destOrd="0" parTransId="{70D11CC1-E7E4-4672-AA0A-685853D13432}" sibTransId="{73A96241-5056-4791-92D4-DE2F1B698E86}"/>
    <dgm:cxn modelId="{045D1C44-5BC8-4C0A-8E90-ED5A21027426}" type="presOf" srcId="{73006277-91F8-4BE9-9901-59F7381D75D1}" destId="{02A2D762-F48B-48ED-AA4A-346726E59B6F}" srcOrd="0" destOrd="3" presId="urn:microsoft.com/office/officeart/2005/8/layout/hList1"/>
    <dgm:cxn modelId="{180B9645-44F0-49B0-BA94-7DA78EF9CEA6}" srcId="{CACFC8C7-1B5E-411B-B618-C066DF22FA08}" destId="{169138B4-70E8-49A1-8136-9C5E14634449}" srcOrd="0" destOrd="0" parTransId="{7CBCA828-DC50-4F62-A0B8-4317A52F7536}" sibTransId="{06B8ADE6-E9EE-4EFF-ABEC-E6238DF1EAE8}"/>
    <dgm:cxn modelId="{3397EA48-56B7-4B10-B3AF-57D233DDD63A}" srcId="{ED3C4FA4-20DD-4AB8-B1A0-D806BC70B99A}" destId="{B71941A3-17D7-4168-8A73-3B340836F680}" srcOrd="4" destOrd="0" parTransId="{AEC3329F-F599-4DA3-8480-B84E94DEF6FD}" sibTransId="{78433DB7-D425-41C3-89B8-D62D5C3708FC}"/>
    <dgm:cxn modelId="{6F69324E-D66E-44EC-BAB5-AB54096D01F0}" srcId="{ED3C4FA4-20DD-4AB8-B1A0-D806BC70B99A}" destId="{73F8EE25-576D-4EFE-B25C-296CCBC24365}" srcOrd="0" destOrd="0" parTransId="{5474CABC-1E8C-4599-9AB9-E2F0B59989C6}" sibTransId="{3557C795-7F26-490C-A9C4-957E455B33C8}"/>
    <dgm:cxn modelId="{22780D5B-22C4-4037-AD10-1DAF30DCCC2A}" srcId="{ED3C4FA4-20DD-4AB8-B1A0-D806BC70B99A}" destId="{8136BC2B-18CE-4358-B9A6-198F150B9934}" srcOrd="2" destOrd="0" parTransId="{DE48FAFB-4937-42AE-ABC2-1B0B3FC5E78C}" sibTransId="{57C644DA-7F55-4708-8A2C-861CCF1CFDA3}"/>
    <dgm:cxn modelId="{374BCE61-F357-49E4-B378-77E1FA93236C}" type="presOf" srcId="{169138B4-70E8-49A1-8136-9C5E14634449}" destId="{02A2D762-F48B-48ED-AA4A-346726E59B6F}" srcOrd="0" destOrd="0" presId="urn:microsoft.com/office/officeart/2005/8/layout/hList1"/>
    <dgm:cxn modelId="{543DDC78-880F-4AC2-AA7A-134AFF19850C}" type="presOf" srcId="{CACFC8C7-1B5E-411B-B618-C066DF22FA08}" destId="{DD4B05F2-26DD-4075-A4C2-E51942597528}" srcOrd="0" destOrd="0" presId="urn:microsoft.com/office/officeart/2005/8/layout/hList1"/>
    <dgm:cxn modelId="{2E285F7D-A7D3-4ED2-9773-80DEDCD22EDF}" srcId="{ED3C4FA4-20DD-4AB8-B1A0-D806BC70B99A}" destId="{5FEE51E3-E612-45A7-B28D-4C148BF7CB94}" srcOrd="5" destOrd="0" parTransId="{BBD5730C-45DB-4FE4-ABC8-F2CD9F5D536F}" sibTransId="{393440D8-187D-465D-B612-400539EBFA14}"/>
    <dgm:cxn modelId="{AA8E2E7E-19B4-47DC-926F-2DCDBED1C39D}" srcId="{CACFC8C7-1B5E-411B-B618-C066DF22FA08}" destId="{52092ECB-EA47-40EA-8591-AB81E17A2D70}" srcOrd="5" destOrd="0" parTransId="{5E47E1FD-0879-4893-A215-ABE5615A5BAB}" sibTransId="{80BAD657-4D7B-4443-BEA2-5ECBBB0F4C67}"/>
    <dgm:cxn modelId="{E121458B-AFF4-4564-BC6D-5675E476920B}" srcId="{CACFC8C7-1B5E-411B-B618-C066DF22FA08}" destId="{73006277-91F8-4BE9-9901-59F7381D75D1}" srcOrd="3" destOrd="0" parTransId="{10E8C91E-537D-42E1-ACA2-100EAACED944}" sibTransId="{34FAF0ED-9405-45B1-A117-A5DCDB0233C1}"/>
    <dgm:cxn modelId="{B0512C90-4273-4316-8AFC-61BACE794686}" type="presOf" srcId="{8136BC2B-18CE-4358-B9A6-198F150B9934}" destId="{C92763BA-D5C2-484D-926D-CB0BB97EC20D}" srcOrd="0" destOrd="2" presId="urn:microsoft.com/office/officeart/2005/8/layout/hList1"/>
    <dgm:cxn modelId="{E1577E92-4029-43F2-9292-24F7076D6AE4}" srcId="{ED3C4FA4-20DD-4AB8-B1A0-D806BC70B99A}" destId="{91381B92-DECC-4467-B0F1-23266104B7AE}" srcOrd="1" destOrd="0" parTransId="{5FC5CAFB-9FEA-4193-97B9-53009787F94B}" sibTransId="{88FC70CD-D6B3-4A3F-B7E3-FD84E930FE41}"/>
    <dgm:cxn modelId="{F62111B4-6959-4D67-B406-204CBDA4F5B2}" type="presOf" srcId="{2E7AA4EB-9130-47D6-9812-AC7A3674CA9B}" destId="{02A2D762-F48B-48ED-AA4A-346726E59B6F}" srcOrd="0" destOrd="2" presId="urn:microsoft.com/office/officeart/2005/8/layout/hList1"/>
    <dgm:cxn modelId="{3BB53DB6-3214-405D-B86F-89F3E28C9142}" type="presOf" srcId="{5FEE51E3-E612-45A7-B28D-4C148BF7CB94}" destId="{C92763BA-D5C2-484D-926D-CB0BB97EC20D}" srcOrd="0" destOrd="5" presId="urn:microsoft.com/office/officeart/2005/8/layout/hList1"/>
    <dgm:cxn modelId="{3DC394B9-430E-430E-836F-1466DFCDC693}" type="presOf" srcId="{27FEDB17-E836-4528-AC2E-652CE6E49F21}" destId="{B68E9FBF-DD89-41AA-9598-48AAEB6AA3B3}" srcOrd="0" destOrd="0" presId="urn:microsoft.com/office/officeart/2005/8/layout/hList1"/>
    <dgm:cxn modelId="{3C72A1C4-8887-417A-8E12-F9C7D92D9EF9}" type="presOf" srcId="{DDDE2443-2C82-4918-998F-AB1CCDC2EB7A}" destId="{02A2D762-F48B-48ED-AA4A-346726E59B6F}" srcOrd="0" destOrd="1" presId="urn:microsoft.com/office/officeart/2005/8/layout/hList1"/>
    <dgm:cxn modelId="{921DBAC7-01F9-4599-B0C0-7050FE9F4ECA}" srcId="{CACFC8C7-1B5E-411B-B618-C066DF22FA08}" destId="{0F57BCF0-EDD2-4354-A8D6-8B7DA67C79DA}" srcOrd="6" destOrd="0" parTransId="{20F1B7DE-DBA7-4DB6-B223-87968E0BB3CC}" sibTransId="{6F3D32C5-F52B-46F2-9F5B-0C8921BAF713}"/>
    <dgm:cxn modelId="{968BBCC8-0A5E-40A8-86BB-CBAE434C3EA3}" type="presOf" srcId="{52092ECB-EA47-40EA-8591-AB81E17A2D70}" destId="{02A2D762-F48B-48ED-AA4A-346726E59B6F}" srcOrd="0" destOrd="5" presId="urn:microsoft.com/office/officeart/2005/8/layout/hList1"/>
    <dgm:cxn modelId="{6AE215D0-C230-4C3F-BF12-5D49A69922C1}" srcId="{CACFC8C7-1B5E-411B-B618-C066DF22FA08}" destId="{2E7AA4EB-9130-47D6-9812-AC7A3674CA9B}" srcOrd="2" destOrd="0" parTransId="{68B6F083-8E64-44F1-A1AB-F8F8C41D2C2E}" sibTransId="{2FAA3361-20D7-4EEA-8585-D7F81AA9B4E0}"/>
    <dgm:cxn modelId="{096B6DD8-BC8C-4FB5-AFAE-905623B48DDA}" type="presOf" srcId="{634D5B02-71BD-4843-AF6E-FFA14EE02EB8}" destId="{02A2D762-F48B-48ED-AA4A-346726E59B6F}" srcOrd="0" destOrd="4" presId="urn:microsoft.com/office/officeart/2005/8/layout/hList1"/>
    <dgm:cxn modelId="{BA2FCCDC-1EB2-4FE1-920F-D7ACC8564E06}" type="presOf" srcId="{ED3C4FA4-20DD-4AB8-B1A0-D806BC70B99A}" destId="{9B67C84B-380E-45BF-B433-787B219C44C9}" srcOrd="0" destOrd="0" presId="urn:microsoft.com/office/officeart/2005/8/layout/hList1"/>
    <dgm:cxn modelId="{9BFCE7E0-8141-4F1C-87F0-60404D36CA00}" type="presOf" srcId="{B71941A3-17D7-4168-8A73-3B340836F680}" destId="{C92763BA-D5C2-484D-926D-CB0BB97EC20D}" srcOrd="0" destOrd="4" presId="urn:microsoft.com/office/officeart/2005/8/layout/hList1"/>
    <dgm:cxn modelId="{36A560EC-546C-43D5-AD56-B467DF8FCBAC}" type="presOf" srcId="{73F8EE25-576D-4EFE-B25C-296CCBC24365}" destId="{C92763BA-D5C2-484D-926D-CB0BB97EC20D}" srcOrd="0" destOrd="0" presId="urn:microsoft.com/office/officeart/2005/8/layout/hList1"/>
    <dgm:cxn modelId="{798AD2F8-70B5-46E7-907E-D73307475092}" srcId="{CACFC8C7-1B5E-411B-B618-C066DF22FA08}" destId="{634D5B02-71BD-4843-AF6E-FFA14EE02EB8}" srcOrd="4" destOrd="0" parTransId="{091ECE83-17BB-438E-8A8C-458673590CE7}" sibTransId="{935916A3-B438-4BF3-A585-AC6144017EF4}"/>
    <dgm:cxn modelId="{F2A5CCFE-770A-46C3-8740-A4740D27FC6D}" type="presOf" srcId="{91381B92-DECC-4467-B0F1-23266104B7AE}" destId="{C92763BA-D5C2-484D-926D-CB0BB97EC20D}" srcOrd="0" destOrd="1" presId="urn:microsoft.com/office/officeart/2005/8/layout/hList1"/>
    <dgm:cxn modelId="{DD4631C0-1E3A-4EE1-834F-69E19216E40B}" type="presParOf" srcId="{B68E9FBF-DD89-41AA-9598-48AAEB6AA3B3}" destId="{D7DD8025-9985-4FB6-8007-C4576876CF89}" srcOrd="0" destOrd="0" presId="urn:microsoft.com/office/officeart/2005/8/layout/hList1"/>
    <dgm:cxn modelId="{1732CC36-599A-480F-9D5D-F4A06D9C9E13}" type="presParOf" srcId="{D7DD8025-9985-4FB6-8007-C4576876CF89}" destId="{9B67C84B-380E-45BF-B433-787B219C44C9}" srcOrd="0" destOrd="0" presId="urn:microsoft.com/office/officeart/2005/8/layout/hList1"/>
    <dgm:cxn modelId="{552E27AA-B0F6-4DD9-820B-1DFA1D83E07D}" type="presParOf" srcId="{D7DD8025-9985-4FB6-8007-C4576876CF89}" destId="{C92763BA-D5C2-484D-926D-CB0BB97EC20D}" srcOrd="1" destOrd="0" presId="urn:microsoft.com/office/officeart/2005/8/layout/hList1"/>
    <dgm:cxn modelId="{07C80D96-E6A8-4212-9893-A2B2C706A6A5}" type="presParOf" srcId="{B68E9FBF-DD89-41AA-9598-48AAEB6AA3B3}" destId="{17D16C7D-2A20-4ADD-A220-9D804D152FA9}" srcOrd="1" destOrd="0" presId="urn:microsoft.com/office/officeart/2005/8/layout/hList1"/>
    <dgm:cxn modelId="{1538407C-EC31-4723-90F9-8569C0291F17}" type="presParOf" srcId="{B68E9FBF-DD89-41AA-9598-48AAEB6AA3B3}" destId="{16D85E59-CA57-40BE-A975-8BED9DD3D68B}" srcOrd="2" destOrd="0" presId="urn:microsoft.com/office/officeart/2005/8/layout/hList1"/>
    <dgm:cxn modelId="{315BB96D-2A00-4C5D-975D-8F826C9631F1}" type="presParOf" srcId="{16D85E59-CA57-40BE-A975-8BED9DD3D68B}" destId="{DD4B05F2-26DD-4075-A4C2-E51942597528}" srcOrd="0" destOrd="0" presId="urn:microsoft.com/office/officeart/2005/8/layout/hList1"/>
    <dgm:cxn modelId="{FF51B09C-D26C-4E03-97F3-82EA35E0A71E}" type="presParOf" srcId="{16D85E59-CA57-40BE-A975-8BED9DD3D68B}" destId="{02A2D762-F48B-48ED-AA4A-346726E59B6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7C84B-380E-45BF-B433-787B219C44C9}">
      <dsp:nvSpPr>
        <dsp:cNvPr id="0" name=""/>
        <dsp:cNvSpPr/>
      </dsp:nvSpPr>
      <dsp:spPr>
        <a:xfrm>
          <a:off x="42" y="76993"/>
          <a:ext cx="4113420" cy="1645368"/>
        </a:xfrm>
        <a:prstGeom prst="rect">
          <a:avLst/>
        </a:prstGeom>
        <a:solidFill>
          <a:srgbClr val="00B050"/>
        </a:solidFill>
        <a:ln w="6350" cap="flat" cmpd="sng" algn="ctr">
          <a:solidFill>
            <a:schemeClr val="accent5"/>
          </a:solidFill>
          <a:prstDash val="solid"/>
          <a:miter lim="800000"/>
        </a:ln>
        <a:effectLst/>
      </dsp:spPr>
      <dsp:style>
        <a:lnRef idx="1">
          <a:schemeClr val="accent5"/>
        </a:lnRef>
        <a:fillRef idx="3">
          <a:schemeClr val="accent5"/>
        </a:fillRef>
        <a:effectRef idx="2">
          <a:schemeClr val="accent5"/>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fr-FR" sz="2800" kern="1200" dirty="0"/>
            <a:t>Autorisé</a:t>
          </a:r>
        </a:p>
      </dsp:txBody>
      <dsp:txXfrm>
        <a:off x="42" y="76993"/>
        <a:ext cx="4113420" cy="1645368"/>
      </dsp:txXfrm>
    </dsp:sp>
    <dsp:sp modelId="{C92763BA-D5C2-484D-926D-CB0BB97EC20D}">
      <dsp:nvSpPr>
        <dsp:cNvPr id="0" name=""/>
        <dsp:cNvSpPr/>
      </dsp:nvSpPr>
      <dsp:spPr>
        <a:xfrm>
          <a:off x="42" y="1722361"/>
          <a:ext cx="4113420" cy="3122437"/>
        </a:xfrm>
        <a:prstGeom prst="rect">
          <a:avLst/>
        </a:prstGeom>
        <a:solidFill>
          <a:schemeClr val="accent4">
            <a:lumMod val="40000"/>
            <a:lumOff val="60000"/>
          </a:schemeClr>
        </a:solidFill>
        <a:ln w="6350" cap="flat" cmpd="sng" algn="ctr">
          <a:solidFill>
            <a:srgbClr val="00B050"/>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FR" sz="1600" b="0" i="0" kern="1200" dirty="0">
              <a:solidFill>
                <a:schemeClr val="bg1"/>
              </a:solidFill>
              <a:latin typeface="Calibri" panose="020F0502020204030204" pitchFamily="34" charset="0"/>
              <a:cs typeface="Calibri" panose="020F0502020204030204" pitchFamily="34" charset="0"/>
            </a:rPr>
            <a:t>Séance de 1h voir 1h15 maximum.</a:t>
          </a:r>
        </a:p>
        <a:p>
          <a:pPr marL="171450" lvl="1" indent="-171450" algn="l" defTabSz="711200">
            <a:lnSpc>
              <a:spcPct val="90000"/>
            </a:lnSpc>
            <a:spcBef>
              <a:spcPct val="0"/>
            </a:spcBef>
            <a:spcAft>
              <a:spcPct val="15000"/>
            </a:spcAft>
            <a:buChar char="•"/>
          </a:pPr>
          <a:r>
            <a:rPr lang="fr-FR" sz="1600" b="0" i="0" kern="1200" dirty="0">
              <a:solidFill>
                <a:schemeClr val="bg1"/>
              </a:solidFill>
              <a:latin typeface="Calibri" panose="020F0502020204030204" pitchFamily="34" charset="0"/>
              <a:cs typeface="Calibri" panose="020F0502020204030204" pitchFamily="34" charset="0"/>
            </a:rPr>
            <a:t>9 joueurs + 1 entraîneur sur le terrain. </a:t>
          </a:r>
        </a:p>
        <a:p>
          <a:pPr marL="171450" lvl="1" indent="-171450" algn="l" defTabSz="711200">
            <a:lnSpc>
              <a:spcPct val="90000"/>
            </a:lnSpc>
            <a:spcBef>
              <a:spcPct val="0"/>
            </a:spcBef>
            <a:spcAft>
              <a:spcPct val="15000"/>
            </a:spcAft>
            <a:buChar char="•"/>
          </a:pPr>
          <a:r>
            <a:rPr lang="fr-FR" sz="1600" b="0" i="0" kern="1200" dirty="0">
              <a:solidFill>
                <a:schemeClr val="bg1"/>
              </a:solidFill>
              <a:latin typeface="Calibri" panose="020F0502020204030204" pitchFamily="34" charset="0"/>
              <a:cs typeface="Calibri" panose="020F0502020204030204" pitchFamily="34" charset="0"/>
            </a:rPr>
            <a:t>Séance envoyée/expliquée en amont via « </a:t>
          </a:r>
          <a:r>
            <a:rPr lang="fr-FR" sz="1600" b="0" i="0" kern="1200" dirty="0" err="1">
              <a:solidFill>
                <a:schemeClr val="bg1"/>
              </a:solidFill>
              <a:latin typeface="Calibri" panose="020F0502020204030204" pitchFamily="34" charset="0"/>
              <a:cs typeface="Calibri" panose="020F0502020204030204" pitchFamily="34" charset="0"/>
            </a:rPr>
            <a:t>MyCoach</a:t>
          </a:r>
          <a:r>
            <a:rPr lang="fr-FR" sz="1600" b="0" i="0" kern="1200" dirty="0">
              <a:solidFill>
                <a:schemeClr val="bg1"/>
              </a:solidFill>
              <a:latin typeface="Calibri" panose="020F0502020204030204" pitchFamily="34" charset="0"/>
              <a:cs typeface="Calibri" panose="020F0502020204030204" pitchFamily="34" charset="0"/>
            </a:rPr>
            <a:t> » par exemple ou visioconférence ou autre outil numérique.</a:t>
          </a:r>
        </a:p>
        <a:p>
          <a:pPr marL="171450" lvl="1" indent="-171450" algn="l" defTabSz="711200">
            <a:lnSpc>
              <a:spcPct val="90000"/>
            </a:lnSpc>
            <a:spcBef>
              <a:spcPct val="0"/>
            </a:spcBef>
            <a:spcAft>
              <a:spcPct val="15000"/>
            </a:spcAft>
            <a:buChar char="•"/>
          </a:pPr>
          <a:r>
            <a:rPr lang="fr-FR" sz="1600" b="0" i="0" kern="1200" dirty="0">
              <a:solidFill>
                <a:schemeClr val="bg1"/>
              </a:solidFill>
              <a:latin typeface="Calibri" panose="020F0502020204030204" pitchFamily="34" charset="0"/>
              <a:cs typeface="Calibri" panose="020F0502020204030204" pitchFamily="34" charset="0"/>
            </a:rPr>
            <a:t>Organisation les groupes en amont et maintien de celle-ci de séance en séance (même groupe, même entraineur).</a:t>
          </a:r>
        </a:p>
        <a:p>
          <a:pPr marL="171450" lvl="1" indent="-171450" algn="l" defTabSz="711200">
            <a:lnSpc>
              <a:spcPct val="90000"/>
            </a:lnSpc>
            <a:spcBef>
              <a:spcPct val="0"/>
            </a:spcBef>
            <a:spcAft>
              <a:spcPct val="15000"/>
            </a:spcAft>
            <a:buChar char="•"/>
          </a:pPr>
          <a:r>
            <a:rPr lang="fr-FR" sz="1600" b="0" i="0" kern="1200" dirty="0">
              <a:solidFill>
                <a:schemeClr val="bg1"/>
              </a:solidFill>
              <a:latin typeface="Calibri" panose="020F0502020204030204" pitchFamily="34" charset="0"/>
              <a:cs typeface="Calibri" panose="020F0502020204030204" pitchFamily="34" charset="0"/>
            </a:rPr>
            <a:t>Terrain découpé en 2,3 ou privilégiant les ateliers.</a:t>
          </a:r>
        </a:p>
        <a:p>
          <a:pPr marL="171450" lvl="1" indent="-171450" algn="l" defTabSz="711200">
            <a:lnSpc>
              <a:spcPct val="90000"/>
            </a:lnSpc>
            <a:spcBef>
              <a:spcPct val="0"/>
            </a:spcBef>
            <a:spcAft>
              <a:spcPct val="15000"/>
            </a:spcAft>
            <a:buChar char="•"/>
          </a:pPr>
          <a:r>
            <a:rPr lang="fr-FR" sz="1600" b="0" i="0" kern="1200" dirty="0">
              <a:solidFill>
                <a:schemeClr val="bg1"/>
              </a:solidFill>
              <a:latin typeface="Calibri" panose="020F0502020204030204" pitchFamily="34" charset="0"/>
              <a:cs typeface="Calibri" panose="020F0502020204030204" pitchFamily="34" charset="0"/>
            </a:rPr>
            <a:t>Dissociation des PC en « donne-bloqueur » et « tireur ».</a:t>
          </a:r>
        </a:p>
      </dsp:txBody>
      <dsp:txXfrm>
        <a:off x="42" y="1722361"/>
        <a:ext cx="4113420" cy="3122437"/>
      </dsp:txXfrm>
    </dsp:sp>
    <dsp:sp modelId="{DD4B05F2-26DD-4075-A4C2-E51942597528}">
      <dsp:nvSpPr>
        <dsp:cNvPr id="0" name=""/>
        <dsp:cNvSpPr/>
      </dsp:nvSpPr>
      <dsp:spPr>
        <a:xfrm>
          <a:off x="4689342" y="76993"/>
          <a:ext cx="4113420" cy="1645368"/>
        </a:xfrm>
        <a:prstGeom prst="rect">
          <a:avLst/>
        </a:prstGeom>
        <a:solidFill>
          <a:schemeClr val="accent1">
            <a:lumMod val="75000"/>
          </a:schemeClr>
        </a:solidFill>
        <a:ln w="6350" cap="flat" cmpd="sng" algn="ctr">
          <a:solidFill>
            <a:srgbClr val="C00000"/>
          </a:solidFill>
          <a:prstDash val="solid"/>
          <a:miter lim="800000"/>
        </a:ln>
        <a:effectLst/>
      </dsp:spPr>
      <dsp:style>
        <a:lnRef idx="1">
          <a:schemeClr val="accent5"/>
        </a:lnRef>
        <a:fillRef idx="3">
          <a:schemeClr val="accent5"/>
        </a:fillRef>
        <a:effectRef idx="2">
          <a:schemeClr val="accent5"/>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fr-FR" sz="2800" kern="1200" dirty="0"/>
            <a:t>Interdit</a:t>
          </a:r>
        </a:p>
      </dsp:txBody>
      <dsp:txXfrm>
        <a:off x="4689342" y="76993"/>
        <a:ext cx="4113420" cy="1645368"/>
      </dsp:txXfrm>
    </dsp:sp>
    <dsp:sp modelId="{02A2D762-F48B-48ED-AA4A-346726E59B6F}">
      <dsp:nvSpPr>
        <dsp:cNvPr id="0" name=""/>
        <dsp:cNvSpPr/>
      </dsp:nvSpPr>
      <dsp:spPr>
        <a:xfrm>
          <a:off x="4689342" y="1722361"/>
          <a:ext cx="4113420" cy="3122437"/>
        </a:xfrm>
        <a:prstGeom prst="rect">
          <a:avLst/>
        </a:prstGeom>
        <a:solidFill>
          <a:schemeClr val="accent1">
            <a:lumMod val="40000"/>
            <a:lumOff val="60000"/>
          </a:schemeClr>
        </a:solidFill>
        <a:ln w="6350" cap="flat" cmpd="sng" algn="ctr">
          <a:solidFill>
            <a:srgbClr val="C00000"/>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fr-FR" sz="1600" b="0" i="0" kern="1200" dirty="0">
              <a:solidFill>
                <a:schemeClr val="bg1"/>
              </a:solidFill>
              <a:latin typeface="Calibri" panose="020F0502020204030204" pitchFamily="34" charset="0"/>
              <a:cs typeface="Calibri" panose="020F0502020204030204" pitchFamily="34" charset="0"/>
            </a:rPr>
            <a:t>Echange en général.</a:t>
          </a:r>
        </a:p>
        <a:p>
          <a:pPr marL="171450" lvl="1" indent="-171450" algn="l" defTabSz="711200">
            <a:lnSpc>
              <a:spcPct val="90000"/>
            </a:lnSpc>
            <a:spcBef>
              <a:spcPct val="0"/>
            </a:spcBef>
            <a:spcAft>
              <a:spcPct val="15000"/>
            </a:spcAft>
            <a:buChar char="•"/>
          </a:pPr>
          <a:r>
            <a:rPr lang="fr-FR" sz="1600" b="0" i="0" kern="1200" dirty="0">
              <a:solidFill>
                <a:schemeClr val="bg1"/>
              </a:solidFill>
              <a:latin typeface="Calibri" panose="020F0502020204030204" pitchFamily="34" charset="0"/>
              <a:cs typeface="Calibri" panose="020F0502020204030204" pitchFamily="34" charset="0"/>
            </a:rPr>
            <a:t>Passe.</a:t>
          </a:r>
        </a:p>
        <a:p>
          <a:pPr marL="171450" lvl="1" indent="-171450" algn="l" defTabSz="711200">
            <a:lnSpc>
              <a:spcPct val="90000"/>
            </a:lnSpc>
            <a:spcBef>
              <a:spcPct val="0"/>
            </a:spcBef>
            <a:spcAft>
              <a:spcPct val="15000"/>
            </a:spcAft>
            <a:buChar char="•"/>
          </a:pPr>
          <a:r>
            <a:rPr lang="fr-FR" sz="1600" b="0" i="0" kern="1200" dirty="0">
              <a:solidFill>
                <a:schemeClr val="bg1"/>
              </a:solidFill>
              <a:latin typeface="Calibri" panose="020F0502020204030204" pitchFamily="34" charset="0"/>
              <a:cs typeface="Calibri" panose="020F0502020204030204" pitchFamily="34" charset="0"/>
            </a:rPr>
            <a:t>Envoi au but avec gardien.</a:t>
          </a:r>
        </a:p>
        <a:p>
          <a:pPr marL="171450" lvl="1" indent="-171450" algn="l" defTabSz="711200">
            <a:lnSpc>
              <a:spcPct val="90000"/>
            </a:lnSpc>
            <a:spcBef>
              <a:spcPct val="0"/>
            </a:spcBef>
            <a:spcAft>
              <a:spcPct val="15000"/>
            </a:spcAft>
            <a:buChar char="•"/>
          </a:pPr>
          <a:r>
            <a:rPr lang="fr-FR" sz="1600" b="0" i="0" kern="1200" dirty="0" err="1">
              <a:solidFill>
                <a:schemeClr val="bg1"/>
              </a:solidFill>
              <a:latin typeface="Calibri" panose="020F0502020204030204" pitchFamily="34" charset="0"/>
              <a:cs typeface="Calibri" panose="020F0502020204030204" pitchFamily="34" charset="0"/>
            </a:rPr>
            <a:t>Sliding</a:t>
          </a:r>
          <a:r>
            <a:rPr lang="fr-FR" sz="1600" b="0" i="0" kern="1200" dirty="0">
              <a:solidFill>
                <a:schemeClr val="bg1"/>
              </a:solidFill>
              <a:latin typeface="Calibri" panose="020F0502020204030204" pitchFamily="34" charset="0"/>
              <a:cs typeface="Calibri" panose="020F0502020204030204" pitchFamily="34" charset="0"/>
            </a:rPr>
            <a:t> en général.</a:t>
          </a:r>
        </a:p>
        <a:p>
          <a:pPr marL="171450" lvl="1" indent="-171450" algn="l" defTabSz="711200">
            <a:lnSpc>
              <a:spcPct val="90000"/>
            </a:lnSpc>
            <a:spcBef>
              <a:spcPct val="0"/>
            </a:spcBef>
            <a:spcAft>
              <a:spcPct val="15000"/>
            </a:spcAft>
            <a:buChar char="•"/>
          </a:pPr>
          <a:r>
            <a:rPr lang="fr-FR" sz="1600" b="0" i="0" kern="1200" dirty="0">
              <a:solidFill>
                <a:schemeClr val="bg1"/>
              </a:solidFill>
              <a:latin typeface="Calibri" panose="020F0502020204030204" pitchFamily="34" charset="0"/>
              <a:cs typeface="Calibri" panose="020F0502020204030204" pitchFamily="34" charset="0"/>
            </a:rPr>
            <a:t>Tacle et duel.</a:t>
          </a:r>
        </a:p>
        <a:p>
          <a:pPr marL="171450" lvl="1" indent="-171450" algn="l" defTabSz="711200">
            <a:lnSpc>
              <a:spcPct val="90000"/>
            </a:lnSpc>
            <a:spcBef>
              <a:spcPct val="0"/>
            </a:spcBef>
            <a:spcAft>
              <a:spcPct val="15000"/>
            </a:spcAft>
            <a:buChar char="•"/>
          </a:pPr>
          <a:r>
            <a:rPr lang="fr-FR" sz="1600" b="0" i="0" kern="1200" dirty="0">
              <a:solidFill>
                <a:schemeClr val="bg1"/>
              </a:solidFill>
              <a:latin typeface="Calibri" panose="020F0502020204030204" pitchFamily="34" charset="0"/>
              <a:cs typeface="Calibri" panose="020F0502020204030204" pitchFamily="34" charset="0"/>
            </a:rPr>
            <a:t>Défense PC.</a:t>
          </a:r>
        </a:p>
        <a:p>
          <a:pPr marL="285750" lvl="1" indent="-285750" algn="l" defTabSz="1244600">
            <a:lnSpc>
              <a:spcPct val="90000"/>
            </a:lnSpc>
            <a:spcBef>
              <a:spcPct val="0"/>
            </a:spcBef>
            <a:spcAft>
              <a:spcPct val="15000"/>
            </a:spcAft>
            <a:buChar char="•"/>
          </a:pPr>
          <a:endParaRPr lang="fr-FR" sz="2800" kern="1200" dirty="0"/>
        </a:p>
      </dsp:txBody>
      <dsp:txXfrm>
        <a:off x="4689342" y="1722361"/>
        <a:ext cx="4113420" cy="312243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1811322-45A3-1E41-B7A0-93FC492FA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AFAD4D06-B45B-3C42-9E58-BBE540EF801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31F5E0-506F-DB46-ACB8-4E3FCAEC8D40}" type="datetimeFigureOut">
              <a:rPr lang="fr-FR" smtClean="0"/>
              <a:t>25/05/2020</a:t>
            </a:fld>
            <a:endParaRPr lang="fr-FR"/>
          </a:p>
        </p:txBody>
      </p:sp>
      <p:sp>
        <p:nvSpPr>
          <p:cNvPr id="4" name="Espace réservé du pied de page 3">
            <a:extLst>
              <a:ext uri="{FF2B5EF4-FFF2-40B4-BE49-F238E27FC236}">
                <a16:creationId xmlns:a16="http://schemas.microsoft.com/office/drawing/2014/main" id="{430FE06D-13BA-9A40-98A9-2F5859AD1A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F9D07367-6323-904B-A39F-AA661D8A64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FC44E4-14F5-5D48-8B2B-254A2C9EDEA6}" type="slidenum">
              <a:rPr lang="fr-FR" smtClean="0"/>
              <a:t>‹N°›</a:t>
            </a:fld>
            <a:endParaRPr lang="fr-FR"/>
          </a:p>
        </p:txBody>
      </p:sp>
    </p:spTree>
    <p:extLst>
      <p:ext uri="{BB962C8B-B14F-4D97-AF65-F5344CB8AC3E}">
        <p14:creationId xmlns:p14="http://schemas.microsoft.com/office/powerpoint/2010/main" val="34939210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B56089-25F2-4F3F-8EAE-9EE151FE617B}" type="datetimeFigureOut">
              <a:rPr lang="en-GB" smtClean="0"/>
              <a:pPr/>
              <a:t>25/05/2020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914B4-1CDB-49BF-88A0-4E55AC0EDD92}" type="slidenum">
              <a:rPr lang="en-GB" smtClean="0"/>
              <a:pPr/>
              <a:t>‹N°›</a:t>
            </a:fld>
            <a:endParaRPr lang="en-GB"/>
          </a:p>
        </p:txBody>
      </p:sp>
    </p:spTree>
    <p:extLst>
      <p:ext uri="{BB962C8B-B14F-4D97-AF65-F5344CB8AC3E}">
        <p14:creationId xmlns:p14="http://schemas.microsoft.com/office/powerpoint/2010/main" val="1910687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FH BLANC Couverture ">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a:stretch>
            <a:fillRect/>
          </a:stretch>
        </p:blipFill>
        <p:spPr>
          <a:xfrm>
            <a:off x="0" y="0"/>
            <a:ext cx="12192000" cy="6858000"/>
          </a:xfrm>
          <a:prstGeom prst="rect">
            <a:avLst/>
          </a:prstGeom>
        </p:spPr>
      </p:pic>
      <p:sp>
        <p:nvSpPr>
          <p:cNvPr id="7" name="ZoneTexte 6"/>
          <p:cNvSpPr txBox="1"/>
          <p:nvPr userDrawn="1"/>
        </p:nvSpPr>
        <p:spPr>
          <a:xfrm>
            <a:off x="10238679" y="230750"/>
            <a:ext cx="1679508" cy="369332"/>
          </a:xfrm>
          <a:prstGeom prst="rect">
            <a:avLst/>
          </a:prstGeom>
          <a:noFill/>
        </p:spPr>
        <p:txBody>
          <a:bodyPr wrap="square" lIns="0" tIns="0" rIns="0" bIns="0" rtlCol="0">
            <a:spAutoFit/>
          </a:bodyPr>
          <a:lstStyle/>
          <a:p>
            <a:pPr algn="r" fontAlgn="base">
              <a:spcBef>
                <a:spcPct val="0"/>
              </a:spcBef>
              <a:spcAft>
                <a:spcPct val="0"/>
              </a:spcAft>
            </a:pPr>
            <a:endParaRPr lang="en-US" sz="1200" b="1" dirty="0">
              <a:solidFill>
                <a:schemeClr val="bg2"/>
              </a:solidFill>
              <a:latin typeface="Brandon Grotesque Light" panose="020B0303020203060202" pitchFamily="34" charset="0"/>
              <a:ea typeface="Brandon Grotesque Light" charset="0"/>
              <a:cs typeface="Brandon Grotesque Light" charset="0"/>
            </a:endParaRPr>
          </a:p>
          <a:p>
            <a:pPr algn="r" fontAlgn="base">
              <a:spcBef>
                <a:spcPct val="0"/>
              </a:spcBef>
              <a:spcAft>
                <a:spcPct val="0"/>
              </a:spcAft>
            </a:pPr>
            <a:endParaRPr lang="en-US" sz="1200" b="1" dirty="0">
              <a:solidFill>
                <a:schemeClr val="bg2"/>
              </a:solidFill>
              <a:latin typeface="Brandon Grotesque Light" panose="020B0303020203060202" pitchFamily="34" charset="0"/>
              <a:ea typeface="Brandon Grotesque Light" charset="0"/>
              <a:cs typeface="Brandon Grotesque Light" charset="0"/>
            </a:endParaRPr>
          </a:p>
        </p:txBody>
      </p:sp>
      <p:sp>
        <p:nvSpPr>
          <p:cNvPr id="9" name="Espace réservé du texte 7"/>
          <p:cNvSpPr txBox="1">
            <a:spLocks/>
          </p:cNvSpPr>
          <p:nvPr userDrawn="1"/>
        </p:nvSpPr>
        <p:spPr bwMode="gray">
          <a:xfrm>
            <a:off x="623392" y="446195"/>
            <a:ext cx="5122109" cy="1303141"/>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lgn="l" defTabSz="914400" rtl="0" eaLnBrk="1" latinLnBrk="0" hangingPunct="1">
              <a:lnSpc>
                <a:spcPct val="100000"/>
              </a:lnSpc>
              <a:spcBef>
                <a:spcPts val="0"/>
              </a:spcBef>
              <a:buClr>
                <a:schemeClr val="accent4"/>
              </a:buClr>
              <a:buSzPct val="100000"/>
              <a:buFontTx/>
              <a:buNone/>
              <a:defRPr lang="fr-FR" sz="1000" b="1" i="0" kern="1200" smtClean="0">
                <a:solidFill>
                  <a:schemeClr val="tx1">
                    <a:lumMod val="65000"/>
                    <a:lumOff val="35000"/>
                  </a:schemeClr>
                </a:solidFill>
                <a:latin typeface="Brandon Grotesque" charset="0"/>
                <a:ea typeface="Brandon Grotesque" charset="0"/>
                <a:cs typeface="Brandon Grotesque" charset="0"/>
              </a:defRPr>
            </a:lvl1pPr>
            <a:lvl2pPr marL="190500" indent="0" algn="l" defTabSz="914400" rtl="0" eaLnBrk="1" latinLnBrk="0" hangingPunct="1">
              <a:spcBef>
                <a:spcPts val="200"/>
              </a:spcBef>
              <a:buClr>
                <a:schemeClr val="accent1"/>
              </a:buClr>
              <a:buSzPct val="90000"/>
              <a:buFont typeface="Wingdings" panose="05000000000000000000" pitchFamily="2" charset="2"/>
              <a:buNone/>
              <a:defRPr lang="fr-FR" sz="1600" kern="1200" smtClean="0">
                <a:solidFill>
                  <a:schemeClr val="tx1"/>
                </a:solidFill>
                <a:latin typeface="Arial" charset="0"/>
                <a:ea typeface="+mn-ea"/>
                <a:cs typeface="+mn-cs"/>
              </a:defRPr>
            </a:lvl2pPr>
            <a:lvl3pPr marL="738187" indent="0" algn="l" defTabSz="914400" rtl="0" eaLnBrk="1" latinLnBrk="0" hangingPunct="1">
              <a:spcBef>
                <a:spcPts val="200"/>
              </a:spcBef>
              <a:buFont typeface="Wingdings" panose="05000000000000000000" pitchFamily="2" charset="2"/>
              <a:buNone/>
              <a:defRPr lang="fr-FR" sz="1400" kern="1200" smtClean="0">
                <a:solidFill>
                  <a:schemeClr val="tx1"/>
                </a:solidFill>
                <a:latin typeface="Arial" charset="0"/>
                <a:ea typeface="+mn-ea"/>
                <a:cs typeface="+mn-cs"/>
              </a:defRPr>
            </a:lvl3pPr>
            <a:lvl4pPr marL="1192212" indent="0" algn="l" defTabSz="914400" rtl="0" eaLnBrk="1" latinLnBrk="0" hangingPunct="1">
              <a:spcBef>
                <a:spcPts val="200"/>
              </a:spcBef>
              <a:buFont typeface="Wingdings" panose="05000000000000000000" pitchFamily="2" charset="2"/>
              <a:buNone/>
              <a:defRPr lang="fr-FR" sz="1200" kern="1200" smtClean="0">
                <a:solidFill>
                  <a:schemeClr val="tx1"/>
                </a:solidFill>
                <a:latin typeface="Arial" charset="0"/>
                <a:ea typeface="+mn-ea"/>
                <a:cs typeface="+mn-cs"/>
              </a:defRPr>
            </a:lvl4pPr>
            <a:lvl5pPr marL="1543050" indent="0" algn="l" defTabSz="914400" rtl="0" eaLnBrk="1" latinLnBrk="0" hangingPunct="1">
              <a:spcBef>
                <a:spcPts val="200"/>
              </a:spcBef>
              <a:buFont typeface="Arial" pitchFamily="34" charset="0"/>
              <a:buNone/>
              <a:defRPr lang="fr-FR" sz="10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9392B6"/>
              </a:buClr>
              <a:buSzPct val="100000"/>
              <a:buFontTx/>
              <a:buNone/>
              <a:tabLst/>
              <a:defRPr/>
            </a:pPr>
            <a: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t>FÉDÉRATION FRANÇAISE DE HOCKEY</a:t>
            </a:r>
          </a:p>
          <a:p>
            <a:pPr marL="0" marR="0" lvl="0" indent="0" algn="l" defTabSz="914400" rtl="0" eaLnBrk="1" fontAlgn="auto" latinLnBrk="0" hangingPunct="1">
              <a:lnSpc>
                <a:spcPct val="100000"/>
              </a:lnSpc>
              <a:spcBef>
                <a:spcPts val="0"/>
              </a:spcBef>
              <a:spcAft>
                <a:spcPts val="0"/>
              </a:spcAft>
              <a:buClr>
                <a:srgbClr val="9392B6"/>
              </a:buClr>
              <a:buSzPct val="100000"/>
              <a:buFontTx/>
              <a:buNone/>
              <a:tabLst/>
              <a:defRPr/>
            </a:pPr>
            <a: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t>102/102bis, avenue Henri Barbusse, Bâtiment B, 92700 Colombes  </a:t>
            </a:r>
            <a:b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br>
            <a: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t>Tél. : 01 44 69 33 69</a:t>
            </a:r>
            <a:b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br>
            <a: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t>ffh@ffhockey.org</a:t>
            </a:r>
            <a:b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br>
            <a: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t>www.ffhockey.org</a:t>
            </a:r>
          </a:p>
        </p:txBody>
      </p:sp>
      <p:sp>
        <p:nvSpPr>
          <p:cNvPr id="16" name="Titre 15"/>
          <p:cNvSpPr>
            <a:spLocks noGrp="1"/>
          </p:cNvSpPr>
          <p:nvPr>
            <p:ph type="title" hasCustomPrompt="1"/>
          </p:nvPr>
        </p:nvSpPr>
        <p:spPr>
          <a:xfrm>
            <a:off x="1676400" y="2561003"/>
            <a:ext cx="10515600" cy="1325563"/>
          </a:xfrm>
          <a:prstGeom prst="rect">
            <a:avLst/>
          </a:prstGeom>
        </p:spPr>
        <p:txBody>
          <a:bodyPr anchor="b"/>
          <a:lstStyle>
            <a:lvl1pPr>
              <a:defRPr sz="4000" cap="all" baseline="0">
                <a:latin typeface="+mj-lt"/>
              </a:defRPr>
            </a:lvl1pPr>
          </a:lstStyle>
          <a:p>
            <a:r>
              <a:rPr lang="fr-FR" dirty="0"/>
              <a:t>Modifiez le style du titre</a:t>
            </a:r>
            <a:br>
              <a:rPr lang="fr-FR" dirty="0"/>
            </a:br>
            <a:r>
              <a:rPr lang="fr-FR" dirty="0"/>
              <a:t>pas plus de 2 lignes</a:t>
            </a:r>
          </a:p>
        </p:txBody>
      </p:sp>
      <p:sp>
        <p:nvSpPr>
          <p:cNvPr id="19" name="Espace réservé du texte 18"/>
          <p:cNvSpPr>
            <a:spLocks noGrp="1"/>
          </p:cNvSpPr>
          <p:nvPr>
            <p:ph type="body" sz="quarter" idx="10"/>
          </p:nvPr>
        </p:nvSpPr>
        <p:spPr>
          <a:xfrm>
            <a:off x="1676401" y="3819890"/>
            <a:ext cx="7150100" cy="322262"/>
          </a:xfrm>
          <a:prstGeom prst="rect">
            <a:avLst/>
          </a:prstGeom>
        </p:spPr>
        <p:txBody>
          <a:bodyPr/>
          <a:lstStyle>
            <a:lvl1pPr>
              <a:defRPr kumimoji="0" lang="fr-FR" sz="1600" b="1" i="0" u="none" strike="noStrike" kern="1200" cap="none" spc="0" normalizeH="0" baseline="0" dirty="0" smtClean="0">
                <a:ln>
                  <a:noFill/>
                </a:ln>
                <a:solidFill>
                  <a:srgbClr val="054684"/>
                </a:solidFill>
                <a:effectLst/>
                <a:uLnTx/>
                <a:uFillTx/>
                <a:latin typeface="Brandon Grotesque Medium" panose="020B0603020203060202" pitchFamily="34" charset="0"/>
                <a:ea typeface="Brandon Grotesque" charset="0"/>
                <a:cs typeface="Brandon Grotesque" charset="0"/>
              </a:defRPr>
            </a:lvl1pPr>
          </a:lstStyle>
          <a:p>
            <a:pPr marL="0" marR="0" lvl="0" indent="0" algn="l" defTabSz="914400" rtl="0" eaLnBrk="1" fontAlgn="auto" latinLnBrk="0" hangingPunct="1">
              <a:lnSpc>
                <a:spcPct val="100000"/>
              </a:lnSpc>
              <a:spcBef>
                <a:spcPts val="200"/>
              </a:spcBef>
              <a:spcAft>
                <a:spcPts val="0"/>
              </a:spcAft>
              <a:buClr>
                <a:srgbClr val="9392B6"/>
              </a:buClr>
              <a:buSzPct val="100000"/>
              <a:buFontTx/>
              <a:buNone/>
              <a:tabLst/>
              <a:defRPr/>
            </a:pPr>
            <a:r>
              <a:rPr lang="fr-FR" dirty="0"/>
              <a:t>Modifiez les styles du texte du masque</a:t>
            </a:r>
          </a:p>
        </p:txBody>
      </p:sp>
      <p:pic>
        <p:nvPicPr>
          <p:cNvPr id="3" name="Image 2">
            <a:extLst>
              <a:ext uri="{FF2B5EF4-FFF2-40B4-BE49-F238E27FC236}">
                <a16:creationId xmlns:a16="http://schemas.microsoft.com/office/drawing/2014/main" id="{B8AFAFAB-A095-B142-8014-031DE74E4A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73579" y="5271873"/>
            <a:ext cx="1679508" cy="1448987"/>
          </a:xfrm>
          <a:prstGeom prst="rect">
            <a:avLst/>
          </a:prstGeom>
        </p:spPr>
      </p:pic>
    </p:spTree>
    <p:extLst>
      <p:ext uri="{BB962C8B-B14F-4D97-AF65-F5344CB8AC3E}">
        <p14:creationId xmlns:p14="http://schemas.microsoft.com/office/powerpoint/2010/main" val="284253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cxnSp>
        <p:nvCxnSpPr>
          <p:cNvPr id="12" name="Connecteur droit 11"/>
          <p:cNvCxnSpPr/>
          <p:nvPr userDrawn="1"/>
        </p:nvCxnSpPr>
        <p:spPr>
          <a:xfrm>
            <a:off x="838200" y="851140"/>
            <a:ext cx="105156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14" name="Espace réservé du texte 10"/>
          <p:cNvSpPr txBox="1">
            <a:spLocks/>
          </p:cNvSpPr>
          <p:nvPr userDrawn="1"/>
        </p:nvSpPr>
        <p:spPr>
          <a:xfrm>
            <a:off x="838200" y="1362075"/>
            <a:ext cx="9866312" cy="2800350"/>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fr-FR" sz="2800" b="0" i="0" kern="1200" dirty="0" smtClean="0">
                <a:solidFill>
                  <a:schemeClr val="bg1">
                    <a:lumMod val="75000"/>
                  </a:schemeClr>
                </a:solidFill>
                <a:latin typeface="Brandon Grotesque Light" charset="0"/>
                <a:ea typeface="Brandon Grotesque Light" charset="0"/>
                <a:cs typeface="Brandon Grotesque Light"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fr-FR" sz="1200" kern="1200" cap="all" baseline="0" dirty="0" smtClean="0">
                <a:solidFill>
                  <a:srgbClr val="E83743"/>
                </a:solidFill>
                <a:latin typeface="Brandon Grotesque Bold" panose="020B0803020203060202" pitchFamily="34" charset="0"/>
                <a:ea typeface="+mn-ea"/>
                <a:cs typeface="+mn-cs"/>
              </a:defRPr>
            </a:lvl3pPr>
            <a:lvl4pPr marL="0" indent="0" algn="l" defTabSz="914400" rtl="0" eaLnBrk="1" latinLnBrk="0" hangingPunct="1">
              <a:lnSpc>
                <a:spcPct val="100000"/>
              </a:lnSpc>
              <a:spcBef>
                <a:spcPts val="500"/>
              </a:spcBef>
              <a:buFontTx/>
              <a:buNone/>
              <a:defRPr lang="fr-FR" sz="1800" kern="1200" dirty="0" smtClean="0">
                <a:solidFill>
                  <a:srgbClr val="054684"/>
                </a:solidFill>
                <a:latin typeface="Brandon Grotesque Medium" panose="020B0603020203060202" pitchFamily="34" charset="0"/>
                <a:ea typeface="+mn-ea"/>
                <a:cs typeface="+mn-cs"/>
              </a:defRPr>
            </a:lvl4pPr>
            <a:lvl5pPr marL="0" indent="0" algn="l" defTabSz="914400" rtl="0" eaLnBrk="1" latinLnBrk="0" hangingPunct="1">
              <a:lnSpc>
                <a:spcPct val="100000"/>
              </a:lnSpc>
              <a:spcBef>
                <a:spcPts val="500"/>
              </a:spcBef>
              <a:buFontTx/>
              <a:buNone/>
              <a:defRPr lang="fr-FR" sz="1800" kern="1200" dirty="0">
                <a:solidFill>
                  <a:schemeClr val="bg1">
                    <a:lumMod val="75000"/>
                  </a:schemeClr>
                </a:solidFill>
                <a:latin typeface="Brandon Grotesque Light" panose="020B0303020203060202"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a:lnSpc>
                <a:spcPct val="150000"/>
              </a:lnSpc>
              <a:buFontTx/>
              <a:buNone/>
            </a:pPr>
            <a:r>
              <a:rPr lang="fr-FR" sz="2800" dirty="0"/>
              <a:t>Modifiez les styles du texte du masque</a:t>
            </a:r>
          </a:p>
          <a:p>
            <a:pPr marL="0" lvl="2" indent="0">
              <a:lnSpc>
                <a:spcPct val="100000"/>
              </a:lnSpc>
              <a:buFontTx/>
              <a:buNone/>
            </a:pPr>
            <a:r>
              <a:rPr lang="fr-FR" sz="1200" dirty="0"/>
              <a:t>Troisième niveau</a:t>
            </a:r>
          </a:p>
          <a:p>
            <a:pPr lvl="3"/>
            <a:r>
              <a:rPr lang="fr-FR" sz="1800" dirty="0"/>
              <a:t>Quatrième niveau</a:t>
            </a:r>
          </a:p>
          <a:p>
            <a:pPr lvl="4"/>
            <a:r>
              <a:rPr lang="fr-FR" sz="1800" dirty="0"/>
              <a:t>Cinquième niveau</a:t>
            </a:r>
          </a:p>
        </p:txBody>
      </p:sp>
      <p:sp>
        <p:nvSpPr>
          <p:cNvPr id="15" name="Titre 1"/>
          <p:cNvSpPr txBox="1">
            <a:spLocks/>
          </p:cNvSpPr>
          <p:nvPr userDrawn="1"/>
        </p:nvSpPr>
        <p:spPr>
          <a:xfrm>
            <a:off x="838200" y="365126"/>
            <a:ext cx="10515600" cy="471587"/>
          </a:xfrm>
          <a:prstGeom prst="rect">
            <a:avLst/>
          </a:prstGeom>
        </p:spPr>
        <p:txBody>
          <a:bodyPr lIns="0"/>
          <a:lstStyle>
            <a:lvl1pPr marL="0" marR="0" indent="0" algn="l" defTabSz="914400" rtl="0" eaLnBrk="1" fontAlgn="auto" latinLnBrk="0" hangingPunct="1">
              <a:lnSpc>
                <a:spcPct val="90000"/>
              </a:lnSpc>
              <a:spcBef>
                <a:spcPct val="0"/>
              </a:spcBef>
              <a:spcAft>
                <a:spcPts val="0"/>
              </a:spcAft>
              <a:buClrTx/>
              <a:buSzTx/>
              <a:buFontTx/>
              <a:buNone/>
              <a:tabLst/>
              <a:defRPr sz="4400" kern="1200">
                <a:solidFill>
                  <a:schemeClr val="tx1"/>
                </a:solidFill>
                <a:latin typeface="+mj-lt"/>
                <a:ea typeface="+mj-ea"/>
                <a:cs typeface="+mj-cs"/>
              </a:defRPr>
            </a:lvl1pPr>
          </a:lstStyle>
          <a:p>
            <a:r>
              <a:rPr lang="fr-FR" sz="3000" cap="all" baseline="0" dirty="0">
                <a:solidFill>
                  <a:srgbClr val="054684"/>
                </a:solidFill>
                <a:latin typeface="Brandon Grotesque Light" charset="0"/>
                <a:ea typeface="Brandon Grotesque Light" charset="0"/>
                <a:cs typeface="Brandon Grotesque Light" charset="0"/>
              </a:rPr>
              <a:t>Cliquez pour modifier titre</a:t>
            </a:r>
            <a:endParaRPr lang="fr-FR" sz="4400" cap="all" baseline="0" dirty="0"/>
          </a:p>
        </p:txBody>
      </p:sp>
      <p:sp>
        <p:nvSpPr>
          <p:cNvPr id="7" name="Espace réservé de la date 6"/>
          <p:cNvSpPr>
            <a:spLocks noGrp="1"/>
          </p:cNvSpPr>
          <p:nvPr>
            <p:ph type="dt" sz="half" idx="10"/>
          </p:nvPr>
        </p:nvSpPr>
        <p:spPr/>
        <p:txBody>
          <a:bodyPr/>
          <a:lstStyle/>
          <a:p>
            <a:fld id="{7C9760AC-620F-44C4-8311-7F1A6ED6E17D}" type="datetime1">
              <a:rPr lang="fr-FR" smtClean="0"/>
              <a:t>25/05/2020</a:t>
            </a:fld>
            <a:endParaRPr lang="fr-FR" dirty="0"/>
          </a:p>
        </p:txBody>
      </p:sp>
      <p:sp>
        <p:nvSpPr>
          <p:cNvPr id="16" name="Espace réservé du pied de page 15"/>
          <p:cNvSpPr>
            <a:spLocks noGrp="1"/>
          </p:cNvSpPr>
          <p:nvPr>
            <p:ph type="ftr" sz="quarter" idx="11"/>
          </p:nvPr>
        </p:nvSpPr>
        <p:spPr/>
        <p:txBody>
          <a:bodyPr/>
          <a:lstStyle/>
          <a:p>
            <a:endParaRPr lang="fr-FR" dirty="0"/>
          </a:p>
        </p:txBody>
      </p:sp>
      <p:sp>
        <p:nvSpPr>
          <p:cNvPr id="17" name="Espace réservé du numéro de diapositive 16"/>
          <p:cNvSpPr>
            <a:spLocks noGrp="1"/>
          </p:cNvSpPr>
          <p:nvPr>
            <p:ph type="sldNum" sz="quarter" idx="12"/>
          </p:nvPr>
        </p:nvSpPr>
        <p:spPr/>
        <p:txBody>
          <a:bodyPr/>
          <a:lstStyle/>
          <a:p>
            <a:fld id="{9781486F-B47A-B24E-9F72-4A3E76C22D83}" type="slidenum">
              <a:rPr lang="fr-FR" smtClean="0"/>
              <a:pPr/>
              <a:t>‹N°›</a:t>
            </a:fld>
            <a:endParaRPr lang="fr-FR"/>
          </a:p>
        </p:txBody>
      </p:sp>
    </p:spTree>
    <p:extLst>
      <p:ext uri="{BB962C8B-B14F-4D97-AF65-F5344CB8AC3E}">
        <p14:creationId xmlns:p14="http://schemas.microsoft.com/office/powerpoint/2010/main" val="1970334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1_Vide">
    <p:spTree>
      <p:nvGrpSpPr>
        <p:cNvPr id="1" name=""/>
        <p:cNvGrpSpPr/>
        <p:nvPr/>
      </p:nvGrpSpPr>
      <p:grpSpPr>
        <a:xfrm>
          <a:off x="0" y="0"/>
          <a:ext cx="0" cy="0"/>
          <a:chOff x="0" y="0"/>
          <a:chExt cx="0" cy="0"/>
        </a:xfrm>
      </p:grpSpPr>
      <p:pic>
        <p:nvPicPr>
          <p:cNvPr id="11" name="Image 10"/>
          <p:cNvPicPr>
            <a:picLocks noChangeAspect="1"/>
          </p:cNvPicPr>
          <p:nvPr userDrawn="1"/>
        </p:nvPicPr>
        <p:blipFill>
          <a:blip r:embed="rId2"/>
          <a:stretch>
            <a:fillRect/>
          </a:stretch>
        </p:blipFill>
        <p:spPr>
          <a:xfrm>
            <a:off x="0" y="0"/>
            <a:ext cx="12192000" cy="6858000"/>
          </a:xfrm>
          <a:prstGeom prst="rect">
            <a:avLst/>
          </a:prstGeom>
        </p:spPr>
      </p:pic>
      <p:sp>
        <p:nvSpPr>
          <p:cNvPr id="12" name="Rectangle 11"/>
          <p:cNvSpPr/>
          <p:nvPr userDrawn="1"/>
        </p:nvSpPr>
        <p:spPr>
          <a:xfrm>
            <a:off x="3019049" y="2921169"/>
            <a:ext cx="6153905" cy="1015663"/>
          </a:xfrm>
          <a:prstGeom prst="rect">
            <a:avLst/>
          </a:prstGeom>
        </p:spPr>
        <p:txBody>
          <a:bodyPr wrap="square">
            <a:spAutoFit/>
          </a:bodyPr>
          <a:lstStyle/>
          <a:p>
            <a:pPr algn="ctr">
              <a:spcAft>
                <a:spcPts val="600"/>
              </a:spcAft>
            </a:pPr>
            <a:r>
              <a:rPr lang="en-GB" sz="6000" dirty="0">
                <a:solidFill>
                  <a:srgbClr val="000000">
                    <a:lumMod val="75000"/>
                    <a:lumOff val="25000"/>
                  </a:srgbClr>
                </a:solidFill>
                <a:latin typeface="Brandon Grotesque Thin" charset="0"/>
                <a:ea typeface="Brandon Grotesque Thin" charset="0"/>
                <a:cs typeface="Brandon Grotesque Thin" charset="0"/>
              </a:rPr>
              <a:t>MERCI</a:t>
            </a:r>
          </a:p>
        </p:txBody>
      </p:sp>
      <p:sp>
        <p:nvSpPr>
          <p:cNvPr id="5" name="Espace réservé du texte 7"/>
          <p:cNvSpPr txBox="1">
            <a:spLocks/>
          </p:cNvSpPr>
          <p:nvPr userDrawn="1"/>
        </p:nvSpPr>
        <p:spPr bwMode="gray">
          <a:xfrm>
            <a:off x="623392" y="446195"/>
            <a:ext cx="5122109" cy="1303141"/>
          </a:xfrm>
          <a:prstGeom prst="rect">
            <a:avLst/>
          </a:prstGeo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lgn="l" defTabSz="914400" rtl="0" eaLnBrk="1" latinLnBrk="0" hangingPunct="1">
              <a:lnSpc>
                <a:spcPct val="100000"/>
              </a:lnSpc>
              <a:spcBef>
                <a:spcPts val="0"/>
              </a:spcBef>
              <a:buClr>
                <a:schemeClr val="accent4"/>
              </a:buClr>
              <a:buSzPct val="100000"/>
              <a:buFontTx/>
              <a:buNone/>
              <a:defRPr lang="fr-FR" sz="1000" b="1" i="0" kern="1200" smtClean="0">
                <a:solidFill>
                  <a:schemeClr val="tx1">
                    <a:lumMod val="65000"/>
                    <a:lumOff val="35000"/>
                  </a:schemeClr>
                </a:solidFill>
                <a:latin typeface="Brandon Grotesque" charset="0"/>
                <a:ea typeface="Brandon Grotesque" charset="0"/>
                <a:cs typeface="Brandon Grotesque" charset="0"/>
              </a:defRPr>
            </a:lvl1pPr>
            <a:lvl2pPr marL="190500" indent="0" algn="l" defTabSz="914400" rtl="0" eaLnBrk="1" latinLnBrk="0" hangingPunct="1">
              <a:spcBef>
                <a:spcPts val="200"/>
              </a:spcBef>
              <a:buClr>
                <a:schemeClr val="accent1"/>
              </a:buClr>
              <a:buSzPct val="90000"/>
              <a:buFont typeface="Wingdings" panose="05000000000000000000" pitchFamily="2" charset="2"/>
              <a:buNone/>
              <a:defRPr lang="fr-FR" sz="1600" kern="1200" smtClean="0">
                <a:solidFill>
                  <a:schemeClr val="tx1"/>
                </a:solidFill>
                <a:latin typeface="Arial" charset="0"/>
                <a:ea typeface="+mn-ea"/>
                <a:cs typeface="+mn-cs"/>
              </a:defRPr>
            </a:lvl2pPr>
            <a:lvl3pPr marL="738187" indent="0" algn="l" defTabSz="914400" rtl="0" eaLnBrk="1" latinLnBrk="0" hangingPunct="1">
              <a:spcBef>
                <a:spcPts val="200"/>
              </a:spcBef>
              <a:buFont typeface="Wingdings" panose="05000000000000000000" pitchFamily="2" charset="2"/>
              <a:buNone/>
              <a:defRPr lang="fr-FR" sz="1400" kern="1200" smtClean="0">
                <a:solidFill>
                  <a:schemeClr val="tx1"/>
                </a:solidFill>
                <a:latin typeface="Arial" charset="0"/>
                <a:ea typeface="+mn-ea"/>
                <a:cs typeface="+mn-cs"/>
              </a:defRPr>
            </a:lvl3pPr>
            <a:lvl4pPr marL="1192212" indent="0" algn="l" defTabSz="914400" rtl="0" eaLnBrk="1" latinLnBrk="0" hangingPunct="1">
              <a:spcBef>
                <a:spcPts val="200"/>
              </a:spcBef>
              <a:buFont typeface="Wingdings" panose="05000000000000000000" pitchFamily="2" charset="2"/>
              <a:buNone/>
              <a:defRPr lang="fr-FR" sz="1200" kern="1200" smtClean="0">
                <a:solidFill>
                  <a:schemeClr val="tx1"/>
                </a:solidFill>
                <a:latin typeface="Arial" charset="0"/>
                <a:ea typeface="+mn-ea"/>
                <a:cs typeface="+mn-cs"/>
              </a:defRPr>
            </a:lvl4pPr>
            <a:lvl5pPr marL="1543050" indent="0" algn="l" defTabSz="914400" rtl="0" eaLnBrk="1" latinLnBrk="0" hangingPunct="1">
              <a:spcBef>
                <a:spcPts val="200"/>
              </a:spcBef>
              <a:buFont typeface="Arial" pitchFamily="34" charset="0"/>
              <a:buNone/>
              <a:defRPr lang="fr-FR" sz="1000" kern="1200">
                <a:solidFill>
                  <a:schemeClr val="tx1"/>
                </a:solidFill>
                <a:latin typeface="Arial"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9392B6"/>
              </a:buClr>
              <a:buSzPct val="100000"/>
              <a:buFontTx/>
              <a:buNone/>
              <a:tabLst/>
              <a:defRPr/>
            </a:pPr>
            <a: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t>FÉDÉRATION FRANÇAISE DE HOCKEY</a:t>
            </a:r>
          </a:p>
          <a:p>
            <a:pPr marL="0" marR="0" lvl="0" indent="0" algn="l" defTabSz="914400" rtl="0" eaLnBrk="1" fontAlgn="auto" latinLnBrk="0" hangingPunct="1">
              <a:lnSpc>
                <a:spcPct val="100000"/>
              </a:lnSpc>
              <a:spcBef>
                <a:spcPts val="0"/>
              </a:spcBef>
              <a:spcAft>
                <a:spcPts val="0"/>
              </a:spcAft>
              <a:buClr>
                <a:srgbClr val="9392B6"/>
              </a:buClr>
              <a:buSzPct val="100000"/>
              <a:buFontTx/>
              <a:buNone/>
              <a:tabLst/>
              <a:defRPr/>
            </a:pPr>
            <a: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t>Tour Gallieni II, 36 avenue du Général de Gaulle, 93170 Bagnolet </a:t>
            </a:r>
            <a:b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br>
            <a: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t>Tél. : 01 44 69 33 69</a:t>
            </a:r>
            <a:b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br>
            <a: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t>ffh@ffhockey.org</a:t>
            </a:r>
            <a:b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br>
            <a:r>
              <a:rPr kumimoji="0" lang="fr-FR" altLang="fr-FR" sz="1000" b="1" i="0" u="none" strike="noStrike" kern="1200" cap="none" spc="0" normalizeH="0" baseline="0" noProof="0" dirty="0">
                <a:ln>
                  <a:noFill/>
                </a:ln>
                <a:solidFill>
                  <a:srgbClr val="000000">
                    <a:lumMod val="65000"/>
                    <a:lumOff val="35000"/>
                  </a:srgbClr>
                </a:solidFill>
                <a:effectLst/>
                <a:uLnTx/>
                <a:uFillTx/>
                <a:latin typeface="+mn-lt"/>
                <a:ea typeface="Brandon Grotesque" charset="0"/>
                <a:cs typeface="Browallia New" panose="020B0604020202020204" pitchFamily="34" charset="-34"/>
              </a:rPr>
              <a:t>www.ffhockey.org</a:t>
            </a:r>
          </a:p>
        </p:txBody>
      </p:sp>
    </p:spTree>
    <p:extLst>
      <p:ext uri="{BB962C8B-B14F-4D97-AF65-F5344CB8AC3E}">
        <p14:creationId xmlns:p14="http://schemas.microsoft.com/office/powerpoint/2010/main" val="1153907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2BB06149-879E-40ED-864E-5F9D0EF7F901}" type="datetimeFigureOut">
              <a:rPr lang="fr-FR" smtClean="0"/>
              <a:pPr/>
              <a:t>25/05/2020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414172B-1FBC-4AD6-999E-58686845894C}" type="slidenum">
              <a:rPr lang="fr-FR" smtClean="0"/>
              <a:pPr/>
              <a:t>‹N°›</a:t>
            </a:fld>
            <a:endParaRPr lang="fr-FR"/>
          </a:p>
        </p:txBody>
      </p:sp>
    </p:spTree>
    <p:extLst>
      <p:ext uri="{BB962C8B-B14F-4D97-AF65-F5344CB8AC3E}">
        <p14:creationId xmlns:p14="http://schemas.microsoft.com/office/powerpoint/2010/main" val="10190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BB06149-879E-40ED-864E-5F9D0EF7F901}" type="datetimeFigureOut">
              <a:rPr lang="fr-FR" smtClean="0"/>
              <a:pPr/>
              <a:t>25/05/2020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414172B-1FBC-4AD6-999E-58686845894C}" type="slidenum">
              <a:rPr lang="fr-FR" smtClean="0"/>
              <a:pPr/>
              <a:t>‹N°›</a:t>
            </a:fld>
            <a:endParaRPr lang="fr-FR" dirty="0"/>
          </a:p>
        </p:txBody>
      </p:sp>
    </p:spTree>
    <p:extLst>
      <p:ext uri="{BB962C8B-B14F-4D97-AF65-F5344CB8AC3E}">
        <p14:creationId xmlns:p14="http://schemas.microsoft.com/office/powerpoint/2010/main" val="3823775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Espace réservé de la date 3"/>
          <p:cNvSpPr>
            <a:spLocks noGrp="1"/>
          </p:cNvSpPr>
          <p:nvPr>
            <p:ph type="dt" sz="half" idx="2"/>
          </p:nvPr>
        </p:nvSpPr>
        <p:spPr>
          <a:xfrm>
            <a:off x="9422044" y="6448252"/>
            <a:ext cx="1282469" cy="365125"/>
          </a:xfrm>
          <a:prstGeom prst="rect">
            <a:avLst/>
          </a:prstGeom>
        </p:spPr>
        <p:txBody>
          <a:bodyPr/>
          <a:lstStyle>
            <a:lvl1pPr algn="r">
              <a:defRPr sz="1200" b="0" i="0">
                <a:solidFill>
                  <a:srgbClr val="054684"/>
                </a:solidFill>
                <a:latin typeface="Brandon Grotesque Medium" charset="0"/>
                <a:ea typeface="Brandon Grotesque Medium" charset="0"/>
                <a:cs typeface="Brandon Grotesque Medium" charset="0"/>
              </a:defRPr>
            </a:lvl1pPr>
          </a:lstStyle>
          <a:p>
            <a:fld id="{BFCFF5F8-78E7-4F97-9A91-CD8B87A8CD39}" type="datetime1">
              <a:rPr lang="fr-FR" smtClean="0"/>
              <a:t>25/05/2020</a:t>
            </a:fld>
            <a:endParaRPr lang="fr-FR" dirty="0"/>
          </a:p>
        </p:txBody>
      </p:sp>
      <p:sp>
        <p:nvSpPr>
          <p:cNvPr id="8" name="Espace réservé du pied de page 4"/>
          <p:cNvSpPr>
            <a:spLocks noGrp="1"/>
          </p:cNvSpPr>
          <p:nvPr>
            <p:ph type="ftr" sz="quarter" idx="3"/>
          </p:nvPr>
        </p:nvSpPr>
        <p:spPr>
          <a:xfrm>
            <a:off x="5231904" y="6448252"/>
            <a:ext cx="4114800" cy="365125"/>
          </a:xfrm>
          <a:prstGeom prst="rect">
            <a:avLst/>
          </a:prstGeom>
        </p:spPr>
        <p:txBody>
          <a:bodyPr/>
          <a:lstStyle>
            <a:lvl1pPr algn="r">
              <a:defRPr sz="1200" b="0" i="0">
                <a:solidFill>
                  <a:srgbClr val="054684"/>
                </a:solidFill>
                <a:latin typeface="Brandon Grotesque Medium" charset="0"/>
                <a:ea typeface="Brandon Grotesque Medium" charset="0"/>
                <a:cs typeface="Brandon Grotesque Medium" charset="0"/>
              </a:defRPr>
            </a:lvl1pPr>
          </a:lstStyle>
          <a:p>
            <a:endParaRPr lang="fr-FR" dirty="0"/>
          </a:p>
        </p:txBody>
      </p:sp>
      <p:sp>
        <p:nvSpPr>
          <p:cNvPr id="9" name="Espace réservé du numéro de diapositive 5"/>
          <p:cNvSpPr>
            <a:spLocks noGrp="1"/>
          </p:cNvSpPr>
          <p:nvPr>
            <p:ph type="sldNum" sz="quarter" idx="4"/>
          </p:nvPr>
        </p:nvSpPr>
        <p:spPr>
          <a:xfrm>
            <a:off x="11280576" y="6448252"/>
            <a:ext cx="576064" cy="365125"/>
          </a:xfrm>
          <a:prstGeom prst="rect">
            <a:avLst/>
          </a:prstGeom>
        </p:spPr>
        <p:txBody>
          <a:bodyPr/>
          <a:lstStyle>
            <a:lvl1pPr>
              <a:defRPr sz="1200" b="0" i="0">
                <a:solidFill>
                  <a:srgbClr val="054684"/>
                </a:solidFill>
                <a:latin typeface="Brandon Grotesque Medium" charset="0"/>
                <a:ea typeface="Brandon Grotesque Medium" charset="0"/>
                <a:cs typeface="Brandon Grotesque Medium" charset="0"/>
              </a:defRPr>
            </a:lvl1pPr>
          </a:lstStyle>
          <a:p>
            <a:fld id="{9781486F-B47A-B24E-9F72-4A3E76C22D83}" type="slidenum">
              <a:rPr lang="fr-FR" smtClean="0"/>
              <a:pPr/>
              <a:t>‹N°›</a:t>
            </a:fld>
            <a:endParaRPr lang="fr-FR"/>
          </a:p>
        </p:txBody>
      </p:sp>
      <p:cxnSp>
        <p:nvCxnSpPr>
          <p:cNvPr id="5" name="Connecteur droit 4"/>
          <p:cNvCxnSpPr/>
          <p:nvPr userDrawn="1"/>
        </p:nvCxnSpPr>
        <p:spPr>
          <a:xfrm>
            <a:off x="838200" y="851140"/>
            <a:ext cx="105156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11" name="Espace réservé du texte 10"/>
          <p:cNvSpPr>
            <a:spLocks noGrp="1"/>
          </p:cNvSpPr>
          <p:nvPr>
            <p:ph type="body" sz="quarter" idx="10"/>
          </p:nvPr>
        </p:nvSpPr>
        <p:spPr>
          <a:xfrm>
            <a:off x="838200" y="1362075"/>
            <a:ext cx="9866312" cy="2800350"/>
          </a:xfrm>
          <a:prstGeom prst="rect">
            <a:avLst/>
          </a:prstGeom>
        </p:spPr>
        <p:txBody>
          <a:bodyPr lIns="0" tIns="0" rIns="0" bIns="0"/>
          <a:lstStyle>
            <a:lvl2pPr marL="457200" indent="0">
              <a:buNone/>
              <a:defRPr lang="fr-FR" sz="2800" b="0" i="0" kern="1200" dirty="0" smtClean="0">
                <a:solidFill>
                  <a:schemeClr val="bg1">
                    <a:lumMod val="75000"/>
                  </a:schemeClr>
                </a:solidFill>
                <a:latin typeface="Brandon Grotesque Light" charset="0"/>
                <a:ea typeface="Brandon Grotesque Light" charset="0"/>
                <a:cs typeface="Brandon Grotesque Light" charset="0"/>
              </a:defRPr>
            </a:lvl2pPr>
            <a:lvl3pPr>
              <a:defRPr lang="fr-FR" sz="1200" kern="1200" cap="all" baseline="0" dirty="0" smtClean="0">
                <a:solidFill>
                  <a:srgbClr val="E83743"/>
                </a:solidFill>
                <a:latin typeface="Brandon Grotesque Bold" panose="020B0803020203060202" pitchFamily="34" charset="0"/>
                <a:ea typeface="+mn-ea"/>
                <a:cs typeface="+mn-cs"/>
              </a:defRPr>
            </a:lvl3pPr>
            <a:lvl4pPr marL="0" indent="0" algn="l" defTabSz="914400" rtl="0" eaLnBrk="1" latinLnBrk="0" hangingPunct="1">
              <a:lnSpc>
                <a:spcPct val="100000"/>
              </a:lnSpc>
              <a:buFontTx/>
              <a:buNone/>
              <a:defRPr lang="fr-FR" sz="1800" kern="1200" dirty="0" smtClean="0">
                <a:solidFill>
                  <a:srgbClr val="054684"/>
                </a:solidFill>
                <a:latin typeface="Brandon Grotesque Medium" panose="020B0603020203060202" pitchFamily="34" charset="0"/>
                <a:ea typeface="+mn-ea"/>
                <a:cs typeface="+mn-cs"/>
              </a:defRPr>
            </a:lvl4pPr>
            <a:lvl5pPr marL="0" indent="0" algn="l" defTabSz="914400" rtl="0" eaLnBrk="1" latinLnBrk="0" hangingPunct="1">
              <a:lnSpc>
                <a:spcPct val="100000"/>
              </a:lnSpc>
              <a:buFontTx/>
              <a:buNone/>
              <a:defRPr lang="fr-FR" sz="1800" kern="1200" dirty="0">
                <a:solidFill>
                  <a:schemeClr val="bg1">
                    <a:lumMod val="75000"/>
                  </a:schemeClr>
                </a:solidFill>
                <a:latin typeface="Brandon Grotesque Light" panose="020B0303020203060202" pitchFamily="34" charset="0"/>
                <a:ea typeface="+mn-ea"/>
                <a:cs typeface="+mn-cs"/>
              </a:defRPr>
            </a:lvl5pPr>
          </a:lstStyle>
          <a:p>
            <a:pPr marL="0" lvl="1" indent="0" algn="l" defTabSz="914400" rtl="0" eaLnBrk="1" latinLnBrk="0" hangingPunct="1">
              <a:lnSpc>
                <a:spcPct val="150000"/>
              </a:lnSpc>
              <a:buFontTx/>
              <a:buNone/>
            </a:pPr>
            <a:r>
              <a:rPr lang="fr-FR" dirty="0"/>
              <a:t>Modifiez les styles du texte du masque</a:t>
            </a:r>
          </a:p>
          <a:p>
            <a:pPr marL="0" lvl="2" indent="0" algn="l" defTabSz="914400" rtl="0" eaLnBrk="1" latinLnBrk="0" hangingPunct="1">
              <a:lnSpc>
                <a:spcPct val="100000"/>
              </a:lnSpc>
              <a:buFontTx/>
              <a:buNone/>
            </a:pPr>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948539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FH BLANC - Intercalaire bleu">
    <p:spTree>
      <p:nvGrpSpPr>
        <p:cNvPr id="1" name=""/>
        <p:cNvGrpSpPr/>
        <p:nvPr/>
      </p:nvGrpSpPr>
      <p:grpSpPr>
        <a:xfrm>
          <a:off x="0" y="0"/>
          <a:ext cx="0" cy="0"/>
          <a:chOff x="0" y="0"/>
          <a:chExt cx="0" cy="0"/>
        </a:xfrm>
      </p:grpSpPr>
      <p:pic>
        <p:nvPicPr>
          <p:cNvPr id="14" name="Image 13"/>
          <p:cNvPicPr>
            <a:picLocks noChangeAspect="1"/>
          </p:cNvPicPr>
          <p:nvPr userDrawn="1"/>
        </p:nvPicPr>
        <p:blipFill>
          <a:blip r:embed="rId2"/>
          <a:stretch>
            <a:fillRect/>
          </a:stretch>
        </p:blipFill>
        <p:spPr>
          <a:xfrm>
            <a:off x="0" y="0"/>
            <a:ext cx="12192000" cy="6858000"/>
          </a:xfrm>
          <a:prstGeom prst="rect">
            <a:avLst/>
          </a:prstGeom>
        </p:spPr>
      </p:pic>
      <p:sp>
        <p:nvSpPr>
          <p:cNvPr id="2" name="Titre 1"/>
          <p:cNvSpPr>
            <a:spLocks noGrp="1"/>
          </p:cNvSpPr>
          <p:nvPr>
            <p:ph type="title" hasCustomPrompt="1"/>
          </p:nvPr>
        </p:nvSpPr>
        <p:spPr>
          <a:xfrm>
            <a:off x="1467165" y="2094187"/>
            <a:ext cx="9337471" cy="2669627"/>
          </a:xfrm>
          <a:prstGeom prst="rect">
            <a:avLst/>
          </a:prstGeom>
        </p:spPr>
        <p:txBody>
          <a:bodyPr anchor="ctr">
            <a:normAutofit/>
          </a:bodyPr>
          <a:lstStyle>
            <a:lvl1pPr algn="l">
              <a:defRPr sz="3600" b="0" i="0">
                <a:solidFill>
                  <a:srgbClr val="054684"/>
                </a:solidFill>
                <a:latin typeface="Brandon Grotesque Light" charset="0"/>
                <a:ea typeface="Brandon Grotesque Light" charset="0"/>
                <a:cs typeface="Brandon Grotesque Light" charset="0"/>
              </a:defRPr>
            </a:lvl1pPr>
          </a:lstStyle>
          <a:p>
            <a:r>
              <a:rPr lang="fr-FR" dirty="0"/>
              <a:t>TITRE CHAPITRE </a:t>
            </a:r>
            <a:br>
              <a:rPr lang="fr-FR" dirty="0"/>
            </a:br>
            <a:r>
              <a:rPr lang="fr-FR" dirty="0"/>
              <a:t>ICI SUR 1 OU 2 LIGNES</a:t>
            </a:r>
          </a:p>
        </p:txBody>
      </p:sp>
      <p:sp>
        <p:nvSpPr>
          <p:cNvPr id="9" name="Espace réservé du texte 3"/>
          <p:cNvSpPr>
            <a:spLocks noGrp="1"/>
          </p:cNvSpPr>
          <p:nvPr>
            <p:ph type="body" sz="quarter" idx="10"/>
          </p:nvPr>
        </p:nvSpPr>
        <p:spPr>
          <a:xfrm>
            <a:off x="9893301" y="230569"/>
            <a:ext cx="2044700" cy="381000"/>
          </a:xfrm>
          <a:prstGeom prst="rect">
            <a:avLst/>
          </a:prstGeom>
        </p:spPr>
        <p:txBody>
          <a:bodyPr lIns="0" tIns="0" rIns="0" bIns="0"/>
          <a:lstStyle>
            <a:lvl1pPr marL="0" indent="0" algn="r">
              <a:spcBef>
                <a:spcPts val="0"/>
              </a:spcBef>
              <a:buFontTx/>
              <a:buNone/>
              <a:defRPr lang="fr-FR" sz="1200" b="1" kern="1200" dirty="0" smtClean="0">
                <a:solidFill>
                  <a:schemeClr val="bg2"/>
                </a:solidFill>
                <a:latin typeface="Brandon Grotesque Light" panose="020B0303020203060202" pitchFamily="34" charset="0"/>
                <a:ea typeface="Brandon Grotesque Light" charset="0"/>
                <a:cs typeface="Brandon Grotesque Light" charset="0"/>
              </a:defRPr>
            </a:lvl1pPr>
          </a:lstStyle>
          <a:p>
            <a:pPr lvl="0"/>
            <a:r>
              <a:rPr lang="fr-FR" dirty="0"/>
              <a:t>Modifiez les styles du texte du masque</a:t>
            </a:r>
          </a:p>
        </p:txBody>
      </p:sp>
      <p:sp>
        <p:nvSpPr>
          <p:cNvPr id="10" name="Espace réservé du texte 4"/>
          <p:cNvSpPr>
            <a:spLocks noGrp="1"/>
          </p:cNvSpPr>
          <p:nvPr>
            <p:ph type="body" sz="quarter" idx="11" hasCustomPrompt="1"/>
          </p:nvPr>
        </p:nvSpPr>
        <p:spPr>
          <a:xfrm>
            <a:off x="7992534" y="3157084"/>
            <a:ext cx="4199465" cy="3700916"/>
          </a:xfrm>
          <a:prstGeom prst="rect">
            <a:avLst/>
          </a:prstGeom>
        </p:spPr>
        <p:txBody>
          <a:bodyPr lIns="0" tIns="0" rIns="0" bIns="0"/>
          <a:lstStyle>
            <a:lvl1pPr marL="0" indent="0" algn="ctr">
              <a:buFontTx/>
              <a:buNone/>
              <a:defRPr sz="30000">
                <a:solidFill>
                  <a:srgbClr val="054684"/>
                </a:solidFill>
                <a:latin typeface="Brandon Grotesque Thin" panose="020B0403020203060202" pitchFamily="34" charset="0"/>
              </a:defRPr>
            </a:lvl1pPr>
            <a:lvl5pPr marL="1828800" indent="0" algn="l">
              <a:buFontTx/>
              <a:buNone/>
              <a:defRPr lang="fr-FR" sz="30000" b="0" i="0" kern="1200" baseline="0" dirty="0">
                <a:solidFill>
                  <a:schemeClr val="bg1"/>
                </a:solidFill>
                <a:latin typeface="Brandon Grotesque Thin" charset="0"/>
                <a:ea typeface="Brandon Grotesque Thin" charset="0"/>
                <a:cs typeface="Brandon Grotesque Thin" charset="0"/>
              </a:defRPr>
            </a:lvl5pPr>
          </a:lstStyle>
          <a:p>
            <a:pPr lvl="0"/>
            <a:r>
              <a:rPr lang="fr-FR" dirty="0"/>
              <a:t>0</a:t>
            </a:r>
          </a:p>
        </p:txBody>
      </p:sp>
    </p:spTree>
    <p:extLst>
      <p:ext uri="{BB962C8B-B14F-4D97-AF65-F5344CB8AC3E}">
        <p14:creationId xmlns:p14="http://schemas.microsoft.com/office/powerpoint/2010/main" val="4207263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FH BLANC - Intercalaire rouge">
    <p:spTree>
      <p:nvGrpSpPr>
        <p:cNvPr id="1" name=""/>
        <p:cNvGrpSpPr/>
        <p:nvPr/>
      </p:nvGrpSpPr>
      <p:grpSpPr>
        <a:xfrm>
          <a:off x="0" y="0"/>
          <a:ext cx="0" cy="0"/>
          <a:chOff x="0" y="0"/>
          <a:chExt cx="0" cy="0"/>
        </a:xfrm>
      </p:grpSpPr>
      <p:pic>
        <p:nvPicPr>
          <p:cNvPr id="14" name="Image 13"/>
          <p:cNvPicPr>
            <a:picLocks noChangeAspect="1"/>
          </p:cNvPicPr>
          <p:nvPr userDrawn="1"/>
        </p:nvPicPr>
        <p:blipFill>
          <a:blip r:embed="rId2"/>
          <a:stretch>
            <a:fillRect/>
          </a:stretch>
        </p:blipFill>
        <p:spPr>
          <a:xfrm>
            <a:off x="0" y="0"/>
            <a:ext cx="12192000" cy="6858000"/>
          </a:xfrm>
          <a:prstGeom prst="rect">
            <a:avLst/>
          </a:prstGeom>
        </p:spPr>
      </p:pic>
      <p:sp>
        <p:nvSpPr>
          <p:cNvPr id="6" name="Fusionner 3"/>
          <p:cNvSpPr/>
          <p:nvPr userDrawn="1"/>
        </p:nvSpPr>
        <p:spPr>
          <a:xfrm>
            <a:off x="7865137" y="-11724"/>
            <a:ext cx="4342495" cy="1101969"/>
          </a:xfrm>
          <a:custGeom>
            <a:avLst/>
            <a:gdLst>
              <a:gd name="connsiteX0" fmla="*/ 0 w 10000"/>
              <a:gd name="connsiteY0" fmla="*/ 0 h 10000"/>
              <a:gd name="connsiteX1" fmla="*/ 10000 w 10000"/>
              <a:gd name="connsiteY1" fmla="*/ 0 h 10000"/>
              <a:gd name="connsiteX2" fmla="*/ 5000 w 10000"/>
              <a:gd name="connsiteY2" fmla="*/ 10000 h 10000"/>
              <a:gd name="connsiteX3" fmla="*/ 0 w 10000"/>
              <a:gd name="connsiteY3" fmla="*/ 0 h 10000"/>
              <a:gd name="connsiteX0" fmla="*/ 0 w 10000"/>
              <a:gd name="connsiteY0" fmla="*/ 0 h 8654"/>
              <a:gd name="connsiteX1" fmla="*/ 10000 w 10000"/>
              <a:gd name="connsiteY1" fmla="*/ 0 h 8654"/>
              <a:gd name="connsiteX2" fmla="*/ 9962 w 10000"/>
              <a:gd name="connsiteY2" fmla="*/ 8654 h 8654"/>
              <a:gd name="connsiteX3" fmla="*/ 0 w 10000"/>
              <a:gd name="connsiteY3" fmla="*/ 0 h 8654"/>
            </a:gdLst>
            <a:ahLst/>
            <a:cxnLst>
              <a:cxn ang="0">
                <a:pos x="connsiteX0" y="connsiteY0"/>
              </a:cxn>
              <a:cxn ang="0">
                <a:pos x="connsiteX1" y="connsiteY1"/>
              </a:cxn>
              <a:cxn ang="0">
                <a:pos x="connsiteX2" y="connsiteY2"/>
              </a:cxn>
              <a:cxn ang="0">
                <a:pos x="connsiteX3" y="connsiteY3"/>
              </a:cxn>
            </a:cxnLst>
            <a:rect l="l" t="t" r="r" b="b"/>
            <a:pathLst>
              <a:path w="10000" h="8654">
                <a:moveTo>
                  <a:pt x="0" y="0"/>
                </a:moveTo>
                <a:lnTo>
                  <a:pt x="10000" y="0"/>
                </a:lnTo>
                <a:cubicBezTo>
                  <a:pt x="9987" y="2885"/>
                  <a:pt x="9975" y="5769"/>
                  <a:pt x="9962" y="8654"/>
                </a:cubicBezTo>
                <a:lnTo>
                  <a:pt x="0" y="0"/>
                </a:lnTo>
                <a:close/>
              </a:path>
            </a:pathLst>
          </a:custGeom>
          <a:solidFill>
            <a:srgbClr val="E83743"/>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800"/>
          </a:p>
        </p:txBody>
      </p:sp>
      <p:sp>
        <p:nvSpPr>
          <p:cNvPr id="2" name="Titre 1"/>
          <p:cNvSpPr>
            <a:spLocks noGrp="1"/>
          </p:cNvSpPr>
          <p:nvPr>
            <p:ph type="title" hasCustomPrompt="1"/>
          </p:nvPr>
        </p:nvSpPr>
        <p:spPr>
          <a:xfrm>
            <a:off x="1467165" y="2094187"/>
            <a:ext cx="9337471" cy="2669627"/>
          </a:xfrm>
          <a:prstGeom prst="rect">
            <a:avLst/>
          </a:prstGeom>
        </p:spPr>
        <p:txBody>
          <a:bodyPr anchor="ctr">
            <a:normAutofit/>
          </a:bodyPr>
          <a:lstStyle>
            <a:lvl1pPr algn="l">
              <a:defRPr sz="3600" b="0" i="0">
                <a:solidFill>
                  <a:srgbClr val="054684"/>
                </a:solidFill>
                <a:latin typeface="Brandon Grotesque Light" charset="0"/>
                <a:ea typeface="Brandon Grotesque Light" charset="0"/>
                <a:cs typeface="Brandon Grotesque Light" charset="0"/>
              </a:defRPr>
            </a:lvl1pPr>
          </a:lstStyle>
          <a:p>
            <a:r>
              <a:rPr lang="fr-FR" dirty="0"/>
              <a:t>TITRE CHAPITRE </a:t>
            </a:r>
            <a:br>
              <a:rPr lang="fr-FR" dirty="0"/>
            </a:br>
            <a:r>
              <a:rPr lang="fr-FR" dirty="0"/>
              <a:t>ICI SUR 1 OU 2 LIGNES</a:t>
            </a:r>
          </a:p>
        </p:txBody>
      </p:sp>
      <p:sp>
        <p:nvSpPr>
          <p:cNvPr id="8" name="Espace réservé du texte 3"/>
          <p:cNvSpPr>
            <a:spLocks noGrp="1"/>
          </p:cNvSpPr>
          <p:nvPr>
            <p:ph type="body" sz="quarter" idx="10"/>
          </p:nvPr>
        </p:nvSpPr>
        <p:spPr>
          <a:xfrm>
            <a:off x="9893301" y="230569"/>
            <a:ext cx="2044700" cy="381000"/>
          </a:xfrm>
          <a:prstGeom prst="rect">
            <a:avLst/>
          </a:prstGeom>
        </p:spPr>
        <p:txBody>
          <a:bodyPr lIns="0" tIns="0" rIns="0" bIns="0"/>
          <a:lstStyle>
            <a:lvl1pPr marL="0" indent="0" algn="r">
              <a:spcBef>
                <a:spcPts val="0"/>
              </a:spcBef>
              <a:buFontTx/>
              <a:buNone/>
              <a:defRPr lang="fr-FR" sz="1200" b="1" kern="1200" dirty="0" smtClean="0">
                <a:solidFill>
                  <a:schemeClr val="bg2"/>
                </a:solidFill>
                <a:latin typeface="Brandon Grotesque Light" panose="020B0303020203060202" pitchFamily="34" charset="0"/>
                <a:ea typeface="Brandon Grotesque Light" charset="0"/>
                <a:cs typeface="Brandon Grotesque Light" charset="0"/>
              </a:defRPr>
            </a:lvl1pPr>
          </a:lstStyle>
          <a:p>
            <a:pPr lvl="0"/>
            <a:r>
              <a:rPr lang="fr-FR" dirty="0"/>
              <a:t>Modifiez les styles du texte du masque</a:t>
            </a:r>
          </a:p>
        </p:txBody>
      </p:sp>
      <p:sp>
        <p:nvSpPr>
          <p:cNvPr id="9" name="Espace réservé du texte 4"/>
          <p:cNvSpPr>
            <a:spLocks noGrp="1"/>
          </p:cNvSpPr>
          <p:nvPr>
            <p:ph type="body" sz="quarter" idx="11" hasCustomPrompt="1"/>
          </p:nvPr>
        </p:nvSpPr>
        <p:spPr>
          <a:xfrm>
            <a:off x="7992534" y="3157084"/>
            <a:ext cx="4199465" cy="3700916"/>
          </a:xfrm>
          <a:prstGeom prst="rect">
            <a:avLst/>
          </a:prstGeom>
        </p:spPr>
        <p:txBody>
          <a:bodyPr lIns="0" tIns="0" rIns="0" bIns="0"/>
          <a:lstStyle>
            <a:lvl1pPr marL="0" indent="0" algn="ctr">
              <a:buFontTx/>
              <a:buNone/>
              <a:defRPr sz="30000">
                <a:solidFill>
                  <a:srgbClr val="E83743"/>
                </a:solidFill>
                <a:latin typeface="Brandon Grotesque Thin" panose="020B0403020203060202" pitchFamily="34" charset="0"/>
              </a:defRPr>
            </a:lvl1pPr>
            <a:lvl5pPr marL="1828800" indent="0" algn="l">
              <a:buFontTx/>
              <a:buNone/>
              <a:defRPr lang="fr-FR" sz="30000" b="0" i="0" kern="1200" baseline="0" dirty="0">
                <a:solidFill>
                  <a:schemeClr val="bg1"/>
                </a:solidFill>
                <a:latin typeface="Brandon Grotesque Thin" charset="0"/>
                <a:ea typeface="Brandon Grotesque Thin" charset="0"/>
                <a:cs typeface="Brandon Grotesque Thin" charset="0"/>
              </a:defRPr>
            </a:lvl5pPr>
          </a:lstStyle>
          <a:p>
            <a:pPr lvl="0"/>
            <a:r>
              <a:rPr lang="fr-FR" dirty="0"/>
              <a:t>0</a:t>
            </a:r>
          </a:p>
        </p:txBody>
      </p:sp>
    </p:spTree>
    <p:extLst>
      <p:ext uri="{BB962C8B-B14F-4D97-AF65-F5344CB8AC3E}">
        <p14:creationId xmlns:p14="http://schemas.microsoft.com/office/powerpoint/2010/main" val="78686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FH BLANC - Intercalaire bleu clair">
    <p:spTree>
      <p:nvGrpSpPr>
        <p:cNvPr id="1" name=""/>
        <p:cNvGrpSpPr/>
        <p:nvPr/>
      </p:nvGrpSpPr>
      <p:grpSpPr>
        <a:xfrm>
          <a:off x="0" y="0"/>
          <a:ext cx="0" cy="0"/>
          <a:chOff x="0" y="0"/>
          <a:chExt cx="0" cy="0"/>
        </a:xfrm>
      </p:grpSpPr>
      <p:pic>
        <p:nvPicPr>
          <p:cNvPr id="14" name="Image 13"/>
          <p:cNvPicPr>
            <a:picLocks noChangeAspect="1"/>
          </p:cNvPicPr>
          <p:nvPr userDrawn="1"/>
        </p:nvPicPr>
        <p:blipFill>
          <a:blip r:embed="rId2"/>
          <a:stretch>
            <a:fillRect/>
          </a:stretch>
        </p:blipFill>
        <p:spPr>
          <a:xfrm>
            <a:off x="0" y="0"/>
            <a:ext cx="12192000" cy="6858000"/>
          </a:xfrm>
          <a:prstGeom prst="rect">
            <a:avLst/>
          </a:prstGeom>
        </p:spPr>
      </p:pic>
      <p:sp>
        <p:nvSpPr>
          <p:cNvPr id="7" name="Fusionner 3"/>
          <p:cNvSpPr/>
          <p:nvPr userDrawn="1"/>
        </p:nvSpPr>
        <p:spPr>
          <a:xfrm>
            <a:off x="7865137" y="-11724"/>
            <a:ext cx="4342495" cy="1101969"/>
          </a:xfrm>
          <a:custGeom>
            <a:avLst/>
            <a:gdLst>
              <a:gd name="connsiteX0" fmla="*/ 0 w 10000"/>
              <a:gd name="connsiteY0" fmla="*/ 0 h 10000"/>
              <a:gd name="connsiteX1" fmla="*/ 10000 w 10000"/>
              <a:gd name="connsiteY1" fmla="*/ 0 h 10000"/>
              <a:gd name="connsiteX2" fmla="*/ 5000 w 10000"/>
              <a:gd name="connsiteY2" fmla="*/ 10000 h 10000"/>
              <a:gd name="connsiteX3" fmla="*/ 0 w 10000"/>
              <a:gd name="connsiteY3" fmla="*/ 0 h 10000"/>
              <a:gd name="connsiteX0" fmla="*/ 0 w 10000"/>
              <a:gd name="connsiteY0" fmla="*/ 0 h 8654"/>
              <a:gd name="connsiteX1" fmla="*/ 10000 w 10000"/>
              <a:gd name="connsiteY1" fmla="*/ 0 h 8654"/>
              <a:gd name="connsiteX2" fmla="*/ 9962 w 10000"/>
              <a:gd name="connsiteY2" fmla="*/ 8654 h 8654"/>
              <a:gd name="connsiteX3" fmla="*/ 0 w 10000"/>
              <a:gd name="connsiteY3" fmla="*/ 0 h 8654"/>
            </a:gdLst>
            <a:ahLst/>
            <a:cxnLst>
              <a:cxn ang="0">
                <a:pos x="connsiteX0" y="connsiteY0"/>
              </a:cxn>
              <a:cxn ang="0">
                <a:pos x="connsiteX1" y="connsiteY1"/>
              </a:cxn>
              <a:cxn ang="0">
                <a:pos x="connsiteX2" y="connsiteY2"/>
              </a:cxn>
              <a:cxn ang="0">
                <a:pos x="connsiteX3" y="connsiteY3"/>
              </a:cxn>
            </a:cxnLst>
            <a:rect l="l" t="t" r="r" b="b"/>
            <a:pathLst>
              <a:path w="10000" h="8654">
                <a:moveTo>
                  <a:pt x="0" y="0"/>
                </a:moveTo>
                <a:lnTo>
                  <a:pt x="10000" y="0"/>
                </a:lnTo>
                <a:cubicBezTo>
                  <a:pt x="9987" y="2885"/>
                  <a:pt x="9975" y="5769"/>
                  <a:pt x="9962" y="8654"/>
                </a:cubicBezTo>
                <a:lnTo>
                  <a:pt x="0" y="0"/>
                </a:lnTo>
                <a:close/>
              </a:path>
            </a:pathLst>
          </a:custGeom>
          <a:solidFill>
            <a:srgbClr val="40B8E8"/>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800"/>
          </a:p>
        </p:txBody>
      </p:sp>
      <p:sp>
        <p:nvSpPr>
          <p:cNvPr id="2" name="Titre 1"/>
          <p:cNvSpPr>
            <a:spLocks noGrp="1"/>
          </p:cNvSpPr>
          <p:nvPr>
            <p:ph type="title" hasCustomPrompt="1"/>
          </p:nvPr>
        </p:nvSpPr>
        <p:spPr>
          <a:xfrm>
            <a:off x="1467165" y="2094187"/>
            <a:ext cx="9337471" cy="2669627"/>
          </a:xfrm>
          <a:prstGeom prst="rect">
            <a:avLst/>
          </a:prstGeom>
        </p:spPr>
        <p:txBody>
          <a:bodyPr anchor="ctr">
            <a:normAutofit/>
          </a:bodyPr>
          <a:lstStyle>
            <a:lvl1pPr algn="l">
              <a:defRPr sz="3600" b="0" i="0">
                <a:solidFill>
                  <a:srgbClr val="054684"/>
                </a:solidFill>
                <a:latin typeface="Brandon Grotesque Light" charset="0"/>
                <a:ea typeface="Brandon Grotesque Light" charset="0"/>
                <a:cs typeface="Brandon Grotesque Light" charset="0"/>
              </a:defRPr>
            </a:lvl1pPr>
          </a:lstStyle>
          <a:p>
            <a:r>
              <a:rPr lang="fr-FR" dirty="0"/>
              <a:t>TITRE CHAPITRE </a:t>
            </a:r>
            <a:br>
              <a:rPr lang="fr-FR" dirty="0"/>
            </a:br>
            <a:r>
              <a:rPr lang="fr-FR" dirty="0"/>
              <a:t>ICI SUR 1 OU 2 LIGNES</a:t>
            </a:r>
          </a:p>
        </p:txBody>
      </p:sp>
      <p:sp>
        <p:nvSpPr>
          <p:cNvPr id="8" name="Espace réservé du texte 3"/>
          <p:cNvSpPr>
            <a:spLocks noGrp="1"/>
          </p:cNvSpPr>
          <p:nvPr>
            <p:ph type="body" sz="quarter" idx="10"/>
          </p:nvPr>
        </p:nvSpPr>
        <p:spPr>
          <a:xfrm>
            <a:off x="9893301" y="230569"/>
            <a:ext cx="2044700" cy="381000"/>
          </a:xfrm>
          <a:prstGeom prst="rect">
            <a:avLst/>
          </a:prstGeom>
        </p:spPr>
        <p:txBody>
          <a:bodyPr lIns="0" tIns="0" rIns="0" bIns="0"/>
          <a:lstStyle>
            <a:lvl1pPr marL="0" indent="0" algn="r">
              <a:spcBef>
                <a:spcPts val="0"/>
              </a:spcBef>
              <a:buFontTx/>
              <a:buNone/>
              <a:defRPr lang="fr-FR" sz="1200" b="1" kern="1200" dirty="0" smtClean="0">
                <a:solidFill>
                  <a:schemeClr val="bg2"/>
                </a:solidFill>
                <a:latin typeface="Brandon Grotesque Light" panose="020B0303020203060202" pitchFamily="34" charset="0"/>
                <a:ea typeface="Brandon Grotesque Light" charset="0"/>
                <a:cs typeface="Brandon Grotesque Light" charset="0"/>
              </a:defRPr>
            </a:lvl1pPr>
          </a:lstStyle>
          <a:p>
            <a:pPr lvl="0"/>
            <a:r>
              <a:rPr lang="fr-FR" dirty="0"/>
              <a:t>Modifiez les styles du texte du masque</a:t>
            </a:r>
          </a:p>
        </p:txBody>
      </p:sp>
      <p:sp>
        <p:nvSpPr>
          <p:cNvPr id="9" name="Espace réservé du texte 4"/>
          <p:cNvSpPr>
            <a:spLocks noGrp="1"/>
          </p:cNvSpPr>
          <p:nvPr>
            <p:ph type="body" sz="quarter" idx="11" hasCustomPrompt="1"/>
          </p:nvPr>
        </p:nvSpPr>
        <p:spPr>
          <a:xfrm>
            <a:off x="7992534" y="3157084"/>
            <a:ext cx="4199465" cy="3700916"/>
          </a:xfrm>
          <a:prstGeom prst="rect">
            <a:avLst/>
          </a:prstGeom>
        </p:spPr>
        <p:txBody>
          <a:bodyPr lIns="0" tIns="0" rIns="0" bIns="0"/>
          <a:lstStyle>
            <a:lvl1pPr marL="0" indent="0" algn="ctr">
              <a:buFontTx/>
              <a:buNone/>
              <a:defRPr sz="30000">
                <a:solidFill>
                  <a:srgbClr val="40B8E8"/>
                </a:solidFill>
                <a:latin typeface="Brandon Grotesque Thin" panose="020B0403020203060202" pitchFamily="34" charset="0"/>
              </a:defRPr>
            </a:lvl1pPr>
            <a:lvl5pPr marL="1828800" indent="0" algn="l">
              <a:buFontTx/>
              <a:buNone/>
              <a:defRPr lang="fr-FR" sz="30000" b="0" i="0" kern="1200" baseline="0" dirty="0">
                <a:solidFill>
                  <a:schemeClr val="bg1"/>
                </a:solidFill>
                <a:latin typeface="Brandon Grotesque Thin" charset="0"/>
                <a:ea typeface="Brandon Grotesque Thin" charset="0"/>
                <a:cs typeface="Brandon Grotesque Thin" charset="0"/>
              </a:defRPr>
            </a:lvl5pPr>
          </a:lstStyle>
          <a:p>
            <a:pPr lvl="0"/>
            <a:r>
              <a:rPr lang="fr-FR" dirty="0"/>
              <a:t>0</a:t>
            </a:r>
          </a:p>
        </p:txBody>
      </p:sp>
    </p:spTree>
    <p:extLst>
      <p:ext uri="{BB962C8B-B14F-4D97-AF65-F5344CB8AC3E}">
        <p14:creationId xmlns:p14="http://schemas.microsoft.com/office/powerpoint/2010/main" val="2577011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FH BLANC - Intercalaire mauve">
    <p:spTree>
      <p:nvGrpSpPr>
        <p:cNvPr id="1" name=""/>
        <p:cNvGrpSpPr/>
        <p:nvPr/>
      </p:nvGrpSpPr>
      <p:grpSpPr>
        <a:xfrm>
          <a:off x="0" y="0"/>
          <a:ext cx="0" cy="0"/>
          <a:chOff x="0" y="0"/>
          <a:chExt cx="0" cy="0"/>
        </a:xfrm>
      </p:grpSpPr>
      <p:pic>
        <p:nvPicPr>
          <p:cNvPr id="14" name="Image 13"/>
          <p:cNvPicPr>
            <a:picLocks noChangeAspect="1"/>
          </p:cNvPicPr>
          <p:nvPr userDrawn="1"/>
        </p:nvPicPr>
        <p:blipFill>
          <a:blip r:embed="rId2"/>
          <a:stretch>
            <a:fillRect/>
          </a:stretch>
        </p:blipFill>
        <p:spPr>
          <a:xfrm>
            <a:off x="0" y="0"/>
            <a:ext cx="12192000" cy="6858000"/>
          </a:xfrm>
          <a:prstGeom prst="rect">
            <a:avLst/>
          </a:prstGeom>
        </p:spPr>
      </p:pic>
      <p:sp>
        <p:nvSpPr>
          <p:cNvPr id="4" name="Fusionner 3"/>
          <p:cNvSpPr/>
          <p:nvPr userDrawn="1"/>
        </p:nvSpPr>
        <p:spPr>
          <a:xfrm>
            <a:off x="7865137" y="-11724"/>
            <a:ext cx="4342495" cy="1101969"/>
          </a:xfrm>
          <a:custGeom>
            <a:avLst/>
            <a:gdLst>
              <a:gd name="connsiteX0" fmla="*/ 0 w 10000"/>
              <a:gd name="connsiteY0" fmla="*/ 0 h 10000"/>
              <a:gd name="connsiteX1" fmla="*/ 10000 w 10000"/>
              <a:gd name="connsiteY1" fmla="*/ 0 h 10000"/>
              <a:gd name="connsiteX2" fmla="*/ 5000 w 10000"/>
              <a:gd name="connsiteY2" fmla="*/ 10000 h 10000"/>
              <a:gd name="connsiteX3" fmla="*/ 0 w 10000"/>
              <a:gd name="connsiteY3" fmla="*/ 0 h 10000"/>
              <a:gd name="connsiteX0" fmla="*/ 0 w 10000"/>
              <a:gd name="connsiteY0" fmla="*/ 0 h 8654"/>
              <a:gd name="connsiteX1" fmla="*/ 10000 w 10000"/>
              <a:gd name="connsiteY1" fmla="*/ 0 h 8654"/>
              <a:gd name="connsiteX2" fmla="*/ 9962 w 10000"/>
              <a:gd name="connsiteY2" fmla="*/ 8654 h 8654"/>
              <a:gd name="connsiteX3" fmla="*/ 0 w 10000"/>
              <a:gd name="connsiteY3" fmla="*/ 0 h 8654"/>
            </a:gdLst>
            <a:ahLst/>
            <a:cxnLst>
              <a:cxn ang="0">
                <a:pos x="connsiteX0" y="connsiteY0"/>
              </a:cxn>
              <a:cxn ang="0">
                <a:pos x="connsiteX1" y="connsiteY1"/>
              </a:cxn>
              <a:cxn ang="0">
                <a:pos x="connsiteX2" y="connsiteY2"/>
              </a:cxn>
              <a:cxn ang="0">
                <a:pos x="connsiteX3" y="connsiteY3"/>
              </a:cxn>
            </a:cxnLst>
            <a:rect l="l" t="t" r="r" b="b"/>
            <a:pathLst>
              <a:path w="10000" h="8654">
                <a:moveTo>
                  <a:pt x="0" y="0"/>
                </a:moveTo>
                <a:lnTo>
                  <a:pt x="10000" y="0"/>
                </a:lnTo>
                <a:cubicBezTo>
                  <a:pt x="9987" y="2885"/>
                  <a:pt x="9975" y="5769"/>
                  <a:pt x="9962" y="8654"/>
                </a:cubicBezTo>
                <a:lnTo>
                  <a:pt x="0" y="0"/>
                </a:lnTo>
                <a:close/>
              </a:path>
            </a:pathLst>
          </a:custGeom>
          <a:solidFill>
            <a:srgbClr val="B49EB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800"/>
          </a:p>
        </p:txBody>
      </p:sp>
      <p:sp>
        <p:nvSpPr>
          <p:cNvPr id="2" name="Titre 1"/>
          <p:cNvSpPr>
            <a:spLocks noGrp="1"/>
          </p:cNvSpPr>
          <p:nvPr>
            <p:ph type="title" hasCustomPrompt="1"/>
          </p:nvPr>
        </p:nvSpPr>
        <p:spPr>
          <a:xfrm>
            <a:off x="1467165" y="2094187"/>
            <a:ext cx="9337471" cy="2669627"/>
          </a:xfrm>
          <a:prstGeom prst="rect">
            <a:avLst/>
          </a:prstGeom>
        </p:spPr>
        <p:txBody>
          <a:bodyPr anchor="ctr">
            <a:normAutofit/>
          </a:bodyPr>
          <a:lstStyle>
            <a:lvl1pPr algn="l">
              <a:defRPr sz="3600" b="0" i="0">
                <a:solidFill>
                  <a:srgbClr val="054684"/>
                </a:solidFill>
                <a:latin typeface="Brandon Grotesque Light" charset="0"/>
                <a:ea typeface="Brandon Grotesque Light" charset="0"/>
                <a:cs typeface="Brandon Grotesque Light" charset="0"/>
              </a:defRPr>
            </a:lvl1pPr>
          </a:lstStyle>
          <a:p>
            <a:r>
              <a:rPr lang="fr-FR" dirty="0"/>
              <a:t>TITRE CHAPITRE </a:t>
            </a:r>
            <a:br>
              <a:rPr lang="fr-FR" dirty="0"/>
            </a:br>
            <a:r>
              <a:rPr lang="fr-FR" dirty="0"/>
              <a:t>ICI SUR 1 OU 2 LIGNES</a:t>
            </a:r>
          </a:p>
        </p:txBody>
      </p:sp>
      <p:sp>
        <p:nvSpPr>
          <p:cNvPr id="9" name="Espace réservé du texte 3"/>
          <p:cNvSpPr>
            <a:spLocks noGrp="1"/>
          </p:cNvSpPr>
          <p:nvPr>
            <p:ph type="body" sz="quarter" idx="10" hasCustomPrompt="1"/>
          </p:nvPr>
        </p:nvSpPr>
        <p:spPr>
          <a:xfrm>
            <a:off x="9893301" y="230569"/>
            <a:ext cx="2044700" cy="381000"/>
          </a:xfrm>
          <a:prstGeom prst="rect">
            <a:avLst/>
          </a:prstGeom>
        </p:spPr>
        <p:txBody>
          <a:bodyPr lIns="0" tIns="0" rIns="0" bIns="0"/>
          <a:lstStyle>
            <a:lvl1pPr marL="0" indent="0" algn="r">
              <a:spcBef>
                <a:spcPts val="0"/>
              </a:spcBef>
              <a:buFontTx/>
              <a:buNone/>
              <a:defRPr lang="fr-FR" sz="1200" b="1" kern="1200" cap="all" baseline="0" dirty="0" smtClean="0">
                <a:solidFill>
                  <a:schemeClr val="bg1"/>
                </a:solidFill>
                <a:latin typeface="Brandon Grotesque Medium" panose="020B0603020203060202" pitchFamily="34" charset="0"/>
                <a:ea typeface="Brandon Grotesque Medium" panose="020B0603020203060202" pitchFamily="34" charset="0"/>
                <a:cs typeface="Brandon Grotesque Medium" panose="020B0603020203060202" pitchFamily="34" charset="0"/>
              </a:defRPr>
            </a:lvl1pPr>
          </a:lstStyle>
          <a:p>
            <a:pPr lvl="0"/>
            <a:r>
              <a:rPr lang="fr-FR" dirty="0"/>
              <a:t>LOISIRS</a:t>
            </a:r>
          </a:p>
        </p:txBody>
      </p:sp>
      <p:sp>
        <p:nvSpPr>
          <p:cNvPr id="11" name="Espace réservé du texte 4"/>
          <p:cNvSpPr>
            <a:spLocks noGrp="1"/>
          </p:cNvSpPr>
          <p:nvPr>
            <p:ph type="body" sz="quarter" idx="11" hasCustomPrompt="1"/>
          </p:nvPr>
        </p:nvSpPr>
        <p:spPr>
          <a:xfrm>
            <a:off x="7992534" y="3157084"/>
            <a:ext cx="4199465" cy="3700916"/>
          </a:xfrm>
          <a:prstGeom prst="rect">
            <a:avLst/>
          </a:prstGeom>
        </p:spPr>
        <p:txBody>
          <a:bodyPr lIns="0" tIns="0" rIns="0" bIns="0"/>
          <a:lstStyle>
            <a:lvl1pPr marL="0" indent="0" algn="ctr">
              <a:buFontTx/>
              <a:buNone/>
              <a:defRPr sz="30000">
                <a:solidFill>
                  <a:srgbClr val="B49EB9"/>
                </a:solidFill>
                <a:latin typeface="Brandon Grotesque Thin" panose="020B0403020203060202" pitchFamily="34" charset="0"/>
              </a:defRPr>
            </a:lvl1pPr>
            <a:lvl5pPr marL="1828800" indent="0" algn="l">
              <a:buFontTx/>
              <a:buNone/>
              <a:defRPr lang="fr-FR" sz="30000" b="0" i="0" kern="1200" baseline="0" dirty="0">
                <a:solidFill>
                  <a:schemeClr val="bg1"/>
                </a:solidFill>
                <a:latin typeface="Brandon Grotesque Thin" charset="0"/>
                <a:ea typeface="Brandon Grotesque Thin" charset="0"/>
                <a:cs typeface="Brandon Grotesque Thin" charset="0"/>
              </a:defRPr>
            </a:lvl5pPr>
          </a:lstStyle>
          <a:p>
            <a:pPr lvl="0"/>
            <a:r>
              <a:rPr lang="fr-FR" dirty="0"/>
              <a:t>0</a:t>
            </a:r>
          </a:p>
        </p:txBody>
      </p:sp>
    </p:spTree>
    <p:extLst>
      <p:ext uri="{BB962C8B-B14F-4D97-AF65-F5344CB8AC3E}">
        <p14:creationId xmlns:p14="http://schemas.microsoft.com/office/powerpoint/2010/main" val="1407202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FH BLANC - Intercalaire turquoise">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a:stretch>
            <a:fillRect/>
          </a:stretch>
        </p:blipFill>
        <p:spPr>
          <a:xfrm>
            <a:off x="0" y="0"/>
            <a:ext cx="12192000" cy="6858000"/>
          </a:xfrm>
          <a:prstGeom prst="rect">
            <a:avLst/>
          </a:prstGeom>
        </p:spPr>
      </p:pic>
      <p:sp>
        <p:nvSpPr>
          <p:cNvPr id="11" name="Fusionner 3"/>
          <p:cNvSpPr/>
          <p:nvPr userDrawn="1"/>
        </p:nvSpPr>
        <p:spPr>
          <a:xfrm>
            <a:off x="7865137" y="-11724"/>
            <a:ext cx="4342495" cy="1101969"/>
          </a:xfrm>
          <a:custGeom>
            <a:avLst/>
            <a:gdLst>
              <a:gd name="connsiteX0" fmla="*/ 0 w 10000"/>
              <a:gd name="connsiteY0" fmla="*/ 0 h 10000"/>
              <a:gd name="connsiteX1" fmla="*/ 10000 w 10000"/>
              <a:gd name="connsiteY1" fmla="*/ 0 h 10000"/>
              <a:gd name="connsiteX2" fmla="*/ 5000 w 10000"/>
              <a:gd name="connsiteY2" fmla="*/ 10000 h 10000"/>
              <a:gd name="connsiteX3" fmla="*/ 0 w 10000"/>
              <a:gd name="connsiteY3" fmla="*/ 0 h 10000"/>
              <a:gd name="connsiteX0" fmla="*/ 0 w 10000"/>
              <a:gd name="connsiteY0" fmla="*/ 0 h 8654"/>
              <a:gd name="connsiteX1" fmla="*/ 10000 w 10000"/>
              <a:gd name="connsiteY1" fmla="*/ 0 h 8654"/>
              <a:gd name="connsiteX2" fmla="*/ 9962 w 10000"/>
              <a:gd name="connsiteY2" fmla="*/ 8654 h 8654"/>
              <a:gd name="connsiteX3" fmla="*/ 0 w 10000"/>
              <a:gd name="connsiteY3" fmla="*/ 0 h 8654"/>
            </a:gdLst>
            <a:ahLst/>
            <a:cxnLst>
              <a:cxn ang="0">
                <a:pos x="connsiteX0" y="connsiteY0"/>
              </a:cxn>
              <a:cxn ang="0">
                <a:pos x="connsiteX1" y="connsiteY1"/>
              </a:cxn>
              <a:cxn ang="0">
                <a:pos x="connsiteX2" y="connsiteY2"/>
              </a:cxn>
              <a:cxn ang="0">
                <a:pos x="connsiteX3" y="connsiteY3"/>
              </a:cxn>
            </a:cxnLst>
            <a:rect l="l" t="t" r="r" b="b"/>
            <a:pathLst>
              <a:path w="10000" h="8654">
                <a:moveTo>
                  <a:pt x="0" y="0"/>
                </a:moveTo>
                <a:lnTo>
                  <a:pt x="10000" y="0"/>
                </a:lnTo>
                <a:cubicBezTo>
                  <a:pt x="9987" y="2885"/>
                  <a:pt x="9975" y="5769"/>
                  <a:pt x="9962" y="8654"/>
                </a:cubicBezTo>
                <a:lnTo>
                  <a:pt x="0" y="0"/>
                </a:lnTo>
                <a:close/>
              </a:path>
            </a:pathLst>
          </a:custGeom>
          <a:solidFill>
            <a:srgbClr val="3DB5B5"/>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800"/>
          </a:p>
        </p:txBody>
      </p:sp>
      <p:sp>
        <p:nvSpPr>
          <p:cNvPr id="2" name="Titre 1"/>
          <p:cNvSpPr>
            <a:spLocks noGrp="1"/>
          </p:cNvSpPr>
          <p:nvPr>
            <p:ph type="title" hasCustomPrompt="1"/>
          </p:nvPr>
        </p:nvSpPr>
        <p:spPr>
          <a:xfrm>
            <a:off x="1467165" y="2094187"/>
            <a:ext cx="9337471" cy="2669627"/>
          </a:xfrm>
          <a:prstGeom prst="rect">
            <a:avLst/>
          </a:prstGeom>
        </p:spPr>
        <p:txBody>
          <a:bodyPr anchor="ctr">
            <a:normAutofit/>
          </a:bodyPr>
          <a:lstStyle>
            <a:lvl1pPr algn="l">
              <a:defRPr sz="3600" b="0" i="0">
                <a:solidFill>
                  <a:srgbClr val="054684"/>
                </a:solidFill>
                <a:latin typeface="Brandon Grotesque Light" charset="0"/>
                <a:ea typeface="Brandon Grotesque Light" charset="0"/>
                <a:cs typeface="Brandon Grotesque Light" charset="0"/>
              </a:defRPr>
            </a:lvl1pPr>
          </a:lstStyle>
          <a:p>
            <a:r>
              <a:rPr lang="fr-FR" dirty="0"/>
              <a:t>TITRE CHAPITRE </a:t>
            </a:r>
            <a:br>
              <a:rPr lang="fr-FR" dirty="0"/>
            </a:br>
            <a:r>
              <a:rPr lang="fr-FR" dirty="0"/>
              <a:t>ICI SUR 1 OU 2 LIGNES</a:t>
            </a:r>
          </a:p>
        </p:txBody>
      </p:sp>
      <p:sp>
        <p:nvSpPr>
          <p:cNvPr id="9" name="Espace réservé du texte 3"/>
          <p:cNvSpPr>
            <a:spLocks noGrp="1"/>
          </p:cNvSpPr>
          <p:nvPr>
            <p:ph type="body" sz="quarter" idx="10" hasCustomPrompt="1"/>
          </p:nvPr>
        </p:nvSpPr>
        <p:spPr>
          <a:xfrm>
            <a:off x="9893301" y="230569"/>
            <a:ext cx="2044700" cy="381000"/>
          </a:xfrm>
          <a:prstGeom prst="rect">
            <a:avLst/>
          </a:prstGeom>
        </p:spPr>
        <p:txBody>
          <a:bodyPr lIns="0" tIns="0" rIns="0" bIns="0"/>
          <a:lstStyle>
            <a:lvl1pPr marL="0" indent="0" algn="r">
              <a:spcBef>
                <a:spcPts val="0"/>
              </a:spcBef>
              <a:buFontTx/>
              <a:buNone/>
              <a:defRPr lang="fr-FR" sz="1200" b="1" kern="1200" cap="all" baseline="0" dirty="0" smtClean="0">
                <a:solidFill>
                  <a:schemeClr val="bg1"/>
                </a:solidFill>
                <a:latin typeface="Brandon Grotesque Medium" panose="020B0603020203060202" pitchFamily="34" charset="0"/>
                <a:ea typeface="Brandon Grotesque Medium" panose="020B0603020203060202" pitchFamily="34" charset="0"/>
                <a:cs typeface="Brandon Grotesque Medium" panose="020B0603020203060202" pitchFamily="34" charset="0"/>
              </a:defRPr>
            </a:lvl1pPr>
          </a:lstStyle>
          <a:p>
            <a:pPr lvl="0"/>
            <a:r>
              <a:rPr lang="fr-FR" dirty="0"/>
              <a:t>SALLE</a:t>
            </a:r>
          </a:p>
        </p:txBody>
      </p:sp>
      <p:sp>
        <p:nvSpPr>
          <p:cNvPr id="12" name="Espace réservé du texte 4"/>
          <p:cNvSpPr>
            <a:spLocks noGrp="1"/>
          </p:cNvSpPr>
          <p:nvPr>
            <p:ph type="body" sz="quarter" idx="11" hasCustomPrompt="1"/>
          </p:nvPr>
        </p:nvSpPr>
        <p:spPr>
          <a:xfrm>
            <a:off x="7992534" y="3157084"/>
            <a:ext cx="4199465" cy="3700916"/>
          </a:xfrm>
          <a:prstGeom prst="rect">
            <a:avLst/>
          </a:prstGeom>
        </p:spPr>
        <p:txBody>
          <a:bodyPr lIns="0" tIns="0" rIns="0" bIns="0"/>
          <a:lstStyle>
            <a:lvl1pPr marL="0" indent="0" algn="ctr">
              <a:buFontTx/>
              <a:buNone/>
              <a:defRPr sz="30000">
                <a:solidFill>
                  <a:srgbClr val="3DB5B5"/>
                </a:solidFill>
                <a:latin typeface="Brandon Grotesque Thin" panose="020B0403020203060202" pitchFamily="34" charset="0"/>
              </a:defRPr>
            </a:lvl1pPr>
            <a:lvl5pPr marL="1828800" indent="0" algn="l">
              <a:buFontTx/>
              <a:buNone/>
              <a:defRPr lang="fr-FR" sz="30000" b="0" i="0" kern="1200" baseline="0" dirty="0">
                <a:solidFill>
                  <a:schemeClr val="bg1"/>
                </a:solidFill>
                <a:latin typeface="Brandon Grotesque Thin" charset="0"/>
                <a:ea typeface="Brandon Grotesque Thin" charset="0"/>
                <a:cs typeface="Brandon Grotesque Thin" charset="0"/>
              </a:defRPr>
            </a:lvl5pPr>
          </a:lstStyle>
          <a:p>
            <a:pPr lvl="0"/>
            <a:r>
              <a:rPr lang="fr-FR" dirty="0"/>
              <a:t>0</a:t>
            </a:r>
          </a:p>
        </p:txBody>
      </p:sp>
    </p:spTree>
    <p:extLst>
      <p:ext uri="{BB962C8B-B14F-4D97-AF65-F5344CB8AC3E}">
        <p14:creationId xmlns:p14="http://schemas.microsoft.com/office/powerpoint/2010/main" val="1456330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FFH BLANC - Intercalaire vert">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a:stretch>
            <a:fillRect/>
          </a:stretch>
        </p:blipFill>
        <p:spPr>
          <a:xfrm>
            <a:off x="0" y="0"/>
            <a:ext cx="12192000" cy="6858000"/>
          </a:xfrm>
          <a:prstGeom prst="rect">
            <a:avLst/>
          </a:prstGeom>
        </p:spPr>
      </p:pic>
      <p:sp>
        <p:nvSpPr>
          <p:cNvPr id="9" name="Fusionner 3"/>
          <p:cNvSpPr/>
          <p:nvPr userDrawn="1"/>
        </p:nvSpPr>
        <p:spPr>
          <a:xfrm>
            <a:off x="7865137" y="-11724"/>
            <a:ext cx="4342495" cy="1101969"/>
          </a:xfrm>
          <a:custGeom>
            <a:avLst/>
            <a:gdLst>
              <a:gd name="connsiteX0" fmla="*/ 0 w 10000"/>
              <a:gd name="connsiteY0" fmla="*/ 0 h 10000"/>
              <a:gd name="connsiteX1" fmla="*/ 10000 w 10000"/>
              <a:gd name="connsiteY1" fmla="*/ 0 h 10000"/>
              <a:gd name="connsiteX2" fmla="*/ 5000 w 10000"/>
              <a:gd name="connsiteY2" fmla="*/ 10000 h 10000"/>
              <a:gd name="connsiteX3" fmla="*/ 0 w 10000"/>
              <a:gd name="connsiteY3" fmla="*/ 0 h 10000"/>
              <a:gd name="connsiteX0" fmla="*/ 0 w 10000"/>
              <a:gd name="connsiteY0" fmla="*/ 0 h 8654"/>
              <a:gd name="connsiteX1" fmla="*/ 10000 w 10000"/>
              <a:gd name="connsiteY1" fmla="*/ 0 h 8654"/>
              <a:gd name="connsiteX2" fmla="*/ 9962 w 10000"/>
              <a:gd name="connsiteY2" fmla="*/ 8654 h 8654"/>
              <a:gd name="connsiteX3" fmla="*/ 0 w 10000"/>
              <a:gd name="connsiteY3" fmla="*/ 0 h 8654"/>
            </a:gdLst>
            <a:ahLst/>
            <a:cxnLst>
              <a:cxn ang="0">
                <a:pos x="connsiteX0" y="connsiteY0"/>
              </a:cxn>
              <a:cxn ang="0">
                <a:pos x="connsiteX1" y="connsiteY1"/>
              </a:cxn>
              <a:cxn ang="0">
                <a:pos x="connsiteX2" y="connsiteY2"/>
              </a:cxn>
              <a:cxn ang="0">
                <a:pos x="connsiteX3" y="connsiteY3"/>
              </a:cxn>
            </a:cxnLst>
            <a:rect l="l" t="t" r="r" b="b"/>
            <a:pathLst>
              <a:path w="10000" h="8654">
                <a:moveTo>
                  <a:pt x="0" y="0"/>
                </a:moveTo>
                <a:lnTo>
                  <a:pt x="10000" y="0"/>
                </a:lnTo>
                <a:cubicBezTo>
                  <a:pt x="9987" y="2885"/>
                  <a:pt x="9975" y="5769"/>
                  <a:pt x="9962" y="8654"/>
                </a:cubicBezTo>
                <a:lnTo>
                  <a:pt x="0" y="0"/>
                </a:lnTo>
                <a:close/>
              </a:path>
            </a:pathLst>
          </a:custGeom>
          <a:solidFill>
            <a:srgbClr val="93C46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1800"/>
          </a:p>
        </p:txBody>
      </p:sp>
      <p:sp>
        <p:nvSpPr>
          <p:cNvPr id="2" name="Titre 1"/>
          <p:cNvSpPr>
            <a:spLocks noGrp="1"/>
          </p:cNvSpPr>
          <p:nvPr>
            <p:ph type="title" hasCustomPrompt="1"/>
          </p:nvPr>
        </p:nvSpPr>
        <p:spPr>
          <a:xfrm>
            <a:off x="1467165" y="2094187"/>
            <a:ext cx="9337471" cy="2669627"/>
          </a:xfrm>
          <a:prstGeom prst="rect">
            <a:avLst/>
          </a:prstGeom>
        </p:spPr>
        <p:txBody>
          <a:bodyPr anchor="ctr">
            <a:normAutofit/>
          </a:bodyPr>
          <a:lstStyle>
            <a:lvl1pPr algn="l">
              <a:defRPr sz="3600" b="0" i="0">
                <a:solidFill>
                  <a:srgbClr val="054684"/>
                </a:solidFill>
                <a:latin typeface="Brandon Grotesque Light" charset="0"/>
                <a:ea typeface="Brandon Grotesque Light" charset="0"/>
                <a:cs typeface="Brandon Grotesque Light" charset="0"/>
              </a:defRPr>
            </a:lvl1pPr>
          </a:lstStyle>
          <a:p>
            <a:r>
              <a:rPr lang="fr-FR" dirty="0"/>
              <a:t>TITRE CHAPITRE </a:t>
            </a:r>
            <a:br>
              <a:rPr lang="fr-FR" dirty="0"/>
            </a:br>
            <a:r>
              <a:rPr lang="fr-FR" dirty="0"/>
              <a:t>ICI SUR 1 OU 2 LIGNES</a:t>
            </a:r>
          </a:p>
        </p:txBody>
      </p:sp>
      <p:sp>
        <p:nvSpPr>
          <p:cNvPr id="7" name="Espace réservé du texte 3"/>
          <p:cNvSpPr>
            <a:spLocks noGrp="1"/>
          </p:cNvSpPr>
          <p:nvPr>
            <p:ph type="body" sz="quarter" idx="10" hasCustomPrompt="1"/>
          </p:nvPr>
        </p:nvSpPr>
        <p:spPr>
          <a:xfrm>
            <a:off x="9893301" y="230569"/>
            <a:ext cx="2044700" cy="381000"/>
          </a:xfrm>
          <a:prstGeom prst="rect">
            <a:avLst/>
          </a:prstGeom>
        </p:spPr>
        <p:txBody>
          <a:bodyPr lIns="0" tIns="0" rIns="0" bIns="0"/>
          <a:lstStyle>
            <a:lvl1pPr marL="0" indent="0" algn="r">
              <a:spcBef>
                <a:spcPts val="0"/>
              </a:spcBef>
              <a:buFontTx/>
              <a:buNone/>
              <a:defRPr lang="fr-FR" sz="1200" b="1" kern="1200" cap="all" baseline="0" dirty="0" smtClean="0">
                <a:solidFill>
                  <a:schemeClr val="bg1"/>
                </a:solidFill>
                <a:latin typeface="Brandon Grotesque Medium" panose="020B0603020203060202" pitchFamily="34" charset="0"/>
                <a:ea typeface="Brandon Grotesque Medium" panose="020B0603020203060202" pitchFamily="34" charset="0"/>
                <a:cs typeface="Brandon Grotesque Medium" panose="020B0603020203060202" pitchFamily="34" charset="0"/>
              </a:defRPr>
            </a:lvl1pPr>
          </a:lstStyle>
          <a:p>
            <a:pPr lvl="0"/>
            <a:r>
              <a:rPr lang="fr-FR" dirty="0"/>
              <a:t>GAZON</a:t>
            </a:r>
          </a:p>
        </p:txBody>
      </p:sp>
      <p:sp>
        <p:nvSpPr>
          <p:cNvPr id="11" name="Espace réservé du texte 4"/>
          <p:cNvSpPr>
            <a:spLocks noGrp="1"/>
          </p:cNvSpPr>
          <p:nvPr>
            <p:ph type="body" sz="quarter" idx="11" hasCustomPrompt="1"/>
          </p:nvPr>
        </p:nvSpPr>
        <p:spPr>
          <a:xfrm>
            <a:off x="7992534" y="3157084"/>
            <a:ext cx="4199465" cy="3700916"/>
          </a:xfrm>
          <a:prstGeom prst="rect">
            <a:avLst/>
          </a:prstGeom>
        </p:spPr>
        <p:txBody>
          <a:bodyPr lIns="0" tIns="0" rIns="0" bIns="0"/>
          <a:lstStyle>
            <a:lvl1pPr marL="0" indent="0" algn="ctr">
              <a:buFontTx/>
              <a:buNone/>
              <a:defRPr sz="30000">
                <a:solidFill>
                  <a:srgbClr val="93C461"/>
                </a:solidFill>
                <a:latin typeface="Brandon Grotesque Thin" panose="020B0403020203060202" pitchFamily="34" charset="0"/>
              </a:defRPr>
            </a:lvl1pPr>
            <a:lvl5pPr marL="1828800" indent="0" algn="l">
              <a:buFontTx/>
              <a:buNone/>
              <a:defRPr lang="fr-FR" sz="30000" b="0" i="0" kern="1200" baseline="0" dirty="0">
                <a:solidFill>
                  <a:schemeClr val="bg1"/>
                </a:solidFill>
                <a:latin typeface="Brandon Grotesque Thin" charset="0"/>
                <a:ea typeface="Brandon Grotesque Thin" charset="0"/>
                <a:cs typeface="Brandon Grotesque Thin" charset="0"/>
              </a:defRPr>
            </a:lvl5pPr>
          </a:lstStyle>
          <a:p>
            <a:pPr lvl="0"/>
            <a:r>
              <a:rPr lang="fr-FR" dirty="0"/>
              <a:t>0</a:t>
            </a:r>
          </a:p>
        </p:txBody>
      </p:sp>
    </p:spTree>
    <p:extLst>
      <p:ext uri="{BB962C8B-B14F-4D97-AF65-F5344CB8AC3E}">
        <p14:creationId xmlns:p14="http://schemas.microsoft.com/office/powerpoint/2010/main" val="1008354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7" name="Espace réservé de la date 3"/>
          <p:cNvSpPr>
            <a:spLocks noGrp="1"/>
          </p:cNvSpPr>
          <p:nvPr>
            <p:ph type="dt" sz="half" idx="2"/>
          </p:nvPr>
        </p:nvSpPr>
        <p:spPr>
          <a:xfrm>
            <a:off x="9422044" y="6448252"/>
            <a:ext cx="1282469" cy="365125"/>
          </a:xfrm>
          <a:prstGeom prst="rect">
            <a:avLst/>
          </a:prstGeom>
        </p:spPr>
        <p:txBody>
          <a:bodyPr/>
          <a:lstStyle>
            <a:lvl1pPr algn="r">
              <a:defRPr sz="1200" b="0" i="0">
                <a:solidFill>
                  <a:srgbClr val="054684"/>
                </a:solidFill>
                <a:latin typeface="Brandon Grotesque Medium" charset="0"/>
                <a:ea typeface="Brandon Grotesque Medium" charset="0"/>
                <a:cs typeface="Brandon Grotesque Medium" charset="0"/>
              </a:defRPr>
            </a:lvl1pPr>
          </a:lstStyle>
          <a:p>
            <a:fld id="{CA1B2C58-C5DC-4CA2-9FDE-392019487025}" type="datetime1">
              <a:rPr lang="fr-FR" smtClean="0"/>
              <a:t>25/05/2020</a:t>
            </a:fld>
            <a:endParaRPr lang="fr-FR" dirty="0"/>
          </a:p>
        </p:txBody>
      </p:sp>
      <p:sp>
        <p:nvSpPr>
          <p:cNvPr id="8" name="Espace réservé du pied de page 4"/>
          <p:cNvSpPr>
            <a:spLocks noGrp="1"/>
          </p:cNvSpPr>
          <p:nvPr>
            <p:ph type="ftr" sz="quarter" idx="3"/>
          </p:nvPr>
        </p:nvSpPr>
        <p:spPr>
          <a:xfrm>
            <a:off x="5231904" y="6448252"/>
            <a:ext cx="4114800" cy="365125"/>
          </a:xfrm>
          <a:prstGeom prst="rect">
            <a:avLst/>
          </a:prstGeom>
        </p:spPr>
        <p:txBody>
          <a:bodyPr/>
          <a:lstStyle>
            <a:lvl1pPr algn="r">
              <a:defRPr sz="1200" b="0" i="0">
                <a:solidFill>
                  <a:srgbClr val="054684"/>
                </a:solidFill>
                <a:latin typeface="Brandon Grotesque Medium" charset="0"/>
                <a:ea typeface="Brandon Grotesque Medium" charset="0"/>
                <a:cs typeface="Brandon Grotesque Medium" charset="0"/>
              </a:defRPr>
            </a:lvl1pPr>
          </a:lstStyle>
          <a:p>
            <a:endParaRPr lang="fr-FR" dirty="0"/>
          </a:p>
        </p:txBody>
      </p:sp>
      <p:sp>
        <p:nvSpPr>
          <p:cNvPr id="9" name="Espace réservé du numéro de diapositive 5"/>
          <p:cNvSpPr>
            <a:spLocks noGrp="1"/>
          </p:cNvSpPr>
          <p:nvPr>
            <p:ph type="sldNum" sz="quarter" idx="4"/>
          </p:nvPr>
        </p:nvSpPr>
        <p:spPr>
          <a:xfrm>
            <a:off x="11280576" y="6448252"/>
            <a:ext cx="576064" cy="365125"/>
          </a:xfrm>
          <a:prstGeom prst="rect">
            <a:avLst/>
          </a:prstGeom>
        </p:spPr>
        <p:txBody>
          <a:bodyPr/>
          <a:lstStyle>
            <a:lvl1pPr>
              <a:defRPr sz="1200" b="0" i="0">
                <a:solidFill>
                  <a:srgbClr val="054684"/>
                </a:solidFill>
                <a:latin typeface="Brandon Grotesque Medium" charset="0"/>
                <a:ea typeface="Brandon Grotesque Medium" charset="0"/>
                <a:cs typeface="Brandon Grotesque Medium" charset="0"/>
              </a:defRPr>
            </a:lvl1pPr>
          </a:lstStyle>
          <a:p>
            <a:fld id="{9781486F-B47A-B24E-9F72-4A3E76C22D83}" type="slidenum">
              <a:rPr lang="fr-FR" smtClean="0"/>
              <a:pPr/>
              <a:t>‹N°›</a:t>
            </a:fld>
            <a:endParaRPr lang="fr-FR"/>
          </a:p>
        </p:txBody>
      </p:sp>
      <p:cxnSp>
        <p:nvCxnSpPr>
          <p:cNvPr id="12" name="Connecteur droit 11"/>
          <p:cNvCxnSpPr/>
          <p:nvPr userDrawn="1"/>
        </p:nvCxnSpPr>
        <p:spPr>
          <a:xfrm>
            <a:off x="838200" y="851140"/>
            <a:ext cx="105156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09525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15"/>
          <a:stretch>
            <a:fillRect/>
          </a:stretch>
        </p:blipFill>
        <p:spPr>
          <a:xfrm>
            <a:off x="1" y="4359775"/>
            <a:ext cx="8167852" cy="2492896"/>
          </a:xfrm>
          <a:prstGeom prst="rect">
            <a:avLst/>
          </a:prstGeom>
        </p:spPr>
      </p:pic>
      <p:sp>
        <p:nvSpPr>
          <p:cNvPr id="8" name="Espace réservé de la date 3"/>
          <p:cNvSpPr>
            <a:spLocks noGrp="1"/>
          </p:cNvSpPr>
          <p:nvPr>
            <p:ph type="dt" sz="half" idx="2"/>
          </p:nvPr>
        </p:nvSpPr>
        <p:spPr>
          <a:xfrm>
            <a:off x="9422044" y="6448252"/>
            <a:ext cx="1282469" cy="365125"/>
          </a:xfrm>
          <a:prstGeom prst="rect">
            <a:avLst/>
          </a:prstGeom>
        </p:spPr>
        <p:txBody>
          <a:bodyPr/>
          <a:lstStyle>
            <a:lvl1pPr algn="r">
              <a:defRPr sz="1200" b="0" i="0">
                <a:solidFill>
                  <a:srgbClr val="054684"/>
                </a:solidFill>
                <a:latin typeface="Brandon Grotesque Medium" charset="0"/>
                <a:ea typeface="Brandon Grotesque Medium" charset="0"/>
                <a:cs typeface="Brandon Grotesque Medium" charset="0"/>
              </a:defRPr>
            </a:lvl1pPr>
          </a:lstStyle>
          <a:p>
            <a:fld id="{CB9E9567-A002-48A9-8A8A-08744CFD7A7A}" type="datetime1">
              <a:rPr lang="fr-FR" smtClean="0"/>
              <a:t>25/05/2020</a:t>
            </a:fld>
            <a:endParaRPr lang="fr-FR" dirty="0"/>
          </a:p>
        </p:txBody>
      </p:sp>
      <p:sp>
        <p:nvSpPr>
          <p:cNvPr id="9" name="Espace réservé du pied de page 4"/>
          <p:cNvSpPr>
            <a:spLocks noGrp="1"/>
          </p:cNvSpPr>
          <p:nvPr>
            <p:ph type="ftr" sz="quarter" idx="3"/>
          </p:nvPr>
        </p:nvSpPr>
        <p:spPr>
          <a:xfrm>
            <a:off x="5231904" y="6448252"/>
            <a:ext cx="4114800" cy="365125"/>
          </a:xfrm>
          <a:prstGeom prst="rect">
            <a:avLst/>
          </a:prstGeom>
        </p:spPr>
        <p:txBody>
          <a:bodyPr/>
          <a:lstStyle>
            <a:lvl1pPr algn="r">
              <a:defRPr sz="1200" b="0" i="0">
                <a:solidFill>
                  <a:srgbClr val="054684"/>
                </a:solidFill>
                <a:latin typeface="Brandon Grotesque Medium" charset="0"/>
                <a:ea typeface="Brandon Grotesque Medium" charset="0"/>
                <a:cs typeface="Brandon Grotesque Medium" charset="0"/>
              </a:defRPr>
            </a:lvl1pPr>
          </a:lstStyle>
          <a:p>
            <a:endParaRPr lang="fr-FR" dirty="0"/>
          </a:p>
        </p:txBody>
      </p:sp>
      <p:sp>
        <p:nvSpPr>
          <p:cNvPr id="10" name="Espace réservé du numéro de diapositive 5"/>
          <p:cNvSpPr>
            <a:spLocks noGrp="1"/>
          </p:cNvSpPr>
          <p:nvPr>
            <p:ph type="sldNum" sz="quarter" idx="4"/>
          </p:nvPr>
        </p:nvSpPr>
        <p:spPr>
          <a:xfrm>
            <a:off x="11280576" y="6448252"/>
            <a:ext cx="576064" cy="365125"/>
          </a:xfrm>
          <a:prstGeom prst="rect">
            <a:avLst/>
          </a:prstGeom>
        </p:spPr>
        <p:txBody>
          <a:bodyPr/>
          <a:lstStyle>
            <a:lvl1pPr>
              <a:defRPr sz="1200" b="0" i="0">
                <a:solidFill>
                  <a:srgbClr val="054684"/>
                </a:solidFill>
                <a:latin typeface="Brandon Grotesque Medium" charset="0"/>
                <a:ea typeface="Brandon Grotesque Medium" charset="0"/>
                <a:cs typeface="Brandon Grotesque Medium" charset="0"/>
              </a:defRPr>
            </a:lvl1pPr>
          </a:lstStyle>
          <a:p>
            <a:fld id="{9781486F-B47A-B24E-9F72-4A3E76C22D83}" type="slidenum">
              <a:rPr lang="fr-FR" smtClean="0"/>
              <a:pPr/>
              <a:t>‹N°›</a:t>
            </a:fld>
            <a:endParaRPr lang="fr-FR" dirty="0"/>
          </a:p>
        </p:txBody>
      </p:sp>
      <p:sp>
        <p:nvSpPr>
          <p:cNvPr id="11" name="Rectangle 15"/>
          <p:cNvSpPr txBox="1">
            <a:spLocks noChangeArrowheads="1"/>
          </p:cNvSpPr>
          <p:nvPr userDrawn="1"/>
        </p:nvSpPr>
        <p:spPr bwMode="auto">
          <a:xfrm>
            <a:off x="431371" y="6511098"/>
            <a:ext cx="2378885" cy="180000"/>
          </a:xfrm>
          <a:prstGeom prst="rect">
            <a:avLst/>
          </a:prstGeom>
          <a:noFill/>
          <a:ln w="9525">
            <a:noFill/>
            <a:miter lim="800000"/>
            <a:headEnd/>
            <a:tailEnd/>
          </a:ln>
          <a:effectLst/>
        </p:spPr>
        <p:txBody>
          <a:bodyPr vert="horz" wrap="none" lIns="0" tIns="0" rIns="0" bIns="0" numCol="1" anchor="ctr" anchorCtr="0" compatLnSpc="1">
            <a:prstTxWarp prst="textNoShape">
              <a:avLst/>
            </a:prstTxWarp>
          </a:bodyPr>
          <a:lstStyle>
            <a:defPPr>
              <a:defRPr lang="fr-FR"/>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fr-FR" sz="1200" b="0" i="1" dirty="0">
                <a:solidFill>
                  <a:srgbClr val="000000">
                    <a:lumMod val="65000"/>
                    <a:lumOff val="35000"/>
                  </a:srgbClr>
                </a:solidFill>
                <a:latin typeface="Brandon Grotesque Medium" charset="0"/>
                <a:ea typeface="Brandon Grotesque Medium" charset="0"/>
                <a:cs typeface="Brandon Grotesque Medium" charset="0"/>
              </a:rPr>
              <a:t>Le hockey, bien plus qu’un sport !</a:t>
            </a:r>
          </a:p>
        </p:txBody>
      </p:sp>
      <p:cxnSp>
        <p:nvCxnSpPr>
          <p:cNvPr id="32" name="Connecteur droit 31"/>
          <p:cNvCxnSpPr/>
          <p:nvPr userDrawn="1"/>
        </p:nvCxnSpPr>
        <p:spPr>
          <a:xfrm>
            <a:off x="838200" y="851140"/>
            <a:ext cx="10515600" cy="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pic>
        <p:nvPicPr>
          <p:cNvPr id="3" name="Image 2">
            <a:extLst>
              <a:ext uri="{FF2B5EF4-FFF2-40B4-BE49-F238E27FC236}">
                <a16:creationId xmlns:a16="http://schemas.microsoft.com/office/drawing/2014/main" id="{038B38FD-A291-D543-9B52-C338934AB118}"/>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0735541" y="6301375"/>
            <a:ext cx="618259" cy="533400"/>
          </a:xfrm>
          <a:prstGeom prst="rect">
            <a:avLst/>
          </a:prstGeom>
        </p:spPr>
      </p:pic>
    </p:spTree>
    <p:extLst>
      <p:ext uri="{BB962C8B-B14F-4D97-AF65-F5344CB8AC3E}">
        <p14:creationId xmlns:p14="http://schemas.microsoft.com/office/powerpoint/2010/main" val="271384614"/>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hyperlink" Target="https://www.clubcardiosport;com/10-regles-or"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tiff"/><Relationship Id="rId5" Type="http://schemas.openxmlformats.org/officeDocument/2006/relationships/image" Target="../media/image15.tiff"/><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hyperlink" Target="https://www.activiti.fr/app/" TargetMode="External"/><Relationship Id="rId2" Type="http://schemas.openxmlformats.org/officeDocument/2006/relationships/hyperlink" Target="https://www.mycoachhockey.com/" TargetMode="Externa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hyperlink" Target="http://www.sports.gouv.fr/IMG/pdf/sportsguideequipementssportifs.pdf" TargetMode="External"/><Relationship Id="rId2" Type="http://schemas.openxmlformats.org/officeDocument/2006/relationships/hyperlink" Target="http://www.sports.gouv.fr/IMG/pdf/sportsguidesportparsport_fiches-2.pdf" TargetMode="External"/><Relationship Id="rId1" Type="http://schemas.openxmlformats.org/officeDocument/2006/relationships/slideLayout" Target="../slideLayouts/slideLayout13.xml"/><Relationship Id="rId5" Type="http://schemas.openxmlformats.org/officeDocument/2006/relationships/hyperlink" Target="http://www.sports.gouv.fr/IMG/pdf/sportsguidepratiquesalternatives.pdf" TargetMode="External"/><Relationship Id="rId4" Type="http://schemas.openxmlformats.org/officeDocument/2006/relationships/hyperlink" Target="http://sports.gouv.fr/IMG/pdf/sportsguidesanitaireetmedical.pdf"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0"/>
          </p:nvPr>
        </p:nvSpPr>
        <p:spPr>
          <a:xfrm>
            <a:off x="3568253" y="3773985"/>
            <a:ext cx="5362575" cy="322262"/>
          </a:xfrm>
        </p:spPr>
        <p:txBody>
          <a:bodyPr/>
          <a:lstStyle/>
          <a:p>
            <a:pPr marL="0" indent="0">
              <a:buNone/>
            </a:pPr>
            <a:r>
              <a:rPr lang="fr-FR" dirty="0"/>
              <a:t>                            </a:t>
            </a:r>
          </a:p>
        </p:txBody>
      </p:sp>
      <p:sp>
        <p:nvSpPr>
          <p:cNvPr id="6" name="Titre 1"/>
          <p:cNvSpPr txBox="1">
            <a:spLocks/>
          </p:cNvSpPr>
          <p:nvPr/>
        </p:nvSpPr>
        <p:spPr>
          <a:xfrm>
            <a:off x="3140340" y="2579904"/>
            <a:ext cx="6218399" cy="2437055"/>
          </a:xfrm>
          <a:prstGeom prst="rect">
            <a:avLst/>
          </a:prstGeom>
        </p:spPr>
        <p:txBody>
          <a:bodyPr anchor="b">
            <a:normAutofit fontScale="97500"/>
          </a:bodyPr>
          <a:lstStyle>
            <a:lvl1pPr algn="l"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br>
              <a:rPr lang="fr-FR" dirty="0">
                <a:solidFill>
                  <a:schemeClr val="accent3"/>
                </a:solidFill>
              </a:rPr>
            </a:br>
            <a:r>
              <a:rPr lang="fr-FR" dirty="0"/>
              <a:t> </a:t>
            </a:r>
            <a:br>
              <a:rPr lang="fr-FR" dirty="0"/>
            </a:br>
            <a:endParaRPr lang="fr-FR" dirty="0"/>
          </a:p>
        </p:txBody>
      </p:sp>
      <p:pic>
        <p:nvPicPr>
          <p:cNvPr id="9" name="Image 8"/>
          <p:cNvPicPr>
            <a:picLocks noChangeAspect="1"/>
          </p:cNvPicPr>
          <p:nvPr/>
        </p:nvPicPr>
        <p:blipFill>
          <a:blip r:embed="rId2" cstate="print"/>
          <a:stretch>
            <a:fillRect/>
          </a:stretch>
        </p:blipFill>
        <p:spPr>
          <a:xfrm>
            <a:off x="0" y="4896103"/>
            <a:ext cx="4890705" cy="2198070"/>
          </a:xfrm>
          <a:prstGeom prst="rect">
            <a:avLst/>
          </a:prstGeom>
        </p:spPr>
      </p:pic>
      <p:sp>
        <p:nvSpPr>
          <p:cNvPr id="10" name="Titre 1">
            <a:extLst>
              <a:ext uri="{FF2B5EF4-FFF2-40B4-BE49-F238E27FC236}">
                <a16:creationId xmlns:a16="http://schemas.microsoft.com/office/drawing/2014/main" id="{ABA27AEF-B2B8-0B49-8F49-3C32686D870E}"/>
              </a:ext>
            </a:extLst>
          </p:cNvPr>
          <p:cNvSpPr>
            <a:spLocks noGrp="1"/>
          </p:cNvSpPr>
          <p:nvPr>
            <p:ph type="title"/>
          </p:nvPr>
        </p:nvSpPr>
        <p:spPr>
          <a:xfrm>
            <a:off x="991739" y="2448422"/>
            <a:ext cx="10515600" cy="1325563"/>
          </a:xfrm>
        </p:spPr>
        <p:txBody>
          <a:bodyPr/>
          <a:lstStyle/>
          <a:p>
            <a:pPr algn="ctr"/>
            <a:r>
              <a:rPr lang="fr-FR" sz="4400" b="1" dirty="0">
                <a:solidFill>
                  <a:srgbClr val="C00000"/>
                </a:solidFill>
                <a:latin typeface="Calibri" panose="020F0502020204030204" pitchFamily="34" charset="0"/>
                <a:cs typeface="Calibri" panose="020F0502020204030204" pitchFamily="34" charset="0"/>
              </a:rPr>
              <a:t>GUIDE D’ACCOMPAGNEMENT POUR LA REPRISE DES ACTIVITES EN CLUB</a:t>
            </a:r>
          </a:p>
        </p:txBody>
      </p:sp>
      <p:sp>
        <p:nvSpPr>
          <p:cNvPr id="2" name="ZoneTexte 1">
            <a:extLst>
              <a:ext uri="{FF2B5EF4-FFF2-40B4-BE49-F238E27FC236}">
                <a16:creationId xmlns:a16="http://schemas.microsoft.com/office/drawing/2014/main" id="{4B7ACB70-B729-6C43-9116-D16707B70B95}"/>
              </a:ext>
            </a:extLst>
          </p:cNvPr>
          <p:cNvSpPr txBox="1"/>
          <p:nvPr/>
        </p:nvSpPr>
        <p:spPr>
          <a:xfrm>
            <a:off x="4990095" y="3817858"/>
            <a:ext cx="2518888" cy="646331"/>
          </a:xfrm>
          <a:prstGeom prst="rect">
            <a:avLst/>
          </a:prstGeom>
          <a:noFill/>
        </p:spPr>
        <p:txBody>
          <a:bodyPr wrap="square" rtlCol="0">
            <a:spAutoFit/>
          </a:bodyPr>
          <a:lstStyle/>
          <a:p>
            <a:r>
              <a:rPr lang="fr-FR" u="sng" dirty="0">
                <a:solidFill>
                  <a:srgbClr val="C00000"/>
                </a:solidFill>
                <a:latin typeface="Calibri" panose="020F0502020204030204" pitchFamily="34" charset="0"/>
                <a:cs typeface="Calibri" panose="020F0502020204030204" pitchFamily="34" charset="0"/>
              </a:rPr>
              <a:t>Edition du 25 mai 2020</a:t>
            </a:r>
          </a:p>
          <a:p>
            <a:endParaRPr lang="fr-FR" dirty="0"/>
          </a:p>
        </p:txBody>
      </p:sp>
    </p:spTree>
    <p:extLst>
      <p:ext uri="{BB962C8B-B14F-4D97-AF65-F5344CB8AC3E}">
        <p14:creationId xmlns:p14="http://schemas.microsoft.com/office/powerpoint/2010/main" val="332005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199" y="152400"/>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ASSISTANCE ET CONTRÔLE</a:t>
            </a:r>
          </a:p>
        </p:txBody>
      </p:sp>
      <p:sp>
        <p:nvSpPr>
          <p:cNvPr id="4" name="Espace réservé du contenu 2"/>
          <p:cNvSpPr txBox="1">
            <a:spLocks/>
          </p:cNvSpPr>
          <p:nvPr/>
        </p:nvSpPr>
        <p:spPr>
          <a:xfrm>
            <a:off x="2156368" y="1362054"/>
            <a:ext cx="7879262" cy="488420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900" b="1" u="sng" dirty="0">
                <a:solidFill>
                  <a:schemeClr val="bg1"/>
                </a:solidFill>
                <a:latin typeface="Calibri" panose="020F0502020204030204" pitchFamily="34" charset="0"/>
                <a:cs typeface="Calibri" panose="020F0502020204030204" pitchFamily="34" charset="0"/>
              </a:rPr>
              <a:t>Assistant</a:t>
            </a:r>
            <a:r>
              <a:rPr lang="fr-FR" sz="2000" b="1" u="sng" dirty="0">
                <a:solidFill>
                  <a:schemeClr val="bg1"/>
                </a:solidFill>
                <a:latin typeface="Calibri" panose="020F0502020204030204" pitchFamily="34" charset="0"/>
                <a:cs typeface="Calibri" panose="020F0502020204030204" pitchFamily="34" charset="0"/>
              </a:rPr>
              <a:t> </a:t>
            </a:r>
            <a:r>
              <a:rPr lang="fr-FR" sz="2000" b="1" u="sng" dirty="0" err="1">
                <a:solidFill>
                  <a:schemeClr val="bg1"/>
                </a:solidFill>
                <a:latin typeface="Calibri" panose="020F0502020204030204" pitchFamily="34" charset="0"/>
                <a:cs typeface="Calibri" panose="020F0502020204030204" pitchFamily="34" charset="0"/>
              </a:rPr>
              <a:t>Covid</a:t>
            </a:r>
            <a:endParaRPr lang="fr-FR" sz="2000" b="1" u="sng" dirty="0">
              <a:solidFill>
                <a:schemeClr val="bg1"/>
              </a:solidFill>
              <a:latin typeface="Calibri" panose="020F0502020204030204" pitchFamily="34" charset="0"/>
              <a:cs typeface="Calibri" panose="020F0502020204030204" pitchFamily="34" charset="0"/>
            </a:endParaRPr>
          </a:p>
          <a:p>
            <a:pPr marL="0" indent="0" algn="ctr">
              <a:buNone/>
            </a:pPr>
            <a:endParaRPr lang="fr-FR" sz="2000" b="1" dirty="0">
              <a:solidFill>
                <a:schemeClr val="bg1"/>
              </a:solidFill>
              <a:latin typeface="Calibri" panose="020F0502020204030204" pitchFamily="34" charset="0"/>
              <a:cs typeface="Calibri" panose="020F0502020204030204" pitchFamily="34" charset="0"/>
            </a:endParaRPr>
          </a:p>
          <a:p>
            <a:pPr marL="0" indent="0" algn="ctr">
              <a:buNone/>
            </a:pPr>
            <a:r>
              <a:rPr lang="fr-FR" sz="1700" b="1" dirty="0">
                <a:solidFill>
                  <a:schemeClr val="bg1"/>
                </a:solidFill>
                <a:latin typeface="Calibri" panose="020F0502020204030204" pitchFamily="34" charset="0"/>
                <a:cs typeface="Calibri" panose="020F0502020204030204" pitchFamily="34" charset="0"/>
              </a:rPr>
              <a:t>Un assistant </a:t>
            </a:r>
            <a:r>
              <a:rPr lang="fr-FR" sz="1700" b="1" dirty="0" err="1">
                <a:solidFill>
                  <a:schemeClr val="bg1"/>
                </a:solidFill>
                <a:latin typeface="Calibri" panose="020F0502020204030204" pitchFamily="34" charset="0"/>
                <a:cs typeface="Calibri" panose="020F0502020204030204" pitchFamily="34" charset="0"/>
              </a:rPr>
              <a:t>Covid</a:t>
            </a:r>
            <a:r>
              <a:rPr lang="fr-FR" sz="1700" b="1" dirty="0">
                <a:solidFill>
                  <a:schemeClr val="bg1"/>
                </a:solidFill>
                <a:latin typeface="Calibri" panose="020F0502020204030204" pitchFamily="34" charset="0"/>
                <a:cs typeface="Calibri" panose="020F0502020204030204" pitchFamily="34" charset="0"/>
              </a:rPr>
              <a:t> </a:t>
            </a:r>
            <a:r>
              <a:rPr lang="fr-FR" sz="1700" dirty="0">
                <a:solidFill>
                  <a:schemeClr val="bg1"/>
                </a:solidFill>
                <a:latin typeface="Calibri" panose="020F0502020204030204" pitchFamily="34" charset="0"/>
                <a:cs typeface="Calibri" panose="020F0502020204030204" pitchFamily="34" charset="0"/>
              </a:rPr>
              <a:t>sera désigné par le club.</a:t>
            </a:r>
          </a:p>
          <a:p>
            <a:pPr marL="0" indent="0" algn="ctr">
              <a:buNone/>
            </a:pPr>
            <a:r>
              <a:rPr lang="fr-FR" sz="1700" dirty="0">
                <a:solidFill>
                  <a:schemeClr val="bg1"/>
                </a:solidFill>
                <a:latin typeface="Calibri" panose="020F0502020204030204" pitchFamily="34" charset="0"/>
                <a:cs typeface="Calibri" panose="020F0502020204030204" pitchFamily="34" charset="0"/>
              </a:rPr>
              <a:t>Il sera chargé de </a:t>
            </a:r>
            <a:r>
              <a:rPr lang="fr-FR" sz="1700" b="1" dirty="0">
                <a:solidFill>
                  <a:schemeClr val="bg1"/>
                </a:solidFill>
                <a:latin typeface="Calibri" panose="020F0502020204030204" pitchFamily="34" charset="0"/>
                <a:cs typeface="Calibri" panose="020F0502020204030204" pitchFamily="34" charset="0"/>
              </a:rPr>
              <a:t>veiller au bon respect des gestes barrières</a:t>
            </a:r>
            <a:r>
              <a:rPr lang="fr-FR" sz="1700" dirty="0">
                <a:solidFill>
                  <a:schemeClr val="bg1"/>
                </a:solidFill>
                <a:latin typeface="Calibri" panose="020F0502020204030204" pitchFamily="34" charset="0"/>
                <a:cs typeface="Calibri" panose="020F0502020204030204" pitchFamily="34" charset="0"/>
              </a:rPr>
              <a:t>, </a:t>
            </a:r>
            <a:r>
              <a:rPr lang="fr-FR" sz="1700" b="1" dirty="0">
                <a:solidFill>
                  <a:schemeClr val="bg1"/>
                </a:solidFill>
                <a:latin typeface="Calibri" panose="020F0502020204030204" pitchFamily="34" charset="0"/>
                <a:cs typeface="Calibri" panose="020F0502020204030204" pitchFamily="34" charset="0"/>
              </a:rPr>
              <a:t>de gérer le flux des arrivants et sortants, de tenir un stand sanitaire comprenant gel hydro alcoolique, poubelles, mouchoirs, produits de désinfection</a:t>
            </a:r>
            <a:r>
              <a:rPr lang="fr-FR" sz="1700" dirty="0">
                <a:solidFill>
                  <a:schemeClr val="bg1"/>
                </a:solidFill>
                <a:latin typeface="Calibri" panose="020F0502020204030204" pitchFamily="34" charset="0"/>
                <a:cs typeface="Calibri" panose="020F0502020204030204" pitchFamily="34" charset="0"/>
              </a:rPr>
              <a:t>, etc.</a:t>
            </a:r>
          </a:p>
          <a:p>
            <a:pPr marL="0" indent="0" algn="ctr">
              <a:buNone/>
            </a:pPr>
            <a:r>
              <a:rPr lang="fr-FR" sz="1700" dirty="0">
                <a:solidFill>
                  <a:schemeClr val="bg1"/>
                </a:solidFill>
                <a:latin typeface="Calibri" panose="020F0502020204030204" pitchFamily="34" charset="0"/>
                <a:cs typeface="Calibri" panose="020F0502020204030204" pitchFamily="34" charset="0"/>
              </a:rPr>
              <a:t>Cette désignation est </a:t>
            </a:r>
            <a:r>
              <a:rPr lang="fr-FR" sz="1700" b="1" dirty="0">
                <a:solidFill>
                  <a:schemeClr val="bg1"/>
                </a:solidFill>
                <a:latin typeface="Calibri" panose="020F0502020204030204" pitchFamily="34" charset="0"/>
                <a:cs typeface="Calibri" panose="020F0502020204030204" pitchFamily="34" charset="0"/>
              </a:rPr>
              <a:t>obligatoire</a:t>
            </a:r>
            <a:r>
              <a:rPr lang="fr-FR" sz="1700" dirty="0">
                <a:solidFill>
                  <a:schemeClr val="bg1"/>
                </a:solidFill>
                <a:latin typeface="Calibri" panose="020F0502020204030204" pitchFamily="34" charset="0"/>
                <a:cs typeface="Calibri" panose="020F0502020204030204" pitchFamily="34" charset="0"/>
              </a:rPr>
              <a:t> pour chaque séance proposée auprès d’un public de </a:t>
            </a:r>
            <a:r>
              <a:rPr lang="fr-FR" sz="1700" b="1" dirty="0">
                <a:solidFill>
                  <a:schemeClr val="bg1"/>
                </a:solidFill>
                <a:latin typeface="Calibri" panose="020F0502020204030204" pitchFamily="34" charset="0"/>
                <a:cs typeface="Calibri" panose="020F0502020204030204" pitchFamily="34" charset="0"/>
              </a:rPr>
              <a:t>moins de 12 ans</a:t>
            </a:r>
            <a:r>
              <a:rPr lang="fr-FR" sz="1700" dirty="0">
                <a:solidFill>
                  <a:schemeClr val="bg1"/>
                </a:solidFill>
                <a:latin typeface="Calibri" panose="020F0502020204030204" pitchFamily="34" charset="0"/>
                <a:cs typeface="Calibri" panose="020F0502020204030204" pitchFamily="34" charset="0"/>
              </a:rPr>
              <a:t>.</a:t>
            </a:r>
          </a:p>
          <a:p>
            <a:pPr marL="0" indent="0" algn="ctr">
              <a:buNone/>
            </a:pPr>
            <a:r>
              <a:rPr lang="fr-FR" sz="1700" dirty="0">
                <a:solidFill>
                  <a:schemeClr val="bg1"/>
                </a:solidFill>
                <a:latin typeface="Calibri" panose="020F0502020204030204" pitchFamily="34" charset="0"/>
                <a:cs typeface="Calibri" panose="020F0502020204030204" pitchFamily="34" charset="0"/>
              </a:rPr>
              <a:t>L’assistant </a:t>
            </a:r>
            <a:r>
              <a:rPr lang="fr-FR" sz="1700" dirty="0" err="1">
                <a:solidFill>
                  <a:schemeClr val="bg1"/>
                </a:solidFill>
                <a:latin typeface="Calibri" panose="020F0502020204030204" pitchFamily="34" charset="0"/>
                <a:cs typeface="Calibri" panose="020F0502020204030204" pitchFamily="34" charset="0"/>
              </a:rPr>
              <a:t>Covid</a:t>
            </a:r>
            <a:r>
              <a:rPr lang="fr-FR" sz="1700" dirty="0">
                <a:solidFill>
                  <a:schemeClr val="bg1"/>
                </a:solidFill>
                <a:latin typeface="Calibri" panose="020F0502020204030204" pitchFamily="34" charset="0"/>
                <a:cs typeface="Calibri" panose="020F0502020204030204" pitchFamily="34" charset="0"/>
              </a:rPr>
              <a:t> peut intervenir auprès d’autres catégories, dans le respect de </a:t>
            </a:r>
            <a:r>
              <a:rPr lang="fr-FR" sz="1700" b="1" dirty="0">
                <a:solidFill>
                  <a:schemeClr val="bg1"/>
                </a:solidFill>
                <a:latin typeface="Calibri" panose="020F0502020204030204" pitchFamily="34" charset="0"/>
                <a:cs typeface="Calibri" panose="020F0502020204030204" pitchFamily="34" charset="0"/>
              </a:rPr>
              <a:t>10 personnes maximum par groupe</a:t>
            </a:r>
            <a:r>
              <a:rPr lang="fr-FR" sz="1700" dirty="0">
                <a:solidFill>
                  <a:schemeClr val="bg1"/>
                </a:solidFill>
                <a:latin typeface="Calibri" panose="020F0502020204030204" pitchFamily="34" charset="0"/>
                <a:cs typeface="Calibri" panose="020F0502020204030204" pitchFamily="34" charset="0"/>
              </a:rPr>
              <a:t>.</a:t>
            </a:r>
          </a:p>
          <a:p>
            <a:pPr marL="0" indent="0" algn="ctr">
              <a:buNone/>
            </a:pPr>
            <a:r>
              <a:rPr lang="fr-FR" sz="1700" dirty="0">
                <a:solidFill>
                  <a:schemeClr val="bg1"/>
                </a:solidFill>
                <a:latin typeface="Calibri" panose="020F0502020204030204" pitchFamily="34" charset="0"/>
                <a:cs typeface="Calibri" panose="020F0502020204030204" pitchFamily="34" charset="0"/>
              </a:rPr>
              <a:t>A cet effet, </a:t>
            </a:r>
            <a:r>
              <a:rPr lang="fr-FR" sz="1700" b="1" dirty="0">
                <a:solidFill>
                  <a:schemeClr val="bg1"/>
                </a:solidFill>
                <a:latin typeface="Calibri" panose="020F0502020204030204" pitchFamily="34" charset="0"/>
                <a:cs typeface="Calibri" panose="020F0502020204030204" pitchFamily="34" charset="0"/>
              </a:rPr>
              <a:t>un stand sanitaire </a:t>
            </a:r>
            <a:r>
              <a:rPr lang="fr-FR" sz="1700" dirty="0">
                <a:solidFill>
                  <a:schemeClr val="bg1"/>
                </a:solidFill>
                <a:latin typeface="Calibri" panose="020F0502020204030204" pitchFamily="34" charset="0"/>
                <a:cs typeface="Calibri" panose="020F0502020204030204" pitchFamily="34" charset="0"/>
              </a:rPr>
              <a:t>sera mis en place.</a:t>
            </a:r>
          </a:p>
          <a:p>
            <a:pPr marL="0" indent="0" algn="ctr">
              <a:buNone/>
            </a:pPr>
            <a:r>
              <a:rPr lang="fr-FR" sz="1700" dirty="0">
                <a:solidFill>
                  <a:schemeClr val="bg1"/>
                </a:solidFill>
                <a:latin typeface="Calibri" panose="020F0502020204030204" pitchFamily="34" charset="0"/>
                <a:cs typeface="Calibri" panose="020F0502020204030204" pitchFamily="34" charset="0"/>
              </a:rPr>
              <a:t>Parent, éducateur, service civique… </a:t>
            </a:r>
            <a:r>
              <a:rPr lang="fr-FR" sz="1700" b="1" dirty="0">
                <a:solidFill>
                  <a:schemeClr val="bg1"/>
                </a:solidFill>
                <a:latin typeface="Calibri" panose="020F0502020204030204" pitchFamily="34" charset="0"/>
                <a:cs typeface="Calibri" panose="020F0502020204030204" pitchFamily="34" charset="0"/>
              </a:rPr>
              <a:t>Tout le monde peut relever ce défi </a:t>
            </a:r>
            <a:r>
              <a:rPr lang="fr-FR" sz="1700" dirty="0">
                <a:solidFill>
                  <a:schemeClr val="bg1"/>
                </a:solidFill>
                <a:latin typeface="Calibri" panose="020F0502020204030204" pitchFamily="34" charset="0"/>
                <a:cs typeface="Calibri" panose="020F0502020204030204" pitchFamily="34" charset="0"/>
              </a:rPr>
              <a:t>!</a:t>
            </a:r>
          </a:p>
          <a:p>
            <a:pPr marL="0" indent="0" algn="ctr">
              <a:buNone/>
            </a:pPr>
            <a:endParaRPr lang="fr-FR" sz="1600" dirty="0">
              <a:solidFill>
                <a:schemeClr val="bg1"/>
              </a:solidFill>
              <a:latin typeface="Calibri" panose="020F0502020204030204" pitchFamily="34" charset="0"/>
              <a:cs typeface="Calibri" panose="020F0502020204030204" pitchFamily="34" charset="0"/>
            </a:endParaRPr>
          </a:p>
          <a:p>
            <a:pPr marL="0" indent="0" algn="ctr">
              <a:buNone/>
            </a:pPr>
            <a:r>
              <a:rPr lang="fr-FR" sz="1800" b="1" u="sng" dirty="0">
                <a:solidFill>
                  <a:schemeClr val="bg1"/>
                </a:solidFill>
                <a:latin typeface="Calibri" panose="020F0502020204030204" pitchFamily="34" charset="0"/>
                <a:cs typeface="Calibri" panose="020F0502020204030204" pitchFamily="34" charset="0"/>
              </a:rPr>
              <a:t>Cahier de présence</a:t>
            </a:r>
          </a:p>
          <a:p>
            <a:pPr marL="0" indent="0" algn="ctr">
              <a:buNone/>
            </a:pPr>
            <a:endParaRPr lang="fr-FR" sz="1800" b="1" u="sng" dirty="0">
              <a:solidFill>
                <a:schemeClr val="bg1"/>
              </a:solidFill>
              <a:latin typeface="Calibri" panose="020F0502020204030204" pitchFamily="34" charset="0"/>
              <a:cs typeface="Calibri" panose="020F0502020204030204" pitchFamily="34" charset="0"/>
            </a:endParaRPr>
          </a:p>
          <a:p>
            <a:pPr marL="0" indent="0" algn="ctr">
              <a:buNone/>
            </a:pPr>
            <a:r>
              <a:rPr lang="fr-FR" sz="1700" dirty="0">
                <a:solidFill>
                  <a:schemeClr val="bg1"/>
                </a:solidFill>
                <a:latin typeface="Calibri" panose="020F0502020204030204" pitchFamily="34" charset="0"/>
                <a:cs typeface="Calibri" panose="020F0502020204030204" pitchFamily="34" charset="0"/>
              </a:rPr>
              <a:t>Un cahier de présence est tenu pour chaque séance par l’assistant COVID ou par l’entraîneur.</a:t>
            </a:r>
          </a:p>
          <a:p>
            <a:pPr marL="0" indent="0" algn="ctr">
              <a:buNone/>
            </a:pPr>
            <a:endParaRPr lang="fr-FR" sz="1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2892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0710" y="155171"/>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RECOMMANDATIONS MEDICALES</a:t>
            </a:r>
          </a:p>
        </p:txBody>
      </p:sp>
      <p:sp>
        <p:nvSpPr>
          <p:cNvPr id="3" name="Espace réservé du contenu 2"/>
          <p:cNvSpPr>
            <a:spLocks noGrp="1"/>
          </p:cNvSpPr>
          <p:nvPr>
            <p:ph idx="1"/>
          </p:nvPr>
        </p:nvSpPr>
        <p:spPr>
          <a:xfrm>
            <a:off x="917627" y="1351945"/>
            <a:ext cx="9741766" cy="4351338"/>
          </a:xfrm>
        </p:spPr>
        <p:txBody>
          <a:bodyPr>
            <a:normAutofit fontScale="92500" lnSpcReduction="20000"/>
          </a:bodyPr>
          <a:lstStyle/>
          <a:p>
            <a:pPr lvl="1"/>
            <a:r>
              <a:rPr lang="fr-FR" sz="1700" dirty="0">
                <a:solidFill>
                  <a:schemeClr val="bg1"/>
                </a:solidFill>
                <a:latin typeface="Calibri" panose="020F0502020204030204" pitchFamily="34" charset="0"/>
                <a:cs typeface="Calibri" panose="020F0502020204030204" pitchFamily="34" charset="0"/>
              </a:rPr>
              <a:t>Respecter le </a:t>
            </a:r>
            <a:r>
              <a:rPr lang="fr-FR" sz="1700" b="1" dirty="0">
                <a:solidFill>
                  <a:schemeClr val="bg1"/>
                </a:solidFill>
                <a:latin typeface="Calibri" panose="020F0502020204030204" pitchFamily="34" charset="0"/>
                <a:cs typeface="Calibri" panose="020F0502020204030204" pitchFamily="34" charset="0"/>
              </a:rPr>
              <a:t>Guide de recommandations sanitaires à la reprise sportive</a:t>
            </a:r>
            <a:r>
              <a:rPr lang="fr-FR" sz="1700" dirty="0">
                <a:solidFill>
                  <a:schemeClr val="bg1"/>
                </a:solidFill>
                <a:latin typeface="Calibri" panose="020F0502020204030204" pitchFamily="34" charset="0"/>
                <a:cs typeface="Calibri" panose="020F0502020204030204" pitchFamily="34" charset="0"/>
              </a:rPr>
              <a:t> édité par le </a:t>
            </a:r>
            <a:r>
              <a:rPr lang="fr-FR" sz="1700" b="1" dirty="0">
                <a:solidFill>
                  <a:schemeClr val="bg1"/>
                </a:solidFill>
                <a:latin typeface="Calibri" panose="020F0502020204030204" pitchFamily="34" charset="0"/>
                <a:cs typeface="Calibri" panose="020F0502020204030204" pitchFamily="34" charset="0"/>
              </a:rPr>
              <a:t>Ministère des Sports </a:t>
            </a:r>
            <a:r>
              <a:rPr lang="fr-FR" sz="1700" dirty="0">
                <a:solidFill>
                  <a:schemeClr val="bg1"/>
                </a:solidFill>
                <a:latin typeface="Calibri" panose="020F0502020204030204" pitchFamily="34" charset="0"/>
                <a:cs typeface="Calibri" panose="020F0502020204030204" pitchFamily="34" charset="0"/>
              </a:rPr>
              <a:t>et mis à jour régulièrement suite aux nouvelles directives gouvernementales.</a:t>
            </a:r>
          </a:p>
          <a:p>
            <a:pPr marL="457200" lvl="1" indent="0">
              <a:buNone/>
            </a:pPr>
            <a:endParaRPr lang="fr-FR" sz="1700" dirty="0">
              <a:solidFill>
                <a:schemeClr val="bg1"/>
              </a:solidFill>
              <a:latin typeface="Calibri" panose="020F0502020204030204" pitchFamily="34" charset="0"/>
              <a:cs typeface="Calibri" panose="020F0502020204030204" pitchFamily="34" charset="0"/>
            </a:endParaRPr>
          </a:p>
          <a:p>
            <a:pPr lvl="1"/>
            <a:r>
              <a:rPr lang="fr-FR" sz="1700" b="1" dirty="0">
                <a:solidFill>
                  <a:schemeClr val="bg1"/>
                </a:solidFill>
                <a:latin typeface="Calibri" panose="020F0502020204030204" pitchFamily="34" charset="0"/>
                <a:cs typeface="Calibri" panose="020F0502020204030204" pitchFamily="34" charset="0"/>
              </a:rPr>
              <a:t>Une consultation médicale, avant la reprise du sport</a:t>
            </a:r>
            <a:r>
              <a:rPr lang="fr-FR" sz="1700" dirty="0">
                <a:solidFill>
                  <a:schemeClr val="bg1"/>
                </a:solidFill>
                <a:latin typeface="Calibri" panose="020F0502020204030204" pitchFamily="34" charset="0"/>
                <a:cs typeface="Calibri" panose="020F0502020204030204" pitchFamily="34" charset="0"/>
              </a:rPr>
              <a:t>, s’impose pour toute personne : </a:t>
            </a:r>
          </a:p>
          <a:p>
            <a:pPr marL="457200" lvl="1" indent="0">
              <a:buNone/>
            </a:pPr>
            <a:r>
              <a:rPr lang="fr-FR" sz="1700" dirty="0">
                <a:solidFill>
                  <a:schemeClr val="bg1"/>
                </a:solidFill>
                <a:latin typeface="Calibri" panose="020F0502020204030204" pitchFamily="34" charset="0"/>
                <a:cs typeface="Calibri" panose="020F0502020204030204" pitchFamily="34" charset="0"/>
              </a:rPr>
              <a:t>- Ayant contracté le Covid-19.</a:t>
            </a:r>
          </a:p>
          <a:p>
            <a:pPr marL="457200" lvl="1" indent="0">
              <a:buNone/>
            </a:pPr>
            <a:r>
              <a:rPr lang="fr-FR" sz="1700" dirty="0">
                <a:solidFill>
                  <a:schemeClr val="bg1"/>
                </a:solidFill>
                <a:latin typeface="Calibri" panose="020F0502020204030204" pitchFamily="34" charset="0"/>
                <a:cs typeface="Calibri" panose="020F0502020204030204" pitchFamily="34" charset="0"/>
              </a:rPr>
              <a:t>- Ayant été en contact avec une personne ayant contracté le Covid-19.</a:t>
            </a:r>
          </a:p>
          <a:p>
            <a:pPr marL="457200" lvl="1" indent="0">
              <a:buNone/>
            </a:pPr>
            <a:r>
              <a:rPr lang="fr-FR" sz="1700" dirty="0">
                <a:solidFill>
                  <a:schemeClr val="bg1"/>
                </a:solidFill>
                <a:latin typeface="Calibri" panose="020F0502020204030204" pitchFamily="34" charset="0"/>
                <a:cs typeface="Calibri" panose="020F0502020204030204" pitchFamily="34" charset="0"/>
              </a:rPr>
              <a:t>- Ayant diminué son activité physique durant la période de confinement.</a:t>
            </a:r>
          </a:p>
          <a:p>
            <a:pPr marL="457200" lvl="1" indent="0">
              <a:buNone/>
            </a:pPr>
            <a:endParaRPr lang="fr-FR" sz="1700" dirty="0">
              <a:solidFill>
                <a:schemeClr val="bg1"/>
              </a:solidFill>
              <a:latin typeface="Calibri" panose="020F0502020204030204" pitchFamily="34" charset="0"/>
              <a:cs typeface="Calibri" panose="020F0502020204030204" pitchFamily="34" charset="0"/>
            </a:endParaRPr>
          </a:p>
          <a:p>
            <a:pPr lvl="1"/>
            <a:r>
              <a:rPr lang="fr-FR" sz="1700" dirty="0">
                <a:solidFill>
                  <a:schemeClr val="bg1"/>
                </a:solidFill>
                <a:latin typeface="Calibri" panose="020F0502020204030204" pitchFamily="34" charset="0"/>
                <a:cs typeface="Calibri" panose="020F0502020204030204" pitchFamily="34" charset="0"/>
              </a:rPr>
              <a:t>En cas d’apparition de </a:t>
            </a:r>
            <a:r>
              <a:rPr lang="fr-FR" sz="1700" b="1" dirty="0">
                <a:solidFill>
                  <a:schemeClr val="bg1"/>
                </a:solidFill>
                <a:latin typeface="Calibri" panose="020F0502020204030204" pitchFamily="34" charset="0"/>
                <a:cs typeface="Calibri" panose="020F0502020204030204" pitchFamily="34" charset="0"/>
              </a:rPr>
              <a:t>signes d’alerte</a:t>
            </a:r>
            <a:r>
              <a:rPr lang="fr-FR" sz="1700" dirty="0">
                <a:solidFill>
                  <a:schemeClr val="bg1"/>
                </a:solidFill>
                <a:latin typeface="Calibri" panose="020F0502020204030204" pitchFamily="34" charset="0"/>
                <a:cs typeface="Calibri" panose="020F0502020204030204" pitchFamily="34" charset="0"/>
              </a:rPr>
              <a:t>, </a:t>
            </a:r>
            <a:r>
              <a:rPr lang="fr-FR" sz="1700" b="1" dirty="0">
                <a:solidFill>
                  <a:schemeClr val="bg1"/>
                </a:solidFill>
                <a:latin typeface="Calibri" panose="020F0502020204030204" pitchFamily="34" charset="0"/>
                <a:cs typeface="Calibri" panose="020F0502020204030204" pitchFamily="34" charset="0"/>
              </a:rPr>
              <a:t>arrêter toute activité physique et consulter rapidement un médecin</a:t>
            </a:r>
            <a:r>
              <a:rPr lang="fr-FR" sz="1700" dirty="0">
                <a:solidFill>
                  <a:schemeClr val="bg1"/>
                </a:solidFill>
                <a:latin typeface="Calibri" panose="020F0502020204030204" pitchFamily="34" charset="0"/>
                <a:cs typeface="Calibri" panose="020F0502020204030204" pitchFamily="34" charset="0"/>
              </a:rPr>
              <a:t> (cf. Guide).</a:t>
            </a:r>
          </a:p>
          <a:p>
            <a:pPr lvl="1">
              <a:buFontTx/>
              <a:buChar char="-"/>
            </a:pPr>
            <a:endParaRPr lang="fr-FR" sz="1700" dirty="0">
              <a:solidFill>
                <a:schemeClr val="bg1"/>
              </a:solidFill>
              <a:latin typeface="Calibri" panose="020F0502020204030204" pitchFamily="34" charset="0"/>
              <a:cs typeface="Calibri" panose="020F0502020204030204" pitchFamily="34" charset="0"/>
            </a:endParaRPr>
          </a:p>
          <a:p>
            <a:pPr lvl="1"/>
            <a:r>
              <a:rPr lang="fr-FR" sz="1700" b="1" dirty="0">
                <a:solidFill>
                  <a:schemeClr val="bg1"/>
                </a:solidFill>
                <a:latin typeface="Calibri" panose="020F0502020204030204" pitchFamily="34" charset="0"/>
                <a:cs typeface="Calibri" panose="020F0502020204030204" pitchFamily="34" charset="0"/>
              </a:rPr>
              <a:t>Ne pas s’</a:t>
            </a:r>
            <a:r>
              <a:rPr lang="fr-FR" sz="1700" b="1" dirty="0" err="1">
                <a:solidFill>
                  <a:schemeClr val="bg1"/>
                </a:solidFill>
                <a:latin typeface="Calibri" panose="020F0502020204030204" pitchFamily="34" charset="0"/>
                <a:cs typeface="Calibri" panose="020F0502020204030204" pitchFamily="34" charset="0"/>
              </a:rPr>
              <a:t>automédiquer</a:t>
            </a:r>
            <a:r>
              <a:rPr lang="fr-FR" sz="1700" dirty="0">
                <a:solidFill>
                  <a:schemeClr val="bg1"/>
                </a:solidFill>
                <a:latin typeface="Calibri" panose="020F0502020204030204" pitchFamily="34" charset="0"/>
                <a:cs typeface="Calibri" panose="020F0502020204030204" pitchFamily="34" charset="0"/>
              </a:rPr>
              <a:t>.</a:t>
            </a:r>
          </a:p>
          <a:p>
            <a:pPr lvl="1">
              <a:buFontTx/>
              <a:buChar char="-"/>
            </a:pPr>
            <a:endParaRPr lang="fr-FR" sz="1700" dirty="0">
              <a:solidFill>
                <a:schemeClr val="bg1"/>
              </a:solidFill>
              <a:latin typeface="Calibri" panose="020F0502020204030204" pitchFamily="34" charset="0"/>
              <a:cs typeface="Calibri" panose="020F0502020204030204" pitchFamily="34" charset="0"/>
            </a:endParaRPr>
          </a:p>
          <a:p>
            <a:pPr lvl="1"/>
            <a:r>
              <a:rPr lang="fr-FR" sz="1700" dirty="0">
                <a:solidFill>
                  <a:schemeClr val="bg1"/>
                </a:solidFill>
                <a:latin typeface="Calibri" panose="020F0502020204030204" pitchFamily="34" charset="0"/>
                <a:cs typeface="Calibri" panose="020F0502020204030204" pitchFamily="34" charset="0"/>
              </a:rPr>
              <a:t>Continuer à </a:t>
            </a:r>
            <a:r>
              <a:rPr lang="fr-FR" sz="1700" b="1" dirty="0">
                <a:solidFill>
                  <a:schemeClr val="bg1"/>
                </a:solidFill>
                <a:latin typeface="Calibri" panose="020F0502020204030204" pitchFamily="34" charset="0"/>
                <a:cs typeface="Calibri" panose="020F0502020204030204" pitchFamily="34" charset="0"/>
              </a:rPr>
              <a:t>respecter les règles générales d’hygiène et de prévention du sportif </a:t>
            </a:r>
            <a:r>
              <a:rPr lang="fr-FR" sz="1700" dirty="0">
                <a:solidFill>
                  <a:schemeClr val="bg1"/>
                </a:solidFill>
                <a:latin typeface="Calibri" panose="020F0502020204030204" pitchFamily="34" charset="0"/>
                <a:cs typeface="Calibri" panose="020F0502020204030204" pitchFamily="34" charset="0"/>
              </a:rPr>
              <a:t>: hydratation adaptée (bouteille et gourde personnelle), alimentation adaptée, absence de tabac, échauffement, retour progressif au repos, sommeil adapté, absence d’activité physique si fièvre, arrêt de l’activité sportive en cas de symptômes inhabituels (douleur thoracique, oppression thoracique, palpitations, difficultés respiratoires), étirements à distance de la fin de l’activité sportive.</a:t>
            </a:r>
          </a:p>
          <a:p>
            <a:pPr lvl="1">
              <a:buFontTx/>
              <a:buChar char="-"/>
            </a:pPr>
            <a:endParaRPr lang="fr-FR" sz="1700" dirty="0">
              <a:solidFill>
                <a:schemeClr val="bg1"/>
              </a:solidFill>
              <a:latin typeface="Calibri" panose="020F0502020204030204" pitchFamily="34" charset="0"/>
              <a:cs typeface="Calibri" panose="020F0502020204030204" pitchFamily="34" charset="0"/>
            </a:endParaRPr>
          </a:p>
          <a:p>
            <a:pPr lvl="1"/>
            <a:r>
              <a:rPr lang="fr-FR" sz="1700" dirty="0">
                <a:solidFill>
                  <a:schemeClr val="bg1"/>
                </a:solidFill>
                <a:latin typeface="Calibri" panose="020F0502020204030204" pitchFamily="34" charset="0"/>
                <a:cs typeface="Calibri" panose="020F0502020204030204" pitchFamily="34" charset="0"/>
              </a:rPr>
              <a:t>Au moindre doute </a:t>
            </a:r>
            <a:r>
              <a:rPr lang="fr-FR" sz="1700" b="1" dirty="0">
                <a:solidFill>
                  <a:schemeClr val="bg1"/>
                </a:solidFill>
                <a:latin typeface="Calibri" panose="020F0502020204030204" pitchFamily="34" charset="0"/>
                <a:cs typeface="Calibri" panose="020F0502020204030204" pitchFamily="34" charset="0"/>
              </a:rPr>
              <a:t>surveiller sa température à distance d’un exercice.</a:t>
            </a:r>
          </a:p>
          <a:p>
            <a:pPr lvl="1">
              <a:buFontTx/>
              <a:buChar char="-"/>
            </a:pPr>
            <a:endParaRPr lang="fr-FR" sz="1600"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3413254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5505" y="114112"/>
            <a:ext cx="11994777" cy="1325563"/>
          </a:xfrm>
        </p:spPr>
        <p:txBody>
          <a:bodyPr>
            <a:normAutofit/>
          </a:bodyPr>
          <a:lstStyle/>
          <a:p>
            <a:pPr algn="ctr"/>
            <a:r>
              <a:rPr lang="fr-FR" sz="3600" b="1" dirty="0">
                <a:solidFill>
                  <a:srgbClr val="C00000"/>
                </a:solidFill>
                <a:latin typeface="Calibri" panose="020F0502020204030204" pitchFamily="34" charset="0"/>
                <a:cs typeface="Calibri" panose="020F0502020204030204" pitchFamily="34" charset="0"/>
              </a:rPr>
              <a:t>RECOMMANDATIONS A LA REPRISE DE L’ACTIVITE PHYSIQUE</a:t>
            </a:r>
          </a:p>
        </p:txBody>
      </p:sp>
      <p:sp>
        <p:nvSpPr>
          <p:cNvPr id="4" name="Espace réservé du contenu 3"/>
          <p:cNvSpPr>
            <a:spLocks noGrp="1"/>
          </p:cNvSpPr>
          <p:nvPr>
            <p:ph idx="1"/>
          </p:nvPr>
        </p:nvSpPr>
        <p:spPr>
          <a:xfrm>
            <a:off x="-180304" y="1439675"/>
            <a:ext cx="8698992" cy="4509086"/>
          </a:xfrm>
        </p:spPr>
        <p:txBody>
          <a:bodyPr/>
          <a:lstStyle/>
          <a:p>
            <a:pPr marL="0" indent="0" algn="ctr">
              <a:buNone/>
            </a:pPr>
            <a:r>
              <a:rPr lang="fr-FR" sz="2400" b="1" u="sng" dirty="0">
                <a:solidFill>
                  <a:schemeClr val="bg1"/>
                </a:solidFill>
                <a:latin typeface="Calibri" panose="020F0502020204030204" pitchFamily="34" charset="0"/>
                <a:cs typeface="Calibri" panose="020F0502020204030204" pitchFamily="34" charset="0"/>
              </a:rPr>
              <a:t>2 règles d’or </a:t>
            </a:r>
            <a:r>
              <a:rPr lang="fr-FR" sz="2000" dirty="0">
                <a:solidFill>
                  <a:schemeClr val="bg1"/>
                </a:solidFill>
                <a:latin typeface="Calibri" panose="020F0502020204030204" pitchFamily="34" charset="0"/>
                <a:cs typeface="Calibri" panose="020F0502020204030204" pitchFamily="34" charset="0"/>
              </a:rPr>
              <a:t>:</a:t>
            </a:r>
          </a:p>
          <a:p>
            <a:pPr marL="0" indent="0">
              <a:buNone/>
            </a:pPr>
            <a:endParaRPr lang="fr-FR" sz="2000" dirty="0">
              <a:solidFill>
                <a:schemeClr val="bg1"/>
              </a:solidFill>
              <a:latin typeface="Calibri" panose="020F0502020204030204" pitchFamily="34" charset="0"/>
              <a:cs typeface="Calibri" panose="020F0502020204030204" pitchFamily="34" charset="0"/>
            </a:endParaRPr>
          </a:p>
          <a:p>
            <a:pPr lvl="1"/>
            <a:r>
              <a:rPr lang="fr-FR" sz="1800" b="1" dirty="0">
                <a:solidFill>
                  <a:schemeClr val="bg1"/>
                </a:solidFill>
                <a:latin typeface="Calibri" panose="020F0502020204030204" pitchFamily="34" charset="0"/>
                <a:cs typeface="Calibri" panose="020F0502020204030204" pitchFamily="34" charset="0"/>
              </a:rPr>
              <a:t>Progressivité et adaptation de la charge d’entraînement </a:t>
            </a:r>
            <a:r>
              <a:rPr lang="fr-FR" sz="1800" dirty="0">
                <a:solidFill>
                  <a:schemeClr val="bg1"/>
                </a:solidFill>
                <a:latin typeface="Calibri" panose="020F0502020204030204" pitchFamily="34" charset="0"/>
                <a:cs typeface="Calibri" panose="020F0502020204030204" pitchFamily="34" charset="0"/>
              </a:rPr>
              <a:t>: </a:t>
            </a:r>
            <a:r>
              <a:rPr lang="fr-FR" sz="1600" dirty="0">
                <a:solidFill>
                  <a:schemeClr val="bg1"/>
                </a:solidFill>
                <a:latin typeface="Calibri" panose="020F0502020204030204" pitchFamily="34" charset="0"/>
                <a:cs typeface="Calibri" panose="020F0502020204030204" pitchFamily="34" charset="0"/>
              </a:rPr>
              <a:t>intensité et volume </a:t>
            </a:r>
          </a:p>
          <a:p>
            <a:pPr marL="457200" lvl="1" indent="0">
              <a:buNone/>
            </a:pPr>
            <a:r>
              <a:rPr lang="fr-FR" sz="1600" dirty="0">
                <a:solidFill>
                  <a:schemeClr val="bg1"/>
                </a:solidFill>
                <a:latin typeface="Calibri" panose="020F0502020204030204" pitchFamily="34" charset="0"/>
                <a:cs typeface="Calibri" panose="020F0502020204030204" pitchFamily="34" charset="0"/>
              </a:rPr>
              <a:t>(durée) afin de limiter les risques d’accident.</a:t>
            </a:r>
          </a:p>
          <a:p>
            <a:pPr lvl="1"/>
            <a:endParaRPr lang="fr-FR" sz="1800" dirty="0">
              <a:solidFill>
                <a:schemeClr val="bg1"/>
              </a:solidFill>
              <a:latin typeface="Calibri" panose="020F0502020204030204" pitchFamily="34" charset="0"/>
              <a:cs typeface="Calibri" panose="020F0502020204030204" pitchFamily="34" charset="0"/>
            </a:endParaRPr>
          </a:p>
          <a:p>
            <a:pPr lvl="1"/>
            <a:r>
              <a:rPr lang="fr-FR" sz="1800" b="1" dirty="0">
                <a:solidFill>
                  <a:schemeClr val="bg1"/>
                </a:solidFill>
                <a:latin typeface="Calibri" panose="020F0502020204030204" pitchFamily="34" charset="0"/>
                <a:cs typeface="Calibri" panose="020F0502020204030204" pitchFamily="34" charset="0"/>
              </a:rPr>
              <a:t>Retour progressif à la spécificité du hockey</a:t>
            </a:r>
            <a:endParaRPr lang="fr-FR" sz="2000" b="1" dirty="0">
              <a:solidFill>
                <a:schemeClr val="bg1"/>
              </a:solidFill>
              <a:latin typeface="Calibri" panose="020F0502020204030204" pitchFamily="34" charset="0"/>
              <a:cs typeface="Calibri" panose="020F0502020204030204" pitchFamily="34" charset="0"/>
            </a:endParaRPr>
          </a:p>
          <a:p>
            <a:pPr lvl="1">
              <a:buFontTx/>
              <a:buChar char="-"/>
            </a:pPr>
            <a:r>
              <a:rPr lang="fr-FR" sz="1600" dirty="0">
                <a:solidFill>
                  <a:schemeClr val="bg1"/>
                </a:solidFill>
                <a:latin typeface="Calibri" panose="020F0502020204030204" pitchFamily="34" charset="0"/>
                <a:cs typeface="Calibri" panose="020F0502020204030204" pitchFamily="34" charset="0"/>
              </a:rPr>
              <a:t>Remise en forme : prévention des blessures par la musculation et la remise à niveau cardio-vasculaire et cardio-respiratoire.</a:t>
            </a:r>
          </a:p>
          <a:p>
            <a:pPr lvl="1">
              <a:buFontTx/>
              <a:buChar char="-"/>
            </a:pPr>
            <a:r>
              <a:rPr lang="fr-FR" sz="1600" dirty="0">
                <a:solidFill>
                  <a:schemeClr val="bg1"/>
                </a:solidFill>
                <a:latin typeface="Calibri" panose="020F0502020204030204" pitchFamily="34" charset="0"/>
                <a:cs typeface="Calibri" panose="020F0502020204030204" pitchFamily="34" charset="0"/>
              </a:rPr>
              <a:t>Reprise progressive des contraintes spécifiques liées à la préparation physique.</a:t>
            </a:r>
          </a:p>
          <a:p>
            <a:pPr lvl="1">
              <a:buFontTx/>
              <a:buChar char="-"/>
            </a:pPr>
            <a:r>
              <a:rPr lang="fr-FR" sz="1600" dirty="0">
                <a:solidFill>
                  <a:schemeClr val="bg1"/>
                </a:solidFill>
                <a:latin typeface="Calibri" panose="020F0502020204030204" pitchFamily="34" charset="0"/>
                <a:cs typeface="Calibri" panose="020F0502020204030204" pitchFamily="34" charset="0"/>
              </a:rPr>
              <a:t>Reprise progressive des contraintes de la course du hockeyeur.</a:t>
            </a:r>
          </a:p>
          <a:p>
            <a:pPr lvl="1">
              <a:buFontTx/>
              <a:buChar char="-"/>
            </a:pPr>
            <a:r>
              <a:rPr lang="fr-FR" sz="1600" dirty="0">
                <a:solidFill>
                  <a:schemeClr val="bg1"/>
                </a:solidFill>
                <a:latin typeface="Calibri" panose="020F0502020204030204" pitchFamily="34" charset="0"/>
                <a:cs typeface="Calibri" panose="020F0502020204030204" pitchFamily="34" charset="0"/>
              </a:rPr>
              <a:t>Reprise progressive des contraintes spécifiques au hockey. </a:t>
            </a:r>
          </a:p>
          <a:p>
            <a:pPr lvl="1">
              <a:buFontTx/>
              <a:buChar char="-"/>
            </a:pPr>
            <a:r>
              <a:rPr lang="fr-FR" sz="1600" dirty="0">
                <a:solidFill>
                  <a:schemeClr val="bg1"/>
                </a:solidFill>
                <a:latin typeface="Calibri" panose="020F0502020204030204" pitchFamily="34" charset="0"/>
                <a:cs typeface="Calibri" panose="020F0502020204030204" pitchFamily="34" charset="0"/>
              </a:rPr>
              <a:t>Reprise progressive du volume et de l’intensité d’entrainement.</a:t>
            </a:r>
          </a:p>
          <a:p>
            <a:pPr marL="0" indent="0">
              <a:buNone/>
            </a:pPr>
            <a:endParaRPr lang="fr-FR" sz="2000" dirty="0">
              <a:solidFill>
                <a:schemeClr val="bg1"/>
              </a:solidFill>
              <a:latin typeface="Calibri" panose="020F0502020204030204" pitchFamily="34" charset="0"/>
              <a:cs typeface="Calibri" panose="020F0502020204030204" pitchFamily="34" charset="0"/>
            </a:endParaRPr>
          </a:p>
        </p:txBody>
      </p:sp>
      <p:pic>
        <p:nvPicPr>
          <p:cNvPr id="9" name="Image 8">
            <a:extLst>
              <a:ext uri="{FF2B5EF4-FFF2-40B4-BE49-F238E27FC236}">
                <a16:creationId xmlns:a16="http://schemas.microsoft.com/office/drawing/2014/main" id="{CF84B052-AA53-A348-939C-F7309F4F2E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4448" y="2308999"/>
            <a:ext cx="3692803" cy="2770437"/>
          </a:xfrm>
          <a:prstGeom prst="rect">
            <a:avLst/>
          </a:prstGeom>
        </p:spPr>
      </p:pic>
    </p:spTree>
    <p:extLst>
      <p:ext uri="{BB962C8B-B14F-4D97-AF65-F5344CB8AC3E}">
        <p14:creationId xmlns:p14="http://schemas.microsoft.com/office/powerpoint/2010/main" val="3239455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79E126FD-739B-0145-AB0C-815C2150BF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8236" y="3412660"/>
            <a:ext cx="3760921" cy="2115518"/>
          </a:xfrm>
          <a:prstGeom prst="rect">
            <a:avLst/>
          </a:prstGeom>
        </p:spPr>
      </p:pic>
      <p:pic>
        <p:nvPicPr>
          <p:cNvPr id="4" name="Image 1">
            <a:extLst>
              <a:ext uri="{FF2B5EF4-FFF2-40B4-BE49-F238E27FC236}">
                <a16:creationId xmlns:a16="http://schemas.microsoft.com/office/drawing/2014/main" id="{ED156719-16A5-4D13-B469-1193F0DF524C}"/>
              </a:ext>
            </a:extLst>
          </p:cNvPr>
          <p:cNvPicPr>
            <a:picLocks noChangeAspect="1"/>
          </p:cNvPicPr>
          <p:nvPr/>
        </p:nvPicPr>
        <p:blipFill>
          <a:blip r:embed="rId3" cstate="print"/>
          <a:stretch>
            <a:fillRect/>
          </a:stretch>
        </p:blipFill>
        <p:spPr>
          <a:xfrm>
            <a:off x="5074104" y="5910256"/>
            <a:ext cx="2261166" cy="1014243"/>
          </a:xfrm>
          <a:prstGeom prst="rect">
            <a:avLst/>
          </a:prstGeom>
        </p:spPr>
      </p:pic>
      <p:sp>
        <p:nvSpPr>
          <p:cNvPr id="6" name="Titre 1">
            <a:extLst>
              <a:ext uri="{FF2B5EF4-FFF2-40B4-BE49-F238E27FC236}">
                <a16:creationId xmlns:a16="http://schemas.microsoft.com/office/drawing/2014/main" id="{657F70C7-03E8-9146-8357-400B4974C369}"/>
              </a:ext>
            </a:extLst>
          </p:cNvPr>
          <p:cNvSpPr txBox="1">
            <a:spLocks/>
          </p:cNvSpPr>
          <p:nvPr/>
        </p:nvSpPr>
        <p:spPr>
          <a:xfrm>
            <a:off x="946887" y="1524020"/>
            <a:ext cx="10515600" cy="1325563"/>
          </a:xfr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4400" b="1" dirty="0">
                <a:solidFill>
                  <a:srgbClr val="C00000"/>
                </a:solidFill>
                <a:latin typeface="Calibri" panose="020F0502020204030204" pitchFamily="34" charset="0"/>
                <a:cs typeface="Calibri" panose="020F0502020204030204" pitchFamily="34" charset="0"/>
              </a:rPr>
              <a:t>REPRISE DE L’ACTIVITE AU SEIN DES CLUBS</a:t>
            </a:r>
            <a:br>
              <a:rPr lang="fr-FR" sz="4400" b="1" dirty="0">
                <a:solidFill>
                  <a:srgbClr val="C00000"/>
                </a:solidFill>
                <a:latin typeface="Calibri" panose="020F0502020204030204" pitchFamily="34" charset="0"/>
                <a:cs typeface="Calibri" panose="020F0502020204030204" pitchFamily="34" charset="0"/>
              </a:rPr>
            </a:br>
            <a:r>
              <a:rPr lang="fr-FR" sz="2800" b="1" dirty="0">
                <a:solidFill>
                  <a:srgbClr val="C00000"/>
                </a:solidFill>
                <a:latin typeface="Calibri" panose="020F0502020204030204" pitchFamily="34" charset="0"/>
                <a:cs typeface="Calibri" panose="020F0502020204030204" pitchFamily="34" charset="0"/>
              </a:rPr>
              <a:t>Fiche « Entraînement » - Phase 1</a:t>
            </a:r>
            <a:endParaRPr lang="fr-FR" sz="4400" b="1" dirty="0">
              <a:solidFill>
                <a:srgbClr val="C00000"/>
              </a:solidFill>
              <a:latin typeface="Calibri" panose="020F0502020204030204" pitchFamily="34" charset="0"/>
              <a:cs typeface="Calibri" panose="020F0502020204030204" pitchFamily="34" charset="0"/>
            </a:endParaRPr>
          </a:p>
        </p:txBody>
      </p:sp>
      <p:pic>
        <p:nvPicPr>
          <p:cNvPr id="13" name="Image 12">
            <a:extLst>
              <a:ext uri="{FF2B5EF4-FFF2-40B4-BE49-F238E27FC236}">
                <a16:creationId xmlns:a16="http://schemas.microsoft.com/office/drawing/2014/main" id="{F898B415-115E-6949-94E4-54AC77547C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5769" y="3141388"/>
            <a:ext cx="3464416" cy="1948734"/>
          </a:xfrm>
          <a:prstGeom prst="rect">
            <a:avLst/>
          </a:prstGeom>
        </p:spPr>
      </p:pic>
    </p:spTree>
    <p:extLst>
      <p:ext uri="{BB962C8B-B14F-4D97-AF65-F5344CB8AC3E}">
        <p14:creationId xmlns:p14="http://schemas.microsoft.com/office/powerpoint/2010/main" val="3351881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2317" y="123106"/>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FICHE « ENTRAINEMENT »</a:t>
            </a:r>
          </a:p>
        </p:txBody>
      </p:sp>
      <p:graphicFrame>
        <p:nvGraphicFramePr>
          <p:cNvPr id="5" name="Tableau 4"/>
          <p:cNvGraphicFramePr>
            <a:graphicFrameLocks noGrp="1"/>
          </p:cNvGraphicFramePr>
          <p:nvPr>
            <p:extLst>
              <p:ext uri="{D42A27DB-BD31-4B8C-83A1-F6EECF244321}">
                <p14:modId xmlns:p14="http://schemas.microsoft.com/office/powerpoint/2010/main" val="3868226044"/>
              </p:ext>
            </p:extLst>
          </p:nvPr>
        </p:nvGraphicFramePr>
        <p:xfrm>
          <a:off x="375278" y="877798"/>
          <a:ext cx="11447527" cy="4693920"/>
        </p:xfrm>
        <a:graphic>
          <a:graphicData uri="http://schemas.openxmlformats.org/drawingml/2006/table">
            <a:tbl>
              <a:tblPr firstRow="1" bandRow="1">
                <a:tableStyleId>{5C22544A-7EE6-4342-B048-85BDC9FD1C3A}</a:tableStyleId>
              </a:tblPr>
              <a:tblGrid>
                <a:gridCol w="2030209">
                  <a:extLst>
                    <a:ext uri="{9D8B030D-6E8A-4147-A177-3AD203B41FA5}">
                      <a16:colId xmlns:a16="http://schemas.microsoft.com/office/drawing/2014/main" val="1638342133"/>
                    </a:ext>
                  </a:extLst>
                </a:gridCol>
                <a:gridCol w="3319569">
                  <a:extLst>
                    <a:ext uri="{9D8B030D-6E8A-4147-A177-3AD203B41FA5}">
                      <a16:colId xmlns:a16="http://schemas.microsoft.com/office/drawing/2014/main" val="3636196990"/>
                    </a:ext>
                  </a:extLst>
                </a:gridCol>
                <a:gridCol w="2023084">
                  <a:extLst>
                    <a:ext uri="{9D8B030D-6E8A-4147-A177-3AD203B41FA5}">
                      <a16:colId xmlns:a16="http://schemas.microsoft.com/office/drawing/2014/main" val="2671352059"/>
                    </a:ext>
                  </a:extLst>
                </a:gridCol>
                <a:gridCol w="2082573">
                  <a:extLst>
                    <a:ext uri="{9D8B030D-6E8A-4147-A177-3AD203B41FA5}">
                      <a16:colId xmlns:a16="http://schemas.microsoft.com/office/drawing/2014/main" val="2519959592"/>
                    </a:ext>
                  </a:extLst>
                </a:gridCol>
                <a:gridCol w="1992092">
                  <a:extLst>
                    <a:ext uri="{9D8B030D-6E8A-4147-A177-3AD203B41FA5}">
                      <a16:colId xmlns:a16="http://schemas.microsoft.com/office/drawing/2014/main" val="2925961951"/>
                    </a:ext>
                  </a:extLst>
                </a:gridCol>
              </a:tblGrid>
              <a:tr h="544311">
                <a:tc>
                  <a:txBody>
                    <a:bodyPr/>
                    <a:lstStyle/>
                    <a:p>
                      <a:pPr algn="ctr"/>
                      <a:endParaRPr lang="fr-FR" sz="1400" dirty="0"/>
                    </a:p>
                  </a:txBody>
                  <a:tcPr>
                    <a:solidFill>
                      <a:srgbClr val="C00000"/>
                    </a:solidFill>
                  </a:tcPr>
                </a:tc>
                <a:tc>
                  <a:txBody>
                    <a:bodyPr/>
                    <a:lstStyle/>
                    <a:p>
                      <a:pPr algn="ctr"/>
                      <a:r>
                        <a:rPr lang="fr-FR" sz="1600" dirty="0"/>
                        <a:t>PHASE</a:t>
                      </a:r>
                      <a:r>
                        <a:rPr lang="fr-FR" sz="1600" baseline="0" dirty="0"/>
                        <a:t> 1</a:t>
                      </a:r>
                    </a:p>
                    <a:p>
                      <a:pPr algn="ctr"/>
                      <a:r>
                        <a:rPr lang="fr-FR" sz="1600" baseline="0" dirty="0"/>
                        <a:t>jusqu’au 02 juin</a:t>
                      </a:r>
                      <a:endParaRPr lang="fr-FR" sz="1600" dirty="0"/>
                    </a:p>
                  </a:txBody>
                  <a:tcPr>
                    <a:solidFill>
                      <a:srgbClr val="C00000"/>
                    </a:solidFill>
                  </a:tcPr>
                </a:tc>
                <a:tc>
                  <a:txBody>
                    <a:bodyPr/>
                    <a:lstStyle/>
                    <a:p>
                      <a:pPr algn="ctr"/>
                      <a:r>
                        <a:rPr lang="fr-FR" sz="1600" dirty="0">
                          <a:solidFill>
                            <a:schemeClr val="tx1"/>
                          </a:solidFill>
                        </a:rPr>
                        <a:t>PHASE</a:t>
                      </a:r>
                      <a:r>
                        <a:rPr lang="fr-FR" sz="1600" baseline="0" dirty="0">
                          <a:solidFill>
                            <a:schemeClr val="tx1"/>
                          </a:solidFill>
                        </a:rPr>
                        <a:t> 2</a:t>
                      </a:r>
                    </a:p>
                    <a:p>
                      <a:pPr algn="ctr"/>
                      <a:r>
                        <a:rPr lang="fr-FR" sz="1600" baseline="0" dirty="0">
                          <a:solidFill>
                            <a:schemeClr val="tx1"/>
                          </a:solidFill>
                        </a:rPr>
                        <a:t>du 03 au 22 juin</a:t>
                      </a:r>
                      <a:endParaRPr lang="fr-FR" sz="1600" dirty="0">
                        <a:solidFill>
                          <a:schemeClr val="tx1"/>
                        </a:solidFill>
                      </a:endParaRPr>
                    </a:p>
                  </a:txBody>
                  <a:tcPr>
                    <a:solidFill>
                      <a:srgbClr val="2662A0"/>
                    </a:solidFill>
                  </a:tcPr>
                </a:tc>
                <a:tc>
                  <a:txBody>
                    <a:bodyPr/>
                    <a:lstStyle/>
                    <a:p>
                      <a:pPr algn="ctr"/>
                      <a:r>
                        <a:rPr lang="fr-FR" sz="1600" dirty="0">
                          <a:solidFill>
                            <a:schemeClr val="tx1"/>
                          </a:solidFill>
                        </a:rPr>
                        <a:t>PHASE 3</a:t>
                      </a:r>
                    </a:p>
                    <a:p>
                      <a:pPr algn="ctr"/>
                      <a:r>
                        <a:rPr lang="fr-FR" sz="1600" dirty="0">
                          <a:solidFill>
                            <a:schemeClr val="tx1"/>
                          </a:solidFill>
                        </a:rPr>
                        <a:t>du</a:t>
                      </a:r>
                      <a:r>
                        <a:rPr lang="fr-FR" sz="1600" baseline="0" dirty="0">
                          <a:solidFill>
                            <a:schemeClr val="tx1"/>
                          </a:solidFill>
                        </a:rPr>
                        <a:t> </a:t>
                      </a:r>
                      <a:r>
                        <a:rPr lang="fr-FR" sz="1600" dirty="0">
                          <a:solidFill>
                            <a:schemeClr val="tx1"/>
                          </a:solidFill>
                        </a:rPr>
                        <a:t>23 juin au 13 juillet</a:t>
                      </a:r>
                    </a:p>
                  </a:txBody>
                  <a:tcPr>
                    <a:solidFill>
                      <a:srgbClr val="2662A0"/>
                    </a:solidFill>
                  </a:tcPr>
                </a:tc>
                <a:tc>
                  <a:txBody>
                    <a:bodyPr/>
                    <a:lstStyle/>
                    <a:p>
                      <a:pPr algn="ctr"/>
                      <a:r>
                        <a:rPr lang="fr-FR" sz="1600" dirty="0">
                          <a:solidFill>
                            <a:schemeClr val="tx1"/>
                          </a:solidFill>
                        </a:rPr>
                        <a:t>PHASE 4</a:t>
                      </a:r>
                    </a:p>
                    <a:p>
                      <a:pPr algn="ctr"/>
                      <a:r>
                        <a:rPr lang="fr-FR" sz="1600" dirty="0">
                          <a:solidFill>
                            <a:schemeClr val="tx1"/>
                          </a:solidFill>
                        </a:rPr>
                        <a:t>à partir du 14</a:t>
                      </a:r>
                      <a:r>
                        <a:rPr lang="fr-FR" sz="1600" baseline="0" dirty="0">
                          <a:solidFill>
                            <a:schemeClr val="tx1"/>
                          </a:solidFill>
                        </a:rPr>
                        <a:t> juillet</a:t>
                      </a:r>
                      <a:endParaRPr lang="fr-FR" sz="1600" dirty="0">
                        <a:solidFill>
                          <a:schemeClr val="tx1"/>
                        </a:solidFill>
                      </a:endParaRPr>
                    </a:p>
                  </a:txBody>
                  <a:tcPr>
                    <a:solidFill>
                      <a:srgbClr val="2662A0"/>
                    </a:solidFill>
                  </a:tcPr>
                </a:tc>
                <a:extLst>
                  <a:ext uri="{0D108BD9-81ED-4DB2-BD59-A6C34878D82A}">
                    <a16:rowId xmlns:a16="http://schemas.microsoft.com/office/drawing/2014/main" val="103243089"/>
                  </a:ext>
                </a:extLst>
              </a:tr>
              <a:tr h="888086">
                <a:tc>
                  <a:txBody>
                    <a:bodyPr/>
                    <a:lstStyle/>
                    <a:p>
                      <a:pPr algn="ctr"/>
                      <a:r>
                        <a:rPr lang="fr-FR" sz="1600" b="1" dirty="0">
                          <a:latin typeface="Calibri" panose="020F0502020204030204" pitchFamily="34" charset="0"/>
                          <a:cs typeface="Calibri" panose="020F0502020204030204" pitchFamily="34" charset="0"/>
                        </a:rPr>
                        <a:t>Type de public</a:t>
                      </a:r>
                    </a:p>
                  </a:txBody>
                  <a:tcPr/>
                </a:tc>
                <a:tc>
                  <a:txBody>
                    <a:bodyPr/>
                    <a:lstStyle/>
                    <a:p>
                      <a:pPr algn="ctr"/>
                      <a:r>
                        <a:rPr lang="fr-FR" sz="1400" kern="1200" dirty="0">
                          <a:solidFill>
                            <a:schemeClr val="dk1"/>
                          </a:solidFill>
                          <a:effectLst/>
                          <a:latin typeface="Calibri" panose="020F0502020204030204" pitchFamily="34" charset="0"/>
                          <a:ea typeface="+mn-ea"/>
                          <a:cs typeface="Calibri" panose="020F0502020204030204" pitchFamily="34" charset="0"/>
                        </a:rPr>
                        <a:t>Tout public licencié inscrit dans une démarche de perfectionnement, d’entrainement et de performance, hors école de hockey (U12)</a:t>
                      </a:r>
                      <a:endParaRPr lang="fr-FR" sz="1400" dirty="0">
                        <a:latin typeface="Calibri" panose="020F0502020204030204" pitchFamily="34" charset="0"/>
                        <a:cs typeface="Calibri" panose="020F0502020204030204" pitchFamily="34" charset="0"/>
                      </a:endParaRPr>
                    </a:p>
                  </a:txBody>
                  <a:tcPr/>
                </a:tc>
                <a:tc rowSpan="5">
                  <a:txBody>
                    <a:bodyPr/>
                    <a:lstStyle/>
                    <a:p>
                      <a:pPr algn="ctr">
                        <a:lnSpc>
                          <a:spcPct val="150000"/>
                        </a:lnSpc>
                      </a:pPr>
                      <a:endParaRPr lang="fr-FR" sz="1400" dirty="0">
                        <a:solidFill>
                          <a:schemeClr val="tx1"/>
                        </a:solidFill>
                        <a:latin typeface="Calibri" panose="020F0502020204030204" pitchFamily="34" charset="0"/>
                        <a:cs typeface="Calibri" panose="020F0502020204030204" pitchFamily="34" charset="0"/>
                      </a:endParaRPr>
                    </a:p>
                    <a:p>
                      <a:pPr algn="ctr">
                        <a:lnSpc>
                          <a:spcPct val="150000"/>
                        </a:lnSpc>
                      </a:pPr>
                      <a:endParaRPr lang="fr-FR" sz="1400" dirty="0">
                        <a:solidFill>
                          <a:schemeClr val="tx1"/>
                        </a:solidFill>
                        <a:latin typeface="Calibri" panose="020F0502020204030204" pitchFamily="34" charset="0"/>
                        <a:cs typeface="Calibri" panose="020F0502020204030204" pitchFamily="34" charset="0"/>
                      </a:endParaRPr>
                    </a:p>
                    <a:p>
                      <a:pPr algn="ctr">
                        <a:lnSpc>
                          <a:spcPct val="150000"/>
                        </a:lnSpc>
                      </a:pPr>
                      <a:r>
                        <a:rPr lang="fr-FR" sz="1400" kern="1200" dirty="0">
                          <a:solidFill>
                            <a:schemeClr val="tx1"/>
                          </a:solidFill>
                          <a:effectLst/>
                          <a:latin typeface="Calibri" panose="020F0502020204030204" pitchFamily="34" charset="0"/>
                          <a:ea typeface="+mn-ea"/>
                          <a:cs typeface="Calibri" panose="020F0502020204030204" pitchFamily="34" charset="0"/>
                        </a:rPr>
                        <a:t>Poursuite et/ou évolution vers une pratique adaptée en fonction des directives</a:t>
                      </a:r>
                      <a:r>
                        <a:rPr lang="fr-FR" sz="1400" kern="1200" baseline="0" dirty="0">
                          <a:solidFill>
                            <a:schemeClr val="tx1"/>
                          </a:solidFill>
                          <a:effectLst/>
                          <a:latin typeface="Calibri" panose="020F0502020204030204" pitchFamily="34" charset="0"/>
                          <a:ea typeface="+mn-ea"/>
                          <a:cs typeface="Calibri" panose="020F0502020204030204" pitchFamily="34" charset="0"/>
                        </a:rPr>
                        <a:t> gouvernementales</a:t>
                      </a:r>
                      <a:endParaRPr lang="fr-FR" sz="1400" dirty="0">
                        <a:solidFill>
                          <a:schemeClr val="tx1"/>
                        </a:solidFill>
                        <a:latin typeface="Calibri" panose="020F0502020204030204" pitchFamily="34" charset="0"/>
                        <a:cs typeface="Calibri" panose="020F0502020204030204" pitchFamily="34" charset="0"/>
                      </a:endParaRPr>
                    </a:p>
                  </a:txBody>
                  <a:tcPr>
                    <a:solidFill>
                      <a:schemeClr val="accent3">
                        <a:lumMod val="40000"/>
                        <a:lumOff val="60000"/>
                      </a:schemeClr>
                    </a:solidFill>
                  </a:tcPr>
                </a:tc>
                <a:tc rowSpan="5">
                  <a:txBody>
                    <a:bodyPr/>
                    <a:lstStyle/>
                    <a:p>
                      <a:pPr algn="ctr">
                        <a:lnSpc>
                          <a:spcPct val="150000"/>
                        </a:lnSpc>
                      </a:pPr>
                      <a:endParaRPr lang="fr-FR" sz="1400" dirty="0">
                        <a:solidFill>
                          <a:schemeClr val="tx1"/>
                        </a:solidFill>
                        <a:latin typeface="Calibri" panose="020F0502020204030204" pitchFamily="34" charset="0"/>
                        <a:cs typeface="Calibri" panose="020F0502020204030204" pitchFamily="34" charset="0"/>
                      </a:endParaRPr>
                    </a:p>
                    <a:p>
                      <a:pPr algn="ctr">
                        <a:lnSpc>
                          <a:spcPct val="150000"/>
                        </a:lnSpc>
                      </a:pPr>
                      <a:endParaRPr lang="fr-FR" sz="1400" dirty="0">
                        <a:solidFill>
                          <a:schemeClr val="tx1"/>
                        </a:solidFill>
                        <a:latin typeface="Calibri" panose="020F0502020204030204" pitchFamily="34" charset="0"/>
                        <a:cs typeface="Calibri" panose="020F0502020204030204" pitchFamily="34" charset="0"/>
                      </a:endParaRPr>
                    </a:p>
                    <a:p>
                      <a:pPr algn="ctr">
                        <a:lnSpc>
                          <a:spcPct val="150000"/>
                        </a:lnSpc>
                      </a:pPr>
                      <a:r>
                        <a:rPr lang="fr-FR" sz="1400" kern="1200" dirty="0">
                          <a:solidFill>
                            <a:schemeClr val="tx1"/>
                          </a:solidFill>
                          <a:effectLst/>
                          <a:latin typeface="Calibri" panose="020F0502020204030204" pitchFamily="34" charset="0"/>
                          <a:ea typeface="+mn-ea"/>
                          <a:cs typeface="Calibri" panose="020F0502020204030204" pitchFamily="34" charset="0"/>
                        </a:rPr>
                        <a:t>Poursuite et/ou évolution vers une pratique adaptée en fonction des directives</a:t>
                      </a:r>
                      <a:r>
                        <a:rPr lang="fr-FR" sz="1400" kern="1200" baseline="0" dirty="0">
                          <a:solidFill>
                            <a:schemeClr val="tx1"/>
                          </a:solidFill>
                          <a:effectLst/>
                          <a:latin typeface="Calibri" panose="020F0502020204030204" pitchFamily="34" charset="0"/>
                          <a:ea typeface="+mn-ea"/>
                          <a:cs typeface="Calibri" panose="020F0502020204030204" pitchFamily="34" charset="0"/>
                        </a:rPr>
                        <a:t> gouvernementales</a:t>
                      </a:r>
                      <a:endParaRPr lang="fr-FR" sz="1400" dirty="0">
                        <a:solidFill>
                          <a:schemeClr val="tx1"/>
                        </a:solidFill>
                        <a:latin typeface="Calibri" panose="020F0502020204030204" pitchFamily="34" charset="0"/>
                        <a:cs typeface="Calibri" panose="020F0502020204030204" pitchFamily="34" charset="0"/>
                      </a:endParaRPr>
                    </a:p>
                  </a:txBody>
                  <a:tcPr>
                    <a:solidFill>
                      <a:schemeClr val="accent3">
                        <a:lumMod val="40000"/>
                        <a:lumOff val="60000"/>
                      </a:schemeClr>
                    </a:solidFill>
                  </a:tcPr>
                </a:tc>
                <a:tc>
                  <a:txBody>
                    <a:bodyPr/>
                    <a:lstStyle/>
                    <a:p>
                      <a:pPr algn="ctr"/>
                      <a:r>
                        <a:rPr lang="fr-FR" sz="1400" dirty="0">
                          <a:solidFill>
                            <a:schemeClr val="tx1"/>
                          </a:solidFill>
                          <a:latin typeface="Calibri" panose="020F0502020204030204" pitchFamily="34" charset="0"/>
                          <a:cs typeface="Calibri" panose="020F0502020204030204" pitchFamily="34" charset="0"/>
                        </a:rPr>
                        <a:t>Tout public </a:t>
                      </a:r>
                    </a:p>
                  </a:txBody>
                  <a:tcPr>
                    <a:solidFill>
                      <a:schemeClr val="accent3">
                        <a:lumMod val="40000"/>
                        <a:lumOff val="60000"/>
                      </a:schemeClr>
                    </a:solidFill>
                  </a:tcPr>
                </a:tc>
                <a:extLst>
                  <a:ext uri="{0D108BD9-81ED-4DB2-BD59-A6C34878D82A}">
                    <a16:rowId xmlns:a16="http://schemas.microsoft.com/office/drawing/2014/main" val="1826771650"/>
                  </a:ext>
                </a:extLst>
              </a:tr>
              <a:tr h="315127">
                <a:tc>
                  <a:txBody>
                    <a:bodyPr/>
                    <a:lstStyle/>
                    <a:p>
                      <a:pPr algn="ctr"/>
                      <a:r>
                        <a:rPr lang="fr-FR" sz="1600" b="1" dirty="0">
                          <a:latin typeface="Calibri" panose="020F0502020204030204" pitchFamily="34" charset="0"/>
                          <a:cs typeface="Calibri" panose="020F0502020204030204" pitchFamily="34" charset="0"/>
                        </a:rPr>
                        <a:t>Lieux de pratique</a:t>
                      </a:r>
                    </a:p>
                  </a:txBody>
                  <a:tcPr>
                    <a:solidFill>
                      <a:schemeClr val="accent1">
                        <a:lumMod val="20000"/>
                        <a:lumOff val="80000"/>
                      </a:schemeClr>
                    </a:solidFill>
                  </a:tcPr>
                </a:tc>
                <a:tc>
                  <a:txBody>
                    <a:bodyPr/>
                    <a:lstStyle/>
                    <a:p>
                      <a:pPr algn="ctr"/>
                      <a:r>
                        <a:rPr lang="fr-FR" sz="1400" dirty="0">
                          <a:latin typeface="Calibri" panose="020F0502020204030204" pitchFamily="34" charset="0"/>
                          <a:cs typeface="Calibri" panose="020F0502020204030204" pitchFamily="34" charset="0"/>
                        </a:rPr>
                        <a:t>Structure Club</a:t>
                      </a:r>
                    </a:p>
                  </a:txBody>
                  <a:tcPr>
                    <a:solidFill>
                      <a:schemeClr val="accent1">
                        <a:lumMod val="20000"/>
                        <a:lumOff val="80000"/>
                      </a:schemeClr>
                    </a:solidFill>
                  </a:tcPr>
                </a:tc>
                <a:tc vMerge="1">
                  <a:txBody>
                    <a:bodyPr/>
                    <a:lstStyle/>
                    <a:p>
                      <a:endParaRPr lang="fr-FR"/>
                    </a:p>
                  </a:txBody>
                  <a:tcPr/>
                </a:tc>
                <a:tc vMerge="1">
                  <a:txBody>
                    <a:bodyPr/>
                    <a:lstStyle/>
                    <a:p>
                      <a:endParaRPr lang="fr-FR"/>
                    </a:p>
                  </a:txBody>
                  <a:tcPr/>
                </a:tc>
                <a:tc>
                  <a:txBody>
                    <a:bodyPr/>
                    <a:lstStyle/>
                    <a:p>
                      <a:pPr algn="ctr"/>
                      <a:r>
                        <a:rPr lang="fr-FR" sz="1400" dirty="0">
                          <a:solidFill>
                            <a:schemeClr val="tx1"/>
                          </a:solidFill>
                          <a:latin typeface="Calibri" panose="020F0502020204030204" pitchFamily="34" charset="0"/>
                          <a:cs typeface="Calibri" panose="020F0502020204030204" pitchFamily="34" charset="0"/>
                        </a:rPr>
                        <a:t>Clubs</a:t>
                      </a:r>
                    </a:p>
                  </a:txBody>
                  <a:tcPr>
                    <a:solidFill>
                      <a:schemeClr val="accent3">
                        <a:lumMod val="40000"/>
                        <a:lumOff val="60000"/>
                      </a:schemeClr>
                    </a:solidFill>
                  </a:tcPr>
                </a:tc>
                <a:extLst>
                  <a:ext uri="{0D108BD9-81ED-4DB2-BD59-A6C34878D82A}">
                    <a16:rowId xmlns:a16="http://schemas.microsoft.com/office/drawing/2014/main" val="3649562847"/>
                  </a:ext>
                </a:extLst>
              </a:tr>
              <a:tr h="1690228">
                <a:tc>
                  <a:txBody>
                    <a:bodyPr/>
                    <a:lstStyle/>
                    <a:p>
                      <a:pPr algn="ctr"/>
                      <a:r>
                        <a:rPr lang="fr-FR" sz="1600" b="1" dirty="0">
                          <a:latin typeface="Calibri" panose="020F0502020204030204" pitchFamily="34" charset="0"/>
                          <a:cs typeface="Calibri" panose="020F0502020204030204" pitchFamily="34" charset="0"/>
                        </a:rPr>
                        <a:t>Activités</a:t>
                      </a:r>
                      <a:r>
                        <a:rPr lang="fr-FR" sz="1600" b="1" baseline="0" dirty="0">
                          <a:latin typeface="Calibri" panose="020F0502020204030204" pitchFamily="34" charset="0"/>
                          <a:cs typeface="Calibri" panose="020F0502020204030204" pitchFamily="34" charset="0"/>
                        </a:rPr>
                        <a:t> préconisées</a:t>
                      </a:r>
                      <a:endParaRPr lang="fr-FR" sz="1600" b="1" dirty="0">
                        <a:latin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b="1" dirty="0">
                          <a:solidFill>
                            <a:schemeClr val="bg1"/>
                          </a:solidFill>
                          <a:latin typeface="Calibri" panose="020F0502020204030204" pitchFamily="34" charset="0"/>
                          <a:cs typeface="Calibri" panose="020F0502020204030204" pitchFamily="34" charset="0"/>
                        </a:rPr>
                        <a:t>Distanciation mini 5 mètres </a:t>
                      </a:r>
                      <a:r>
                        <a:rPr lang="fr-FR" sz="1400" b="0" dirty="0">
                          <a:solidFill>
                            <a:schemeClr val="bg1"/>
                          </a:solidFill>
                          <a:latin typeface="Calibri" panose="020F0502020204030204" pitchFamily="34" charset="0"/>
                          <a:cs typeface="Calibri" panose="020F0502020204030204" pitchFamily="34" charset="0"/>
                        </a:rPr>
                        <a:t>(activité faible à modérée),</a:t>
                      </a:r>
                      <a:r>
                        <a:rPr lang="fr-FR" sz="1400" b="0" baseline="0" dirty="0">
                          <a:solidFill>
                            <a:schemeClr val="bg1"/>
                          </a:solidFill>
                          <a:latin typeface="Calibri" panose="020F0502020204030204" pitchFamily="34" charset="0"/>
                          <a:cs typeface="Calibri" panose="020F0502020204030204" pitchFamily="34" charset="0"/>
                        </a:rPr>
                        <a:t> </a:t>
                      </a:r>
                      <a:r>
                        <a:rPr lang="fr-FR" sz="1400" b="1" baseline="0" dirty="0">
                          <a:solidFill>
                            <a:schemeClr val="bg1"/>
                          </a:solidFill>
                          <a:latin typeface="Calibri" panose="020F0502020204030204" pitchFamily="34" charset="0"/>
                          <a:cs typeface="Calibri" panose="020F0502020204030204" pitchFamily="34" charset="0"/>
                        </a:rPr>
                        <a:t>10 mètres </a:t>
                      </a:r>
                      <a:r>
                        <a:rPr lang="fr-FR" sz="1400" b="0" baseline="0" dirty="0">
                          <a:solidFill>
                            <a:schemeClr val="bg1"/>
                          </a:solidFill>
                          <a:latin typeface="Calibri" panose="020F0502020204030204" pitchFamily="34" charset="0"/>
                          <a:cs typeface="Calibri" panose="020F0502020204030204" pitchFamily="34" charset="0"/>
                        </a:rPr>
                        <a:t>(activité élevée à forte) et </a:t>
                      </a:r>
                      <a:r>
                        <a:rPr lang="fr-FR" sz="1400" b="1" baseline="0" dirty="0">
                          <a:solidFill>
                            <a:schemeClr val="bg1"/>
                          </a:solidFill>
                          <a:latin typeface="Calibri" panose="020F0502020204030204" pitchFamily="34" charset="0"/>
                          <a:cs typeface="Calibri" panose="020F0502020204030204" pitchFamily="34" charset="0"/>
                        </a:rPr>
                        <a:t>4m2 </a:t>
                      </a:r>
                      <a:r>
                        <a:rPr lang="fr-FR" sz="1400" b="0" baseline="0" dirty="0">
                          <a:solidFill>
                            <a:schemeClr val="bg1"/>
                          </a:solidFill>
                          <a:latin typeface="Calibri" panose="020F0502020204030204" pitchFamily="34" charset="0"/>
                          <a:cs typeface="Calibri" panose="020F0502020204030204" pitchFamily="34" charset="0"/>
                        </a:rPr>
                        <a:t>(en statique</a:t>
                      </a:r>
                      <a:r>
                        <a:rPr lang="fr-FR" sz="1400" b="1" baseline="0" dirty="0">
                          <a:solidFill>
                            <a:schemeClr val="bg1"/>
                          </a:solidFill>
                          <a:latin typeface="Calibri" panose="020F0502020204030204" pitchFamily="34" charset="0"/>
                          <a:cs typeface="Calibri" panose="020F0502020204030204" pitchFamily="34" charset="0"/>
                        </a:rPr>
                        <a:t>) </a:t>
                      </a:r>
                      <a:endParaRPr lang="fr-FR" sz="1400" b="1" dirty="0">
                        <a:solidFill>
                          <a:schemeClr val="bg1"/>
                        </a:solidFill>
                        <a:latin typeface="Calibri" panose="020F0502020204030204" pitchFamily="34" charset="0"/>
                        <a:cs typeface="Calibri" panose="020F0502020204030204" pitchFamily="34" charset="0"/>
                      </a:endParaRPr>
                    </a:p>
                    <a:p>
                      <a:pPr algn="ctr"/>
                      <a:r>
                        <a:rPr lang="fr-FR" sz="1400" b="1" dirty="0">
                          <a:latin typeface="Calibri" panose="020F0502020204030204" pitchFamily="34" charset="0"/>
                          <a:cs typeface="Calibri" panose="020F0502020204030204" pitchFamily="34" charset="0"/>
                        </a:rPr>
                        <a:t>Reprise d’activités physiques spécifiques sur le terrain</a:t>
                      </a:r>
                      <a:r>
                        <a:rPr lang="fr-FR" sz="1400" dirty="0">
                          <a:latin typeface="Calibri" panose="020F0502020204030204" pitchFamily="34" charset="0"/>
                          <a:cs typeface="Calibri" panose="020F0502020204030204" pitchFamily="34" charset="0"/>
                        </a:rPr>
                        <a:t> + </a:t>
                      </a:r>
                      <a:r>
                        <a:rPr lang="fr-FR" sz="1400" b="1" dirty="0">
                          <a:latin typeface="Calibri" panose="020F0502020204030204" pitchFamily="34" charset="0"/>
                          <a:cs typeface="Calibri" panose="020F0502020204030204" pitchFamily="34" charset="0"/>
                        </a:rPr>
                        <a:t>habiletés motrices hockey « individuelles »</a:t>
                      </a:r>
                      <a:r>
                        <a:rPr lang="fr-FR" sz="1400" dirty="0">
                          <a:latin typeface="Calibri" panose="020F0502020204030204" pitchFamily="34" charset="0"/>
                          <a:cs typeface="Calibri" panose="020F0502020204030204" pitchFamily="34" charset="0"/>
                        </a:rPr>
                        <a:t> (pas </a:t>
                      </a:r>
                      <a:r>
                        <a:rPr lang="fr-FR" sz="1400" dirty="0">
                          <a:solidFill>
                            <a:schemeClr val="bg1"/>
                          </a:solidFill>
                          <a:latin typeface="Calibri" panose="020F0502020204030204" pitchFamily="34" charset="0"/>
                          <a:cs typeface="Calibri" panose="020F0502020204030204" pitchFamily="34" charset="0"/>
                        </a:rPr>
                        <a:t>d’échange</a:t>
                      </a:r>
                      <a:r>
                        <a:rPr lang="fr-FR" sz="1400" dirty="0">
                          <a:latin typeface="Calibri" panose="020F0502020204030204" pitchFamily="34" charset="0"/>
                          <a:cs typeface="Calibri" panose="020F0502020204030204" pitchFamily="34" charset="0"/>
                        </a:rPr>
                        <a:t>/pas de passe/pas d’envoi au but avec gardien)</a:t>
                      </a:r>
                    </a:p>
                    <a:p>
                      <a:pPr algn="ctr"/>
                      <a:endParaRPr lang="fr-FR" sz="1400" dirty="0">
                        <a:latin typeface="Calibri" panose="020F0502020204030204" pitchFamily="34" charset="0"/>
                        <a:cs typeface="Calibri" panose="020F0502020204030204" pitchFamily="34" charset="0"/>
                      </a:endParaRPr>
                    </a:p>
                  </a:txBody>
                  <a:tcPr/>
                </a:tc>
                <a:tc vMerge="1">
                  <a:txBody>
                    <a:bodyPr/>
                    <a:lstStyle/>
                    <a:p>
                      <a:endParaRPr lang="fr-FR"/>
                    </a:p>
                  </a:txBody>
                  <a:tcPr/>
                </a:tc>
                <a:tc vMerge="1">
                  <a:txBody>
                    <a:bodyPr/>
                    <a:lstStyle/>
                    <a:p>
                      <a:endParaRPr lang="fr-FR"/>
                    </a:p>
                  </a:txBody>
                  <a:tcPr/>
                </a:tc>
                <a:tc>
                  <a:txBody>
                    <a:bodyPr/>
                    <a:lstStyle/>
                    <a:p>
                      <a:pPr algn="ctr"/>
                      <a:r>
                        <a:rPr lang="fr-FR" sz="1400" dirty="0">
                          <a:solidFill>
                            <a:schemeClr val="tx1"/>
                          </a:solidFill>
                          <a:latin typeface="Calibri" panose="020F0502020204030204" pitchFamily="34" charset="0"/>
                          <a:cs typeface="Calibri" panose="020F0502020204030204" pitchFamily="34" charset="0"/>
                        </a:rPr>
                        <a:t>Retour à la pratique normale</a:t>
                      </a:r>
                      <a:endParaRPr lang="fr-FR" sz="1400" baseline="0" dirty="0">
                        <a:solidFill>
                          <a:schemeClr val="tx1"/>
                        </a:solidFill>
                        <a:latin typeface="Calibri" panose="020F0502020204030204" pitchFamily="34" charset="0"/>
                        <a:cs typeface="Calibri" panose="020F0502020204030204" pitchFamily="34" charset="0"/>
                      </a:endParaRPr>
                    </a:p>
                    <a:p>
                      <a:pPr algn="ctr"/>
                      <a:r>
                        <a:rPr lang="fr-FR" sz="1400" dirty="0">
                          <a:solidFill>
                            <a:schemeClr val="tx1"/>
                          </a:solidFill>
                          <a:latin typeface="Calibri" panose="020F0502020204030204" pitchFamily="34" charset="0"/>
                          <a:cs typeface="Calibri" panose="020F0502020204030204" pitchFamily="34" charset="0"/>
                        </a:rPr>
                        <a:t>(hors compétition)</a:t>
                      </a:r>
                    </a:p>
                  </a:txBody>
                  <a:tcPr>
                    <a:solidFill>
                      <a:schemeClr val="accent3">
                        <a:lumMod val="40000"/>
                        <a:lumOff val="60000"/>
                      </a:schemeClr>
                    </a:solidFill>
                  </a:tcPr>
                </a:tc>
                <a:extLst>
                  <a:ext uri="{0D108BD9-81ED-4DB2-BD59-A6C34878D82A}">
                    <a16:rowId xmlns:a16="http://schemas.microsoft.com/office/drawing/2014/main" val="3703336486"/>
                  </a:ext>
                </a:extLst>
              </a:tr>
              <a:tr h="487015">
                <a:tc>
                  <a:txBody>
                    <a:bodyPr/>
                    <a:lstStyle/>
                    <a:p>
                      <a:pPr algn="ctr"/>
                      <a:r>
                        <a:rPr lang="fr-FR" sz="1600" b="1" dirty="0">
                          <a:latin typeface="Calibri" panose="020F0502020204030204" pitchFamily="34" charset="0"/>
                          <a:cs typeface="Calibri" panose="020F0502020204030204" pitchFamily="34" charset="0"/>
                        </a:rPr>
                        <a:t>Type de situations</a:t>
                      </a:r>
                    </a:p>
                  </a:txBody>
                  <a:tcPr>
                    <a:solidFill>
                      <a:schemeClr val="accent1">
                        <a:lumMod val="20000"/>
                        <a:lumOff val="80000"/>
                      </a:schemeClr>
                    </a:solidFill>
                  </a:tcPr>
                </a:tc>
                <a:tc>
                  <a:txBody>
                    <a:bodyPr/>
                    <a:lstStyle/>
                    <a:p>
                      <a:pPr algn="ctr"/>
                      <a:r>
                        <a:rPr lang="fr-FR" sz="1400" dirty="0">
                          <a:latin typeface="Calibri" panose="020F0502020204030204" pitchFamily="34" charset="0"/>
                          <a:cs typeface="Calibri" panose="020F0502020204030204" pitchFamily="34" charset="0"/>
                        </a:rPr>
                        <a:t>Circuit individuel</a:t>
                      </a:r>
                    </a:p>
                    <a:p>
                      <a:pPr algn="ctr"/>
                      <a:r>
                        <a:rPr lang="fr-FR" sz="1400" dirty="0">
                          <a:latin typeface="Calibri" panose="020F0502020204030204" pitchFamily="34" charset="0"/>
                          <a:cs typeface="Calibri" panose="020F0502020204030204" pitchFamily="34" charset="0"/>
                        </a:rPr>
                        <a:t>(les joueurs ne se croisent pas)</a:t>
                      </a:r>
                    </a:p>
                  </a:txBody>
                  <a:tcPr>
                    <a:solidFill>
                      <a:schemeClr val="accent1">
                        <a:lumMod val="20000"/>
                        <a:lumOff val="80000"/>
                      </a:schemeClr>
                    </a:solidFill>
                  </a:tcPr>
                </a:tc>
                <a:tc vMerge="1">
                  <a:txBody>
                    <a:bodyPr/>
                    <a:lstStyle/>
                    <a:p>
                      <a:endParaRPr lang="fr-FR"/>
                    </a:p>
                  </a:txBody>
                  <a:tcPr/>
                </a:tc>
                <a:tc vMerge="1">
                  <a:txBody>
                    <a:bodyPr/>
                    <a:lstStyle/>
                    <a:p>
                      <a:endParaRPr lang="fr-FR"/>
                    </a:p>
                  </a:txBody>
                  <a:tcPr/>
                </a:tc>
                <a:tc>
                  <a:txBody>
                    <a:bodyPr/>
                    <a:lstStyle/>
                    <a:p>
                      <a:endParaRPr lang="fr-FR" dirty="0">
                        <a:latin typeface="Calibri" panose="020F0502020204030204" pitchFamily="34" charset="0"/>
                        <a:cs typeface="Calibri" panose="020F0502020204030204" pitchFamily="34" charset="0"/>
                      </a:endParaRPr>
                    </a:p>
                  </a:txBody>
                  <a:tcPr>
                    <a:solidFill>
                      <a:schemeClr val="accent3">
                        <a:lumMod val="40000"/>
                        <a:lumOff val="60000"/>
                      </a:schemeClr>
                    </a:solidFill>
                  </a:tcPr>
                </a:tc>
                <a:extLst>
                  <a:ext uri="{0D108BD9-81ED-4DB2-BD59-A6C34878D82A}">
                    <a16:rowId xmlns:a16="http://schemas.microsoft.com/office/drawing/2014/main" val="674890044"/>
                  </a:ext>
                </a:extLst>
              </a:tr>
              <a:tr h="516412">
                <a:tc>
                  <a:txBody>
                    <a:bodyPr/>
                    <a:lstStyle/>
                    <a:p>
                      <a:pPr algn="ctr"/>
                      <a:r>
                        <a:rPr lang="fr-FR" sz="1600" b="1" dirty="0">
                          <a:latin typeface="Calibri" panose="020F0502020204030204" pitchFamily="34" charset="0"/>
                          <a:cs typeface="Calibri" panose="020F0502020204030204" pitchFamily="34" charset="0"/>
                        </a:rPr>
                        <a:t>Organisation spatiale</a:t>
                      </a:r>
                    </a:p>
                  </a:txBody>
                  <a:tcPr/>
                </a:tc>
                <a:tc>
                  <a:txBody>
                    <a:bodyPr/>
                    <a:lstStyle/>
                    <a:p>
                      <a:pPr algn="ctr"/>
                      <a:r>
                        <a:rPr lang="fr-FR" sz="1400" dirty="0">
                          <a:latin typeface="Calibri" panose="020F0502020204030204" pitchFamily="34" charset="0"/>
                          <a:cs typeface="Calibri" panose="020F0502020204030204" pitchFamily="34" charset="0"/>
                        </a:rPr>
                        <a:t>Privilégier l’organisation en « ateliers ».</a:t>
                      </a:r>
                    </a:p>
                    <a:p>
                      <a:pPr algn="ctr"/>
                      <a:r>
                        <a:rPr lang="fr-FR" sz="1400" dirty="0">
                          <a:latin typeface="Calibri" panose="020F0502020204030204" pitchFamily="34" charset="0"/>
                          <a:cs typeface="Calibri" panose="020F0502020204030204" pitchFamily="34" charset="0"/>
                        </a:rPr>
                        <a:t>(5 joueurs max par demi terrain)</a:t>
                      </a:r>
                    </a:p>
                  </a:txBody>
                  <a:tcPr/>
                </a:tc>
                <a:tc vMerge="1">
                  <a:txBody>
                    <a:bodyPr/>
                    <a:lstStyle/>
                    <a:p>
                      <a:endParaRPr lang="fr-FR" sz="1100" dirty="0"/>
                    </a:p>
                  </a:txBody>
                  <a:tcPr/>
                </a:tc>
                <a:tc vMerge="1">
                  <a:txBody>
                    <a:bodyPr/>
                    <a:lstStyle/>
                    <a:p>
                      <a:endParaRPr lang="fr-FR" sz="1100" dirty="0"/>
                    </a:p>
                  </a:txBody>
                  <a:tcPr/>
                </a:tc>
                <a:tc>
                  <a:txBody>
                    <a:bodyPr/>
                    <a:lstStyle/>
                    <a:p>
                      <a:pPr algn="ctr"/>
                      <a:endParaRPr lang="fr-FR" sz="1400" dirty="0"/>
                    </a:p>
                  </a:txBody>
                  <a:tcPr>
                    <a:solidFill>
                      <a:schemeClr val="accent3">
                        <a:lumMod val="40000"/>
                        <a:lumOff val="60000"/>
                      </a:schemeClr>
                    </a:solidFill>
                  </a:tcPr>
                </a:tc>
                <a:extLst>
                  <a:ext uri="{0D108BD9-81ED-4DB2-BD59-A6C34878D82A}">
                    <a16:rowId xmlns:a16="http://schemas.microsoft.com/office/drawing/2014/main" val="2351789167"/>
                  </a:ext>
                </a:extLst>
              </a:tr>
            </a:tbl>
          </a:graphicData>
        </a:graphic>
      </p:graphicFrame>
      <p:sp>
        <p:nvSpPr>
          <p:cNvPr id="4" name="ZoneTexte 3"/>
          <p:cNvSpPr txBox="1"/>
          <p:nvPr/>
        </p:nvSpPr>
        <p:spPr>
          <a:xfrm>
            <a:off x="2565042" y="5825024"/>
            <a:ext cx="7458634" cy="800219"/>
          </a:xfrm>
          <a:prstGeom prst="rect">
            <a:avLst/>
          </a:prstGeom>
          <a:noFill/>
        </p:spPr>
        <p:txBody>
          <a:bodyPr wrap="square" rtlCol="0">
            <a:spAutoFit/>
          </a:bodyPr>
          <a:lstStyle/>
          <a:p>
            <a:pPr algn="ctr"/>
            <a:r>
              <a:rPr lang="fr-FR" sz="1400" b="1" i="1" dirty="0">
                <a:latin typeface="Calibri" panose="020F0502020204030204" pitchFamily="34" charset="0"/>
                <a:cs typeface="Calibri" panose="020F0502020204030204" pitchFamily="34" charset="0"/>
              </a:rPr>
              <a:t>Ces phases de 3 semaines ont été établies sur le rythme actuel mis en œuvre par le gouvernement.</a:t>
            </a:r>
          </a:p>
          <a:p>
            <a:pPr algn="ctr"/>
            <a:r>
              <a:rPr lang="fr-FR" sz="1400" b="1" i="1" dirty="0">
                <a:latin typeface="Calibri" panose="020F0502020204030204" pitchFamily="34" charset="0"/>
                <a:cs typeface="Calibri" panose="020F0502020204030204" pitchFamily="34" charset="0"/>
              </a:rPr>
              <a:t>Elles sont prévisionnelles et susceptibles d’être modifiées.</a:t>
            </a:r>
          </a:p>
          <a:p>
            <a:endParaRPr lang="fr-F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31011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e 5">
            <a:extLst>
              <a:ext uri="{FF2B5EF4-FFF2-40B4-BE49-F238E27FC236}">
                <a16:creationId xmlns:a16="http://schemas.microsoft.com/office/drawing/2014/main" id="{E36FC254-5DAF-4FCD-B525-A503532AE1D0}"/>
              </a:ext>
            </a:extLst>
          </p:cNvPr>
          <p:cNvGraphicFramePr/>
          <p:nvPr>
            <p:extLst>
              <p:ext uri="{D42A27DB-BD31-4B8C-83A1-F6EECF244321}">
                <p14:modId xmlns:p14="http://schemas.microsoft.com/office/powerpoint/2010/main" val="1645591617"/>
              </p:ext>
            </p:extLst>
          </p:nvPr>
        </p:nvGraphicFramePr>
        <p:xfrm>
          <a:off x="1392072" y="1162376"/>
          <a:ext cx="8802806" cy="4921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nterdiction 4">
            <a:extLst>
              <a:ext uri="{FF2B5EF4-FFF2-40B4-BE49-F238E27FC236}">
                <a16:creationId xmlns:a16="http://schemas.microsoft.com/office/drawing/2014/main" id="{16DE48DA-38B7-4B32-984F-7FCC1C7BE5D5}"/>
              </a:ext>
            </a:extLst>
          </p:cNvPr>
          <p:cNvSpPr/>
          <p:nvPr/>
        </p:nvSpPr>
        <p:spPr>
          <a:xfrm>
            <a:off x="6732288" y="1860565"/>
            <a:ext cx="457200" cy="433137"/>
          </a:xfrm>
          <a:prstGeom prst="noSmoking">
            <a:avLst/>
          </a:prstGeom>
          <a:solidFill>
            <a:srgbClr val="FF000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Titre 1">
            <a:extLst>
              <a:ext uri="{FF2B5EF4-FFF2-40B4-BE49-F238E27FC236}">
                <a16:creationId xmlns:a16="http://schemas.microsoft.com/office/drawing/2014/main" id="{2A2C004A-577C-B440-947E-32CA89300D06}"/>
              </a:ext>
            </a:extLst>
          </p:cNvPr>
          <p:cNvSpPr txBox="1">
            <a:spLocks/>
          </p:cNvSpPr>
          <p:nvPr/>
        </p:nvSpPr>
        <p:spPr>
          <a:xfrm>
            <a:off x="535675" y="-410500"/>
            <a:ext cx="10515600" cy="1325563"/>
          </a:xfr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3600" b="1" dirty="0">
                <a:solidFill>
                  <a:srgbClr val="C00000"/>
                </a:solidFill>
                <a:latin typeface="Calibri" panose="020F0502020204030204" pitchFamily="34" charset="0"/>
                <a:cs typeface="Calibri" panose="020F0502020204030204" pitchFamily="34" charset="0"/>
              </a:rPr>
              <a:t>FICHE « ENTRAINEMENT »</a:t>
            </a:r>
            <a:br>
              <a:rPr lang="fr-FR" sz="3600" b="1" dirty="0">
                <a:solidFill>
                  <a:srgbClr val="C00000"/>
                </a:solidFill>
                <a:latin typeface="Calibri" panose="020F0502020204030204" pitchFamily="34" charset="0"/>
                <a:cs typeface="Calibri" panose="020F0502020204030204" pitchFamily="34" charset="0"/>
              </a:rPr>
            </a:br>
            <a:r>
              <a:rPr lang="fr-FR" sz="2000" b="1" dirty="0">
                <a:solidFill>
                  <a:srgbClr val="C00000"/>
                </a:solidFill>
                <a:latin typeface="Calibri" panose="020F0502020204030204" pitchFamily="34" charset="0"/>
                <a:cs typeface="Calibri" panose="020F0502020204030204" pitchFamily="34" charset="0"/>
              </a:rPr>
              <a:t>Préconisations Phase 1 (jusqu’au 2 juin)</a:t>
            </a:r>
            <a:endParaRPr lang="fr-FR" sz="3600" b="1" dirty="0">
              <a:solidFill>
                <a:srgbClr val="C00000"/>
              </a:solidFill>
              <a:latin typeface="Calibri" panose="020F0502020204030204" pitchFamily="34" charset="0"/>
              <a:cs typeface="Calibri" panose="020F0502020204030204" pitchFamily="34" charset="0"/>
            </a:endParaRPr>
          </a:p>
        </p:txBody>
      </p:sp>
      <p:pic>
        <p:nvPicPr>
          <p:cNvPr id="3" name="Image 2">
            <a:extLst>
              <a:ext uri="{FF2B5EF4-FFF2-40B4-BE49-F238E27FC236}">
                <a16:creationId xmlns:a16="http://schemas.microsoft.com/office/drawing/2014/main" id="{C6B42AD1-BA25-8D4F-ADCD-08B552E4EE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0163" y="1714183"/>
            <a:ext cx="725903" cy="725903"/>
          </a:xfrm>
          <a:prstGeom prst="rect">
            <a:avLst/>
          </a:prstGeom>
        </p:spPr>
      </p:pic>
    </p:spTree>
    <p:extLst>
      <p:ext uri="{BB962C8B-B14F-4D97-AF65-F5344CB8AC3E}">
        <p14:creationId xmlns:p14="http://schemas.microsoft.com/office/powerpoint/2010/main" val="1102060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712693" y="122099"/>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FICHE « ENTRAINEMENT »</a:t>
            </a:r>
          </a:p>
        </p:txBody>
      </p:sp>
      <p:pic>
        <p:nvPicPr>
          <p:cNvPr id="2" name="Version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38350" y="1143000"/>
            <a:ext cx="8115300" cy="4572000"/>
          </a:xfrm>
          <a:prstGeom prst="rect">
            <a:avLst/>
          </a:prstGeom>
        </p:spPr>
      </p:pic>
      <p:pic>
        <p:nvPicPr>
          <p:cNvPr id="9" name="Image 8">
            <a:extLst>
              <a:ext uri="{FF2B5EF4-FFF2-40B4-BE49-F238E27FC236}">
                <a16:creationId xmlns:a16="http://schemas.microsoft.com/office/drawing/2014/main" id="{B7362FBE-F1E2-7143-BC8A-4B63CD88FDF1}"/>
              </a:ext>
            </a:extLst>
          </p:cNvPr>
          <p:cNvPicPr>
            <a:picLocks noChangeAspect="1"/>
          </p:cNvPicPr>
          <p:nvPr/>
        </p:nvPicPr>
        <p:blipFill>
          <a:blip r:embed="rId5"/>
          <a:stretch>
            <a:fillRect/>
          </a:stretch>
        </p:blipFill>
        <p:spPr>
          <a:xfrm>
            <a:off x="10621053" y="2821760"/>
            <a:ext cx="1214480" cy="1214480"/>
          </a:xfrm>
          <a:prstGeom prst="rect">
            <a:avLst/>
          </a:prstGeom>
        </p:spPr>
      </p:pic>
      <p:pic>
        <p:nvPicPr>
          <p:cNvPr id="10" name="Image 9">
            <a:extLst>
              <a:ext uri="{FF2B5EF4-FFF2-40B4-BE49-F238E27FC236}">
                <a16:creationId xmlns:a16="http://schemas.microsoft.com/office/drawing/2014/main" id="{814FB63A-1119-414E-85EA-E92B5ED99489}"/>
              </a:ext>
            </a:extLst>
          </p:cNvPr>
          <p:cNvPicPr>
            <a:picLocks noChangeAspect="1"/>
          </p:cNvPicPr>
          <p:nvPr/>
        </p:nvPicPr>
        <p:blipFill>
          <a:blip r:embed="rId6"/>
          <a:stretch>
            <a:fillRect/>
          </a:stretch>
        </p:blipFill>
        <p:spPr>
          <a:xfrm>
            <a:off x="252328" y="2821760"/>
            <a:ext cx="1318619" cy="1318619"/>
          </a:xfrm>
          <a:prstGeom prst="rect">
            <a:avLst/>
          </a:prstGeom>
        </p:spPr>
      </p:pic>
    </p:spTree>
    <p:extLst>
      <p:ext uri="{BB962C8B-B14F-4D97-AF65-F5344CB8AC3E}">
        <p14:creationId xmlns:p14="http://schemas.microsoft.com/office/powerpoint/2010/main" val="3089778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6130" y="257550"/>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REALISATION DE SEANCE ADAPTEES</a:t>
            </a:r>
            <a:br>
              <a:rPr lang="fr-FR" sz="3600" b="1" dirty="0">
                <a:solidFill>
                  <a:srgbClr val="C00000"/>
                </a:solidFill>
                <a:latin typeface="Calibri" panose="020F0502020204030204" pitchFamily="34" charset="0"/>
                <a:cs typeface="Calibri" panose="020F0502020204030204" pitchFamily="34" charset="0"/>
              </a:rPr>
            </a:br>
            <a:endParaRPr lang="fr-FR" sz="3600" b="1" dirty="0">
              <a:solidFill>
                <a:srgbClr val="C0000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856130" y="1721586"/>
            <a:ext cx="10515600" cy="3732491"/>
          </a:xfrm>
        </p:spPr>
        <p:txBody>
          <a:bodyPr/>
          <a:lstStyle/>
          <a:p>
            <a:pPr marL="0" indent="0" algn="ctr">
              <a:buNone/>
            </a:pPr>
            <a:r>
              <a:rPr lang="fr-FR" sz="1600" dirty="0">
                <a:latin typeface="Calibri" panose="020F0502020204030204" pitchFamily="34" charset="0"/>
                <a:cs typeface="Calibri" panose="020F0502020204030204" pitchFamily="34" charset="0"/>
              </a:rPr>
              <a:t>Afin de vous aider à </a:t>
            </a:r>
            <a:r>
              <a:rPr lang="fr-FR" sz="1600" b="1" dirty="0">
                <a:latin typeface="Calibri" panose="020F0502020204030204" pitchFamily="34" charset="0"/>
                <a:cs typeface="Calibri" panose="020F0502020204030204" pitchFamily="34" charset="0"/>
              </a:rPr>
              <a:t>construire vos séances adaptées</a:t>
            </a:r>
            <a:r>
              <a:rPr lang="fr-FR" sz="1600" dirty="0">
                <a:latin typeface="Calibri" panose="020F0502020204030204" pitchFamily="34" charset="0"/>
                <a:cs typeface="Calibri" panose="020F0502020204030204" pitchFamily="34" charset="0"/>
              </a:rPr>
              <a:t> au respect des consignes et obligations liées à la phase 1 de la reprise de nos activités en club, nous vous invitons à </a:t>
            </a:r>
            <a:r>
              <a:rPr lang="fr-FR" sz="1600" b="1" dirty="0">
                <a:latin typeface="Calibri" panose="020F0502020204030204" pitchFamily="34" charset="0"/>
                <a:cs typeface="Calibri" panose="020F0502020204030204" pitchFamily="34" charset="0"/>
              </a:rPr>
              <a:t>consulter les applications suivantes </a:t>
            </a:r>
            <a:r>
              <a:rPr lang="fr-FR" sz="1600" dirty="0">
                <a:latin typeface="Calibri" panose="020F0502020204030204" pitchFamily="34" charset="0"/>
                <a:cs typeface="Calibri" panose="020F0502020204030204" pitchFamily="34" charset="0"/>
              </a:rPr>
              <a:t>:</a:t>
            </a:r>
          </a:p>
          <a:p>
            <a:pPr marL="0" indent="0" algn="ctr">
              <a:buNone/>
            </a:pPr>
            <a:endParaRPr lang="fr-FR" sz="1600" dirty="0">
              <a:latin typeface="Calibri" panose="020F0502020204030204" pitchFamily="34" charset="0"/>
              <a:cs typeface="Calibri" panose="020F0502020204030204" pitchFamily="34" charset="0"/>
            </a:endParaRPr>
          </a:p>
          <a:p>
            <a:pPr marL="0" indent="0" algn="ctr">
              <a:buNone/>
            </a:pPr>
            <a:br>
              <a:rPr lang="fr-FR" sz="1600" dirty="0">
                <a:latin typeface="Calibri" panose="020F0502020204030204" pitchFamily="34" charset="0"/>
                <a:cs typeface="Calibri" panose="020F0502020204030204" pitchFamily="34" charset="0"/>
              </a:rPr>
            </a:br>
            <a:r>
              <a:rPr lang="fr-FR" sz="1600" dirty="0">
                <a:latin typeface="Calibri" panose="020F0502020204030204" pitchFamily="34" charset="0"/>
                <a:cs typeface="Calibri" panose="020F0502020204030204" pitchFamily="34" charset="0"/>
              </a:rPr>
              <a:t>             : </a:t>
            </a:r>
            <a:r>
              <a:rPr lang="fr-FR" sz="1600" dirty="0">
                <a:latin typeface="Calibri" panose="020F0502020204030204" pitchFamily="34" charset="0"/>
                <a:cs typeface="Calibri" panose="020F0502020204030204" pitchFamily="34" charset="0"/>
                <a:hlinkClick r:id="rId2"/>
              </a:rPr>
              <a:t>https://www.mycoachhockey.com/</a:t>
            </a:r>
            <a:endParaRPr lang="fr-FR" sz="1600" dirty="0">
              <a:latin typeface="Calibri" panose="020F0502020204030204" pitchFamily="34" charset="0"/>
              <a:cs typeface="Calibri" panose="020F0502020204030204" pitchFamily="34" charset="0"/>
            </a:endParaRPr>
          </a:p>
          <a:p>
            <a:pPr marL="0" indent="0" algn="ctr">
              <a:buNone/>
            </a:pPr>
            <a:endParaRPr lang="fr-FR" sz="1600" dirty="0">
              <a:latin typeface="Calibri" panose="020F0502020204030204" pitchFamily="34" charset="0"/>
              <a:cs typeface="Calibri" panose="020F0502020204030204" pitchFamily="34" charset="0"/>
            </a:endParaRPr>
          </a:p>
          <a:p>
            <a:pPr marL="0" indent="0" algn="ctr">
              <a:buNone/>
            </a:pPr>
            <a:endParaRPr lang="fr-FR" sz="1600" dirty="0">
              <a:latin typeface="Calibri" panose="020F0502020204030204" pitchFamily="34" charset="0"/>
              <a:cs typeface="Calibri" panose="020F0502020204030204" pitchFamily="34" charset="0"/>
            </a:endParaRPr>
          </a:p>
          <a:p>
            <a:pPr marL="0" indent="0" algn="ctr">
              <a:buNone/>
            </a:pPr>
            <a:r>
              <a:rPr lang="fr-FR" sz="1600" dirty="0">
                <a:latin typeface="Calibri" panose="020F0502020204030204" pitchFamily="34" charset="0"/>
                <a:cs typeface="Calibri" panose="020F0502020204030204" pitchFamily="34" charset="0"/>
              </a:rPr>
              <a:t>: </a:t>
            </a:r>
            <a:r>
              <a:rPr lang="fr-FR" sz="1600" dirty="0">
                <a:latin typeface="Calibri" panose="020F0502020204030204" pitchFamily="34" charset="0"/>
                <a:cs typeface="Calibri" panose="020F0502020204030204" pitchFamily="34" charset="0"/>
                <a:hlinkClick r:id="rId3"/>
              </a:rPr>
              <a:t>https://www.activiti.fr/app/</a:t>
            </a:r>
            <a:endParaRPr lang="fr-FR" sz="1600" dirty="0">
              <a:latin typeface="Calibri" panose="020F0502020204030204" pitchFamily="34" charset="0"/>
              <a:cs typeface="Calibri" panose="020F0502020204030204" pitchFamily="34" charset="0"/>
            </a:endParaRPr>
          </a:p>
          <a:p>
            <a:pPr marL="0" indent="0" algn="ctr">
              <a:buNone/>
            </a:pPr>
            <a:endParaRPr lang="fr-FR" sz="1600" dirty="0">
              <a:latin typeface="Calibri" panose="020F0502020204030204" pitchFamily="34" charset="0"/>
              <a:cs typeface="Calibri" panose="020F0502020204030204" pitchFamily="34" charset="0"/>
            </a:endParaRPr>
          </a:p>
          <a:p>
            <a:pPr marL="0" indent="0" algn="ctr">
              <a:buNone/>
            </a:pPr>
            <a:endParaRPr lang="fr-FR" sz="1600" b="1" dirty="0">
              <a:latin typeface="Calibri" panose="020F0502020204030204" pitchFamily="34" charset="0"/>
              <a:cs typeface="Calibri" panose="020F0502020204030204" pitchFamily="34" charset="0"/>
            </a:endParaRPr>
          </a:p>
          <a:p>
            <a:pPr marL="0" indent="0" algn="ctr">
              <a:buNone/>
            </a:pPr>
            <a:r>
              <a:rPr lang="fr-FR" sz="1600" b="1" dirty="0">
                <a:latin typeface="Calibri" panose="020F0502020204030204" pitchFamily="34" charset="0"/>
                <a:cs typeface="Calibri" panose="020F0502020204030204" pitchFamily="34" charset="0"/>
              </a:rPr>
              <a:t>Veillez à bien choisir, voire ajuster si nécessaire, les exercices proposés aux consignes précisées dans ce présent guide.</a:t>
            </a:r>
          </a:p>
          <a:p>
            <a:pPr marL="0" indent="0" algn="ctr">
              <a:buNone/>
            </a:pPr>
            <a:endParaRPr lang="fr-FR" sz="1600" dirty="0">
              <a:latin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3D68D692-579A-214C-B8E8-64F22FFFBE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8202" y="2823881"/>
            <a:ext cx="1400936" cy="506316"/>
          </a:xfrm>
          <a:prstGeom prst="rect">
            <a:avLst/>
          </a:prstGeom>
        </p:spPr>
      </p:pic>
      <p:pic>
        <p:nvPicPr>
          <p:cNvPr id="10" name="Image 9">
            <a:extLst>
              <a:ext uri="{FF2B5EF4-FFF2-40B4-BE49-F238E27FC236}">
                <a16:creationId xmlns:a16="http://schemas.microsoft.com/office/drawing/2014/main" id="{1FB23F12-8757-FC47-87EC-238102C401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2486" y="3330197"/>
            <a:ext cx="1192369" cy="1192369"/>
          </a:xfrm>
          <a:prstGeom prst="rect">
            <a:avLst/>
          </a:prstGeom>
        </p:spPr>
      </p:pic>
    </p:spTree>
    <p:extLst>
      <p:ext uri="{BB962C8B-B14F-4D97-AF65-F5344CB8AC3E}">
        <p14:creationId xmlns:p14="http://schemas.microsoft.com/office/powerpoint/2010/main" val="3594519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49032" y="1439675"/>
            <a:ext cx="9684124" cy="4540008"/>
          </a:xfrm>
        </p:spPr>
        <p:txBody>
          <a:bodyPr>
            <a:noAutofit/>
          </a:bodyPr>
          <a:lstStyle/>
          <a:p>
            <a:pPr marL="0" indent="0">
              <a:buNone/>
            </a:pPr>
            <a:r>
              <a:rPr lang="fr-FR" sz="1600" b="1" dirty="0">
                <a:latin typeface="Calibri" panose="020F0502020204030204" pitchFamily="34" charset="0"/>
                <a:cs typeface="Calibri" panose="020F0502020204030204" pitchFamily="34" charset="0"/>
              </a:rPr>
              <a:t>Veuillez prendre connaissance et respecter les guides édités par le Ministère des Sports </a:t>
            </a:r>
            <a:r>
              <a:rPr lang="fr-FR" sz="1600" dirty="0">
                <a:latin typeface="Calibri" panose="020F0502020204030204" pitchFamily="34" charset="0"/>
                <a:cs typeface="Calibri" panose="020F0502020204030204" pitchFamily="34" charset="0"/>
              </a:rPr>
              <a:t>et mis à jour régulièrement selon les directives gouvernementales :</a:t>
            </a:r>
          </a:p>
          <a:p>
            <a:pPr marL="457200" lvl="1" indent="0">
              <a:buNone/>
            </a:pPr>
            <a:endParaRPr lang="fr-FR" sz="1600" dirty="0">
              <a:latin typeface="Calibri" panose="020F0502020204030204" pitchFamily="34" charset="0"/>
              <a:cs typeface="Calibri" panose="020F0502020204030204" pitchFamily="34" charset="0"/>
              <a:hlinkClick r:id="rId2"/>
            </a:endParaRPr>
          </a:p>
          <a:p>
            <a:pPr marL="457200" lvl="1" indent="0">
              <a:buNone/>
            </a:pPr>
            <a:endParaRPr lang="fr-FR" sz="1600" dirty="0">
              <a:latin typeface="Calibri" panose="020F0502020204030204" pitchFamily="34" charset="0"/>
              <a:cs typeface="Calibri" panose="020F0502020204030204" pitchFamily="34" charset="0"/>
              <a:hlinkClick r:id="rId2"/>
            </a:endParaRPr>
          </a:p>
          <a:p>
            <a:pPr marL="457200" lvl="1" indent="0">
              <a:buNone/>
            </a:pPr>
            <a:r>
              <a:rPr lang="fr-FR" sz="1600" dirty="0">
                <a:latin typeface="Calibri" panose="020F0502020204030204" pitchFamily="34" charset="0"/>
                <a:cs typeface="Calibri" panose="020F0502020204030204" pitchFamily="34" charset="0"/>
                <a:hlinkClick r:id="rId2"/>
              </a:rPr>
              <a:t>Guide d’accompagnement de reprise des activités sportives</a:t>
            </a:r>
            <a:endParaRPr lang="fr-FR" sz="1600" dirty="0">
              <a:latin typeface="Calibri" panose="020F0502020204030204" pitchFamily="34" charset="0"/>
              <a:cs typeface="Calibri" panose="020F0502020204030204" pitchFamily="34" charset="0"/>
            </a:endParaRPr>
          </a:p>
          <a:p>
            <a:pPr marL="457200" lvl="1" indent="0">
              <a:buNone/>
            </a:pPr>
            <a:endParaRPr lang="fr-FR" sz="1600" dirty="0">
              <a:latin typeface="Calibri" panose="020F0502020204030204" pitchFamily="34" charset="0"/>
              <a:cs typeface="Calibri" panose="020F0502020204030204" pitchFamily="34" charset="0"/>
            </a:endParaRPr>
          </a:p>
          <a:p>
            <a:pPr marL="457200" lvl="1" indent="0">
              <a:buNone/>
            </a:pPr>
            <a:r>
              <a:rPr lang="fr-FR" sz="1600" dirty="0">
                <a:latin typeface="Calibri" panose="020F0502020204030204" pitchFamily="34" charset="0"/>
                <a:cs typeface="Calibri" panose="020F0502020204030204" pitchFamily="34" charset="0"/>
                <a:hlinkClick r:id="rId3"/>
              </a:rPr>
              <a:t>Guide de recommandations des équipements sportifs, sites et espaces de pratiques sportives</a:t>
            </a:r>
            <a:endParaRPr lang="fr-FR" sz="1600" dirty="0">
              <a:latin typeface="Calibri" panose="020F0502020204030204" pitchFamily="34" charset="0"/>
              <a:cs typeface="Calibri" panose="020F0502020204030204" pitchFamily="34" charset="0"/>
            </a:endParaRPr>
          </a:p>
          <a:p>
            <a:pPr marL="457200" lvl="1" indent="0">
              <a:buNone/>
            </a:pPr>
            <a:endParaRPr lang="fr-FR" sz="1600" dirty="0">
              <a:latin typeface="Calibri" panose="020F0502020204030204" pitchFamily="34" charset="0"/>
              <a:cs typeface="Calibri" panose="020F0502020204030204" pitchFamily="34" charset="0"/>
            </a:endParaRPr>
          </a:p>
          <a:p>
            <a:pPr marL="457200" lvl="1" indent="0">
              <a:buNone/>
            </a:pPr>
            <a:r>
              <a:rPr lang="fr-FR" sz="1600" dirty="0">
                <a:latin typeface="Calibri" panose="020F0502020204030204" pitchFamily="34" charset="0"/>
                <a:cs typeface="Calibri" panose="020F0502020204030204" pitchFamily="34" charset="0"/>
                <a:hlinkClick r:id="rId4"/>
              </a:rPr>
              <a:t>Guide de recommandations sanitaires à la reprise sportive</a:t>
            </a:r>
            <a:endParaRPr lang="fr-FR" sz="1600" dirty="0">
              <a:latin typeface="Calibri" panose="020F0502020204030204" pitchFamily="34" charset="0"/>
              <a:cs typeface="Calibri" panose="020F0502020204030204" pitchFamily="34" charset="0"/>
            </a:endParaRPr>
          </a:p>
          <a:p>
            <a:pPr marL="457200" lvl="1" indent="0">
              <a:buNone/>
            </a:pPr>
            <a:endParaRPr lang="fr-FR" sz="1600" dirty="0">
              <a:latin typeface="Calibri" panose="020F0502020204030204" pitchFamily="34" charset="0"/>
              <a:cs typeface="Calibri" panose="020F0502020204030204" pitchFamily="34" charset="0"/>
            </a:endParaRPr>
          </a:p>
          <a:p>
            <a:pPr marL="457200" lvl="1" indent="0">
              <a:buNone/>
            </a:pPr>
            <a:r>
              <a:rPr lang="fr-FR" sz="1600" dirty="0">
                <a:solidFill>
                  <a:srgbClr val="92D050"/>
                </a:solidFill>
                <a:latin typeface="Calibri" panose="020F0502020204030204" pitchFamily="34" charset="0"/>
                <a:cs typeface="Calibri" panose="020F0502020204030204" pitchFamily="34" charset="0"/>
                <a:hlinkClick r:id="rId5"/>
              </a:rPr>
              <a:t>Guide des sports à reprise différée</a:t>
            </a:r>
            <a:endParaRPr lang="fr-FR" sz="1600" dirty="0">
              <a:solidFill>
                <a:srgbClr val="92D050"/>
              </a:solidFill>
              <a:latin typeface="Calibri" panose="020F0502020204030204" pitchFamily="34" charset="0"/>
              <a:cs typeface="Calibri" panose="020F0502020204030204" pitchFamily="34" charset="0"/>
            </a:endParaRPr>
          </a:p>
          <a:p>
            <a:pPr marL="457200" lvl="1" indent="0">
              <a:buNone/>
            </a:pPr>
            <a:endParaRPr lang="fr-FR" sz="1600" dirty="0">
              <a:latin typeface="Calibri" panose="020F0502020204030204" pitchFamily="34" charset="0"/>
              <a:cs typeface="Calibri" panose="020F0502020204030204" pitchFamily="34" charset="0"/>
            </a:endParaRPr>
          </a:p>
          <a:p>
            <a:pPr marL="0" indent="0"/>
            <a:endParaRPr lang="fr-FR" sz="1600" dirty="0">
              <a:latin typeface="Calibri" panose="020F0502020204030204" pitchFamily="34" charset="0"/>
              <a:cs typeface="Calibri" panose="020F0502020204030204" pitchFamily="34" charset="0"/>
            </a:endParaRPr>
          </a:p>
          <a:p>
            <a:pPr marL="0" indent="0" algn="ctr">
              <a:buNone/>
            </a:pPr>
            <a:r>
              <a:rPr lang="fr-FR" sz="1600" dirty="0">
                <a:latin typeface="Calibri" panose="020F0502020204030204" pitchFamily="34" charset="0"/>
                <a:cs typeface="Calibri" panose="020F0502020204030204" pitchFamily="34" charset="0"/>
              </a:rPr>
              <a:t>Ces guides seront transmis aux clubs, comités départementaux et ligues et placés sur les réseaux sociaux de la FFH.</a:t>
            </a:r>
          </a:p>
          <a:p>
            <a:pPr marL="0" indent="0" algn="ctr">
              <a:buNone/>
            </a:pPr>
            <a:endParaRPr lang="fr-FR" sz="1600" dirty="0">
              <a:latin typeface="Calibri" panose="020F0502020204030204" pitchFamily="34" charset="0"/>
              <a:cs typeface="Calibri" panose="020F0502020204030204" pitchFamily="34" charset="0"/>
            </a:endParaRPr>
          </a:p>
        </p:txBody>
      </p:sp>
      <p:sp>
        <p:nvSpPr>
          <p:cNvPr id="2" name="Flèche vers la droite 1">
            <a:extLst>
              <a:ext uri="{FF2B5EF4-FFF2-40B4-BE49-F238E27FC236}">
                <a16:creationId xmlns:a16="http://schemas.microsoft.com/office/drawing/2014/main" id="{BFB4B512-3875-884C-A55B-B2B31C3DEA66}"/>
              </a:ext>
            </a:extLst>
          </p:cNvPr>
          <p:cNvSpPr/>
          <p:nvPr/>
        </p:nvSpPr>
        <p:spPr>
          <a:xfrm>
            <a:off x="1577659" y="2576631"/>
            <a:ext cx="399245" cy="244699"/>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vers la droite 3">
            <a:extLst>
              <a:ext uri="{FF2B5EF4-FFF2-40B4-BE49-F238E27FC236}">
                <a16:creationId xmlns:a16="http://schemas.microsoft.com/office/drawing/2014/main" id="{0C46024C-84C8-4A42-9B09-877BDEA1D697}"/>
              </a:ext>
            </a:extLst>
          </p:cNvPr>
          <p:cNvSpPr/>
          <p:nvPr/>
        </p:nvSpPr>
        <p:spPr>
          <a:xfrm>
            <a:off x="1577660" y="3117544"/>
            <a:ext cx="399245" cy="244699"/>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vers la droite 4">
            <a:extLst>
              <a:ext uri="{FF2B5EF4-FFF2-40B4-BE49-F238E27FC236}">
                <a16:creationId xmlns:a16="http://schemas.microsoft.com/office/drawing/2014/main" id="{CF6A3ACE-766E-DC44-A42A-04FAAE88D850}"/>
              </a:ext>
            </a:extLst>
          </p:cNvPr>
          <p:cNvSpPr/>
          <p:nvPr/>
        </p:nvSpPr>
        <p:spPr>
          <a:xfrm>
            <a:off x="1577659" y="3690654"/>
            <a:ext cx="399245" cy="244699"/>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itre 1">
            <a:extLst>
              <a:ext uri="{FF2B5EF4-FFF2-40B4-BE49-F238E27FC236}">
                <a16:creationId xmlns:a16="http://schemas.microsoft.com/office/drawing/2014/main" id="{14985B06-8432-3147-AB4C-BF8433453A75}"/>
              </a:ext>
            </a:extLst>
          </p:cNvPr>
          <p:cNvSpPr>
            <a:spLocks noGrp="1"/>
          </p:cNvSpPr>
          <p:nvPr>
            <p:ph type="title"/>
          </p:nvPr>
        </p:nvSpPr>
        <p:spPr>
          <a:xfrm>
            <a:off x="125505" y="114112"/>
            <a:ext cx="11994777" cy="1325563"/>
          </a:xfrm>
        </p:spPr>
        <p:txBody>
          <a:bodyPr>
            <a:normAutofit/>
          </a:bodyPr>
          <a:lstStyle/>
          <a:p>
            <a:pPr algn="ctr"/>
            <a:r>
              <a:rPr lang="fr-FR" sz="3600" b="1" dirty="0">
                <a:solidFill>
                  <a:srgbClr val="C00000"/>
                </a:solidFill>
                <a:latin typeface="Calibri" panose="020F0502020204030204" pitchFamily="34" charset="0"/>
                <a:cs typeface="Calibri" panose="020F0502020204030204" pitchFamily="34" charset="0"/>
              </a:rPr>
              <a:t>GUIDES EDITES PAR LE MINISTERE DES SPORTS</a:t>
            </a:r>
          </a:p>
        </p:txBody>
      </p:sp>
      <p:sp>
        <p:nvSpPr>
          <p:cNvPr id="8" name="Flèche vers la droite 7">
            <a:extLst>
              <a:ext uri="{FF2B5EF4-FFF2-40B4-BE49-F238E27FC236}">
                <a16:creationId xmlns:a16="http://schemas.microsoft.com/office/drawing/2014/main" id="{F0855B4C-DB35-1846-9A3D-2164201021E0}"/>
              </a:ext>
            </a:extLst>
          </p:cNvPr>
          <p:cNvSpPr/>
          <p:nvPr/>
        </p:nvSpPr>
        <p:spPr>
          <a:xfrm>
            <a:off x="1581226" y="4212250"/>
            <a:ext cx="399245" cy="244699"/>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22731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25081" y="177148"/>
            <a:ext cx="10458959" cy="6288046"/>
          </a:xfrm>
        </p:spPr>
        <p:txBody>
          <a:bodyPr>
            <a:normAutofit fontScale="92500" lnSpcReduction="20000"/>
          </a:bodyPr>
          <a:lstStyle/>
          <a:p>
            <a:pPr marL="0" indent="0" algn="ctr">
              <a:buNone/>
            </a:pPr>
            <a:r>
              <a:rPr lang="fr-FR" sz="3600" b="1" dirty="0">
                <a:solidFill>
                  <a:srgbClr val="C00000"/>
                </a:solidFill>
                <a:latin typeface="Calibri" panose="020F0502020204030204" pitchFamily="34" charset="0"/>
                <a:cs typeface="Calibri" panose="020F0502020204030204" pitchFamily="34" charset="0"/>
              </a:rPr>
              <a:t>SOYONS CITOYENS !</a:t>
            </a:r>
          </a:p>
          <a:p>
            <a:pPr marL="0" indent="0" algn="ctr">
              <a:buNone/>
            </a:pPr>
            <a:endParaRPr lang="fr-FR" sz="3600" dirty="0"/>
          </a:p>
          <a:p>
            <a:pPr marL="0" indent="0" algn="ctr">
              <a:buNone/>
            </a:pPr>
            <a:r>
              <a:rPr lang="fr-FR" b="1" dirty="0">
                <a:latin typeface="Calibri" panose="020F0502020204030204" pitchFamily="34" charset="0"/>
                <a:cs typeface="Calibri" panose="020F0502020204030204" pitchFamily="34" charset="0"/>
              </a:rPr>
              <a:t>Le bon état sanitaire des clubs relève de la responsabilité de tous.</a:t>
            </a:r>
          </a:p>
          <a:p>
            <a:pPr marL="0" indent="0" algn="ctr">
              <a:buNone/>
            </a:pPr>
            <a:endParaRPr lang="fr-FR" b="1" dirty="0">
              <a:latin typeface="Calibri" panose="020F0502020204030204" pitchFamily="34" charset="0"/>
              <a:cs typeface="Calibri" panose="020F0502020204030204" pitchFamily="34" charset="0"/>
            </a:endParaRPr>
          </a:p>
          <a:p>
            <a:pPr marL="0" indent="0" algn="ctr">
              <a:buNone/>
            </a:pPr>
            <a:endParaRPr lang="fr-FR" b="1" dirty="0">
              <a:latin typeface="Calibri" panose="020F0502020204030204" pitchFamily="34" charset="0"/>
              <a:cs typeface="Calibri" panose="020F0502020204030204" pitchFamily="34" charset="0"/>
            </a:endParaRPr>
          </a:p>
          <a:p>
            <a:pPr marL="0" indent="0" algn="ctr">
              <a:buNone/>
            </a:pPr>
            <a:endParaRPr lang="fr-FR" b="1" dirty="0">
              <a:latin typeface="Calibri" panose="020F0502020204030204" pitchFamily="34" charset="0"/>
              <a:cs typeface="Calibri" panose="020F0502020204030204" pitchFamily="34" charset="0"/>
            </a:endParaRPr>
          </a:p>
          <a:p>
            <a:pPr marL="0" indent="0" algn="ctr">
              <a:buNone/>
            </a:pPr>
            <a:endParaRPr lang="fr-FR" b="1" dirty="0">
              <a:latin typeface="Calibri" panose="020F0502020204030204" pitchFamily="34" charset="0"/>
              <a:cs typeface="Calibri" panose="020F0502020204030204" pitchFamily="34" charset="0"/>
            </a:endParaRPr>
          </a:p>
          <a:p>
            <a:pPr marL="0" indent="0" algn="ctr">
              <a:buNone/>
            </a:pPr>
            <a:endParaRPr lang="fr-FR" b="1" dirty="0">
              <a:latin typeface="Calibri" panose="020F0502020204030204" pitchFamily="34" charset="0"/>
              <a:cs typeface="Calibri" panose="020F0502020204030204" pitchFamily="34" charset="0"/>
            </a:endParaRPr>
          </a:p>
          <a:p>
            <a:pPr marL="0" indent="0" algn="ctr">
              <a:buNone/>
            </a:pPr>
            <a:endParaRPr lang="fr-FR" b="1" dirty="0">
              <a:latin typeface="Calibri" panose="020F0502020204030204" pitchFamily="34" charset="0"/>
              <a:cs typeface="Calibri" panose="020F0502020204030204" pitchFamily="34" charset="0"/>
            </a:endParaRPr>
          </a:p>
          <a:p>
            <a:pPr marL="0" indent="0" algn="ctr">
              <a:buNone/>
            </a:pPr>
            <a:endParaRPr lang="fr-FR" b="1" dirty="0">
              <a:latin typeface="Calibri" panose="020F0502020204030204" pitchFamily="34" charset="0"/>
              <a:cs typeface="Calibri" panose="020F0502020204030204" pitchFamily="34" charset="0"/>
            </a:endParaRPr>
          </a:p>
          <a:p>
            <a:pPr marL="0" indent="0" algn="ctr">
              <a:buNone/>
            </a:pPr>
            <a:endParaRPr lang="fr-FR" b="1" dirty="0">
              <a:latin typeface="Calibri" panose="020F0502020204030204" pitchFamily="34" charset="0"/>
              <a:cs typeface="Calibri" panose="020F0502020204030204" pitchFamily="34" charset="0"/>
            </a:endParaRPr>
          </a:p>
          <a:p>
            <a:pPr marL="0" indent="0" algn="ctr">
              <a:buNone/>
            </a:pPr>
            <a:endParaRPr lang="fr-FR" b="1" dirty="0">
              <a:latin typeface="Calibri" panose="020F0502020204030204" pitchFamily="34" charset="0"/>
              <a:cs typeface="Calibri" panose="020F0502020204030204" pitchFamily="34" charset="0"/>
            </a:endParaRPr>
          </a:p>
          <a:p>
            <a:pPr marL="0" indent="0" algn="ctr">
              <a:buNone/>
            </a:pPr>
            <a:endParaRPr lang="fr-FR" b="1" dirty="0">
              <a:latin typeface="Calibri" panose="020F0502020204030204" pitchFamily="34" charset="0"/>
              <a:cs typeface="Calibri" panose="020F0502020204030204" pitchFamily="34" charset="0"/>
            </a:endParaRPr>
          </a:p>
          <a:p>
            <a:pPr marL="0" indent="0" algn="ctr">
              <a:buNone/>
            </a:pPr>
            <a:r>
              <a:rPr lang="fr-FR" b="1" dirty="0">
                <a:latin typeface="Calibri" panose="020F0502020204030204" pitchFamily="34" charset="0"/>
                <a:cs typeface="Calibri" panose="020F0502020204030204" pitchFamily="34" charset="0"/>
              </a:rPr>
              <a:t>Merci de votre collaboration.</a:t>
            </a:r>
          </a:p>
        </p:txBody>
      </p:sp>
      <p:pic>
        <p:nvPicPr>
          <p:cNvPr id="8" name="Image 7">
            <a:extLst>
              <a:ext uri="{FF2B5EF4-FFF2-40B4-BE49-F238E27FC236}">
                <a16:creationId xmlns:a16="http://schemas.microsoft.com/office/drawing/2014/main" id="{836811ED-B770-5D47-9950-F7F2B26A7F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1287" y="1876380"/>
            <a:ext cx="4726546" cy="3151031"/>
          </a:xfrm>
          <a:prstGeom prst="rect">
            <a:avLst/>
          </a:prstGeom>
        </p:spPr>
      </p:pic>
    </p:spTree>
    <p:extLst>
      <p:ext uri="{BB962C8B-B14F-4D97-AF65-F5344CB8AC3E}">
        <p14:creationId xmlns:p14="http://schemas.microsoft.com/office/powerpoint/2010/main" val="1922731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3337" y="107152"/>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SOMMAIRE</a:t>
            </a:r>
            <a:endParaRPr lang="fr-FR" b="1" dirty="0">
              <a:solidFill>
                <a:srgbClr val="C0000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1476946" y="1290568"/>
            <a:ext cx="8508382" cy="5146040"/>
          </a:xfrm>
        </p:spPr>
        <p:txBody>
          <a:bodyPr>
            <a:noAutofit/>
          </a:bodyPr>
          <a:lstStyle/>
          <a:p>
            <a:pPr marL="0" indent="0" algn="ctr">
              <a:buNone/>
            </a:pPr>
            <a:r>
              <a:rPr lang="fr-FR" sz="1600" b="1" dirty="0">
                <a:latin typeface="Calibri" panose="020F0502020204030204" pitchFamily="34" charset="0"/>
                <a:cs typeface="Calibri" panose="020F0502020204030204" pitchFamily="34" charset="0"/>
              </a:rPr>
              <a:t>I – Introduction </a:t>
            </a:r>
          </a:p>
          <a:p>
            <a:pPr marL="0" indent="0" algn="ctr">
              <a:buNone/>
            </a:pPr>
            <a:r>
              <a:rPr lang="fr-FR" sz="1600" b="1" dirty="0">
                <a:latin typeface="Calibri" panose="020F0502020204030204" pitchFamily="34" charset="0"/>
                <a:cs typeface="Calibri" panose="020F0502020204030204" pitchFamily="34" charset="0"/>
              </a:rPr>
              <a:t>II – Protocole général : rythme de reprise envisagé des activités</a:t>
            </a:r>
          </a:p>
          <a:p>
            <a:pPr marL="0" indent="0" algn="ctr">
              <a:buNone/>
            </a:pPr>
            <a:r>
              <a:rPr lang="fr-FR" sz="1600" b="1" dirty="0">
                <a:latin typeface="Calibri" panose="020F0502020204030204" pitchFamily="34" charset="0"/>
                <a:cs typeface="Calibri" panose="020F0502020204030204" pitchFamily="34" charset="0"/>
              </a:rPr>
              <a:t>III – Protocole général : publics concernés</a:t>
            </a:r>
          </a:p>
          <a:p>
            <a:pPr marL="0" indent="0" algn="ctr">
              <a:buNone/>
            </a:pPr>
            <a:r>
              <a:rPr lang="fr-FR" sz="1600" b="1" dirty="0">
                <a:latin typeface="Calibri" panose="020F0502020204030204" pitchFamily="34" charset="0"/>
                <a:cs typeface="Calibri" panose="020F0502020204030204" pitchFamily="34" charset="0"/>
              </a:rPr>
              <a:t>IV -  Protocole général : règles adaptées au contexte sanitaire (en dehors du terrain/sur le terrain) </a:t>
            </a:r>
          </a:p>
          <a:p>
            <a:pPr marL="0" indent="0" algn="ctr">
              <a:buNone/>
            </a:pPr>
            <a:r>
              <a:rPr lang="fr-FR" sz="1600" b="1" dirty="0">
                <a:latin typeface="Calibri" panose="020F0502020204030204" pitchFamily="34" charset="0"/>
                <a:cs typeface="Calibri" panose="020F0502020204030204" pitchFamily="34" charset="0"/>
              </a:rPr>
              <a:t>V – Assistance et contrôle</a:t>
            </a:r>
          </a:p>
          <a:p>
            <a:pPr marL="0" indent="0" algn="ctr">
              <a:buNone/>
            </a:pPr>
            <a:r>
              <a:rPr lang="fr-FR" sz="1600" b="1" dirty="0">
                <a:latin typeface="Calibri" panose="020F0502020204030204" pitchFamily="34" charset="0"/>
                <a:cs typeface="Calibri" panose="020F0502020204030204" pitchFamily="34" charset="0"/>
              </a:rPr>
              <a:t>VI – Recommandations médicales </a:t>
            </a:r>
          </a:p>
          <a:p>
            <a:pPr marL="0" indent="0" algn="ctr">
              <a:buNone/>
            </a:pPr>
            <a:r>
              <a:rPr lang="fr-FR" sz="1600" b="1" dirty="0">
                <a:latin typeface="Calibri" panose="020F0502020204030204" pitchFamily="34" charset="0"/>
                <a:cs typeface="Calibri" panose="020F0502020204030204" pitchFamily="34" charset="0"/>
              </a:rPr>
              <a:t>VII – Recommandations à la reprise de l’activité physique </a:t>
            </a:r>
          </a:p>
          <a:p>
            <a:pPr marL="0" indent="0" algn="ctr">
              <a:buNone/>
            </a:pPr>
            <a:r>
              <a:rPr lang="fr-FR" sz="1600" b="1" dirty="0">
                <a:latin typeface="Calibri" panose="020F0502020204030204" pitchFamily="34" charset="0"/>
                <a:cs typeface="Calibri" panose="020F0502020204030204" pitchFamily="34" charset="0"/>
              </a:rPr>
              <a:t>VIII – Reprise de l’activité au sein des clubs (phase 1)</a:t>
            </a:r>
          </a:p>
          <a:p>
            <a:pPr marL="0" indent="0" algn="ctr">
              <a:buNone/>
            </a:pPr>
            <a:r>
              <a:rPr lang="fr-FR" sz="1600" b="1" dirty="0">
                <a:latin typeface="Calibri" panose="020F0502020204030204" pitchFamily="34" charset="0"/>
                <a:cs typeface="Calibri" panose="020F0502020204030204" pitchFamily="34" charset="0"/>
              </a:rPr>
              <a:t>IX – Fiche « entraînement » phase 1</a:t>
            </a:r>
          </a:p>
          <a:p>
            <a:pPr marL="0" indent="0" algn="ctr">
              <a:buNone/>
            </a:pPr>
            <a:r>
              <a:rPr lang="fr-FR" sz="1600" b="1" dirty="0">
                <a:latin typeface="Calibri" panose="020F0502020204030204" pitchFamily="34" charset="0"/>
                <a:cs typeface="Calibri" panose="020F0502020204030204" pitchFamily="34" charset="0"/>
              </a:rPr>
              <a:t>X – Fiche « entraînement » : préconisations</a:t>
            </a:r>
          </a:p>
          <a:p>
            <a:pPr marL="0" indent="0" algn="ctr">
              <a:buNone/>
            </a:pPr>
            <a:r>
              <a:rPr lang="fr-FR" sz="1600" b="1" dirty="0">
                <a:latin typeface="Calibri" panose="020F0502020204030204" pitchFamily="34" charset="0"/>
                <a:cs typeface="Calibri" panose="020F0502020204030204" pitchFamily="34" charset="0"/>
              </a:rPr>
              <a:t>XI – Fiche « entraînement » : vidéo </a:t>
            </a:r>
          </a:p>
          <a:p>
            <a:pPr marL="0" indent="0" algn="ctr">
              <a:buNone/>
            </a:pPr>
            <a:r>
              <a:rPr lang="fr-FR" sz="1600" b="1" dirty="0">
                <a:latin typeface="Calibri" panose="020F0502020204030204" pitchFamily="34" charset="0"/>
                <a:cs typeface="Calibri" panose="020F0502020204030204" pitchFamily="34" charset="0"/>
              </a:rPr>
              <a:t>XII – Réalisation de séances adaptées </a:t>
            </a:r>
          </a:p>
          <a:p>
            <a:pPr marL="0" indent="0" algn="ctr">
              <a:buNone/>
            </a:pPr>
            <a:r>
              <a:rPr lang="fr-FR" sz="1600" b="1" dirty="0">
                <a:latin typeface="Calibri" panose="020F0502020204030204" pitchFamily="34" charset="0"/>
                <a:cs typeface="Calibri" panose="020F0502020204030204" pitchFamily="34" charset="0"/>
              </a:rPr>
              <a:t>XIII – Guides édités par le Ministère des Sports</a:t>
            </a:r>
          </a:p>
          <a:p>
            <a:pPr marL="0" indent="0" algn="ctr">
              <a:buNone/>
            </a:pPr>
            <a:endParaRPr lang="fr-FR" sz="1400" dirty="0">
              <a:latin typeface="Calibri" panose="020F0502020204030204" pitchFamily="34" charset="0"/>
              <a:cs typeface="Calibri" panose="020F0502020204030204" pitchFamily="34" charset="0"/>
            </a:endParaRPr>
          </a:p>
          <a:p>
            <a:pPr marL="0" indent="0" algn="ctr">
              <a:buNone/>
            </a:pPr>
            <a:endParaRPr lang="fr-FR"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7588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3337" y="107152"/>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INTRODUCTION</a:t>
            </a:r>
            <a:endParaRPr lang="fr-FR" b="1" dirty="0">
              <a:solidFill>
                <a:srgbClr val="C0000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2387145" y="1136021"/>
            <a:ext cx="7448057" cy="5146040"/>
          </a:xfrm>
        </p:spPr>
        <p:txBody>
          <a:bodyPr>
            <a:noAutofit/>
          </a:bodyPr>
          <a:lstStyle/>
          <a:p>
            <a:pPr marL="0" indent="0" algn="just">
              <a:buNone/>
            </a:pPr>
            <a:r>
              <a:rPr lang="fr-FR" sz="1200" dirty="0">
                <a:latin typeface="Calibri" panose="020F0502020204030204" pitchFamily="34" charset="0"/>
                <a:cs typeface="Calibri" panose="020F0502020204030204" pitchFamily="34" charset="0"/>
              </a:rPr>
              <a:t>Chères Présidentes, Chers Présidents,</a:t>
            </a:r>
          </a:p>
          <a:p>
            <a:pPr marL="0" indent="0" algn="just">
              <a:buNone/>
            </a:pPr>
            <a:r>
              <a:rPr lang="fr-FR" sz="1200" dirty="0">
                <a:latin typeface="Calibri" panose="020F0502020204030204" pitchFamily="34" charset="0"/>
                <a:cs typeface="Calibri" panose="020F0502020204030204" pitchFamily="34" charset="0"/>
              </a:rPr>
              <a:t>Chers dirigeants, bénévoles, entraîneurs et encadrants,</a:t>
            </a:r>
          </a:p>
          <a:p>
            <a:pPr marL="0" indent="0" algn="just">
              <a:buNone/>
            </a:pPr>
            <a:r>
              <a:rPr lang="fr-FR" sz="1200" dirty="0">
                <a:latin typeface="Calibri" panose="020F0502020204030204" pitchFamily="34" charset="0"/>
                <a:cs typeface="Calibri" panose="020F0502020204030204" pitchFamily="34" charset="0"/>
              </a:rPr>
              <a:t>En ce printemps 2020, le Covid19  nous a imposé sa loi, entraînant de toutes parts des décisions inimaginables en ce début d’année. Incrédules, inquiets, désorientés, choqués, anxieux, nous sommes passés par tous les états, dans nos vies personnelles, professionnelles et associatives. Comme partout, le sport s’est arrêté et  le hockey a pris ses quartiers de confinement. Une saison sportive terminée, avec son cortège de regrets et frustrations, mais que avons su faire passer au second plan en pensant d’abord et avant tout à nos concitoyens et nos proches qui se battaient contre la maladie et au personnel soignant que nous avons mis à l’honneur au travers des témoignages de hockeyeurs (ses) en première ligne face à l’épidémie.   </a:t>
            </a:r>
          </a:p>
          <a:p>
            <a:pPr marL="0" indent="0" algn="just">
              <a:buNone/>
            </a:pPr>
            <a:r>
              <a:rPr lang="fr-FR" sz="1200" dirty="0">
                <a:latin typeface="Calibri" panose="020F0502020204030204" pitchFamily="34" charset="0"/>
                <a:cs typeface="Calibri" panose="020F0502020204030204" pitchFamily="34" charset="0"/>
              </a:rPr>
              <a:t>Cette période n’est pas encore terminée et même si cela peut encore paraître  dérisoire, nous pouvons commencer à entrevoir la sortie de ce long tunnel printanier et espérer que la passion du hockey qui nous anime tous va bientôt reprendre ses droits. </a:t>
            </a:r>
          </a:p>
          <a:p>
            <a:pPr marL="0" indent="0" algn="just">
              <a:buNone/>
            </a:pPr>
            <a:r>
              <a:rPr lang="fr-FR" sz="1200" dirty="0">
                <a:latin typeface="Calibri" panose="020F0502020204030204" pitchFamily="34" charset="0"/>
                <a:cs typeface="Calibri" panose="020F0502020204030204" pitchFamily="34" charset="0"/>
              </a:rPr>
              <a:t>Ce Guide, préparé par la Direction Technique Nationale, en très étroite collaboration avec la Direction des Sports et conformément aux directives gouvernementales doit permettre aux Clubs qui le souhaitent, et qui le peuvent en fonction de la réouverture de leurs installations, de reprendre progressivement leurs activités avec des pratiques de hockey alternatives, encadrées par un dispositif sanitaire très strict.</a:t>
            </a:r>
          </a:p>
          <a:p>
            <a:pPr marL="0" indent="0" algn="just">
              <a:buNone/>
            </a:pPr>
            <a:r>
              <a:rPr lang="fr-FR" sz="1200" dirty="0">
                <a:latin typeface="Calibri" panose="020F0502020204030204" pitchFamily="34" charset="0"/>
                <a:cs typeface="Calibri" panose="020F0502020204030204" pitchFamily="34" charset="0"/>
              </a:rPr>
              <a:t>C’est aussi et surtout pour nous tous joueurs, entraîneurs, dirigeants et bénévoles un signal positif pour commencer, prudemment, à nous projeter, avec une motivation et une détermination encore plus fortes pour repartir de plus belle pour la saison 2020/2021.</a:t>
            </a:r>
          </a:p>
          <a:p>
            <a:pPr marL="0" indent="0" algn="just">
              <a:buNone/>
            </a:pPr>
            <a:r>
              <a:rPr lang="fr-FR" sz="1200" dirty="0">
                <a:latin typeface="Calibri" panose="020F0502020204030204" pitchFamily="34" charset="0"/>
                <a:cs typeface="Calibri" panose="020F0502020204030204" pitchFamily="34" charset="0"/>
              </a:rPr>
              <a:t>Au nom du Comité Directeur de la FFH, des salariés du siège fédéral et de tous les cadres de la Direction technique nationale, pleinement mobilisés pendant cette période inédite, je vous assure de notre engagement pour vous accompagner dans cette période si importante pour vos Clubs.  </a:t>
            </a:r>
          </a:p>
          <a:p>
            <a:pPr marL="0" indent="0" algn="r">
              <a:buNone/>
            </a:pPr>
            <a:r>
              <a:rPr lang="fr-FR" sz="1400" b="1" dirty="0">
                <a:latin typeface="Calibri" panose="020F0502020204030204" pitchFamily="34" charset="0"/>
                <a:cs typeface="Calibri" panose="020F0502020204030204" pitchFamily="34" charset="0"/>
              </a:rPr>
              <a:t>Laurent BRACHET</a:t>
            </a:r>
          </a:p>
          <a:p>
            <a:pPr marL="0" indent="0" algn="r">
              <a:buNone/>
            </a:pPr>
            <a:r>
              <a:rPr lang="fr-FR" sz="1400" dirty="0">
                <a:latin typeface="Calibri" panose="020F0502020204030204" pitchFamily="34" charset="0"/>
                <a:cs typeface="Calibri" panose="020F0502020204030204" pitchFamily="34" charset="0"/>
              </a:rPr>
              <a:t>Président FFH</a:t>
            </a:r>
          </a:p>
        </p:txBody>
      </p:sp>
      <p:pic>
        <p:nvPicPr>
          <p:cNvPr id="7" name="Image 6">
            <a:extLst>
              <a:ext uri="{FF2B5EF4-FFF2-40B4-BE49-F238E27FC236}">
                <a16:creationId xmlns:a16="http://schemas.microsoft.com/office/drawing/2014/main" id="{BE01AF05-B01B-7447-BAAE-30EC349C59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746" y="1325563"/>
            <a:ext cx="1913808" cy="1645875"/>
          </a:xfrm>
          <a:prstGeom prst="rect">
            <a:avLst/>
          </a:prstGeom>
        </p:spPr>
      </p:pic>
      <p:pic>
        <p:nvPicPr>
          <p:cNvPr id="10" name="Image 9">
            <a:extLst>
              <a:ext uri="{FF2B5EF4-FFF2-40B4-BE49-F238E27FC236}">
                <a16:creationId xmlns:a16="http://schemas.microsoft.com/office/drawing/2014/main" id="{98B110A6-C5CD-1A43-8782-6F273CCB09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0361" y="6196018"/>
            <a:ext cx="1259604" cy="661982"/>
          </a:xfrm>
          <a:prstGeom prst="rect">
            <a:avLst/>
          </a:prstGeom>
        </p:spPr>
      </p:pic>
    </p:spTree>
    <p:extLst>
      <p:ext uri="{BB962C8B-B14F-4D97-AF65-F5344CB8AC3E}">
        <p14:creationId xmlns:p14="http://schemas.microsoft.com/office/powerpoint/2010/main" val="3512284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5806" y="107152"/>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INTRODUCTION</a:t>
            </a:r>
          </a:p>
        </p:txBody>
      </p:sp>
      <p:sp>
        <p:nvSpPr>
          <p:cNvPr id="3" name="Espace réservé du contenu 2"/>
          <p:cNvSpPr>
            <a:spLocks noGrp="1"/>
          </p:cNvSpPr>
          <p:nvPr>
            <p:ph idx="1"/>
          </p:nvPr>
        </p:nvSpPr>
        <p:spPr>
          <a:xfrm>
            <a:off x="2487779" y="1871760"/>
            <a:ext cx="7296912" cy="5146040"/>
          </a:xfrm>
        </p:spPr>
        <p:txBody>
          <a:bodyPr>
            <a:noAutofit/>
          </a:bodyPr>
          <a:lstStyle/>
          <a:p>
            <a:pPr marL="0" indent="0" algn="just">
              <a:buNone/>
            </a:pPr>
            <a:r>
              <a:rPr lang="fr-FR" sz="1200" dirty="0">
                <a:latin typeface="Calibri" panose="020F0502020204030204" pitchFamily="34" charset="0"/>
                <a:cs typeface="Calibri" panose="020F0502020204030204" pitchFamily="34" charset="0"/>
              </a:rPr>
              <a:t>Les joueuses et joueurs de hockey comme l’ensemble de la population française ont du vivre durant 2 mois avec le confinement. La direction technique nationale avec le soutien du département communication de la FFH a proposé régulièrement des exercices grâce à nos Sportifs de Haut Niveau et leurs préparateurs physiques. Ces exercices ont été diffusés sur les réseaux sociaux de la FFH ainsi que sur l’application « ACTIVITI ». Cela a permis à nos pratiquants d’avoir la possibilité de maintenir un état de forme minimal pour se préparer à la reprise. </a:t>
            </a:r>
          </a:p>
          <a:p>
            <a:pPr marL="0" indent="0" algn="just">
              <a:buNone/>
            </a:pPr>
            <a:r>
              <a:rPr lang="fr-FR" sz="1200" dirty="0">
                <a:latin typeface="Calibri" panose="020F0502020204030204" pitchFamily="34" charset="0"/>
                <a:cs typeface="Calibri" panose="020F0502020204030204" pitchFamily="34" charset="0"/>
              </a:rPr>
              <a:t>Celle-ci est dorénavant possible,</a:t>
            </a:r>
            <a:r>
              <a:rPr lang="fr-FR" sz="1200" dirty="0">
                <a:solidFill>
                  <a:schemeClr val="accent2"/>
                </a:solidFill>
                <a:latin typeface="Calibri" panose="020F0502020204030204" pitchFamily="34" charset="0"/>
                <a:cs typeface="Calibri" panose="020F0502020204030204" pitchFamily="34" charset="0"/>
              </a:rPr>
              <a:t> à partir du 25 mai. </a:t>
            </a:r>
            <a:r>
              <a:rPr lang="fr-FR" sz="1200" dirty="0">
                <a:latin typeface="Calibri" panose="020F0502020204030204" pitchFamily="34" charset="0"/>
                <a:cs typeface="Calibri" panose="020F0502020204030204" pitchFamily="34" charset="0"/>
              </a:rPr>
              <a:t>Cette première phase priorise, dans le respect des règles sanitaires édictées par le Ministère de la Santé, des pratiques alternatives interdisant notamment les contacts et les transmissions de balle ainsi qu’une certaine progressivité de la charge d’entraînement.</a:t>
            </a:r>
          </a:p>
          <a:p>
            <a:pPr marL="0" indent="0" algn="just">
              <a:buNone/>
            </a:pPr>
            <a:r>
              <a:rPr lang="fr-FR" sz="1200" dirty="0">
                <a:latin typeface="Calibri" panose="020F0502020204030204" pitchFamily="34" charset="0"/>
                <a:cs typeface="Calibri" panose="020F0502020204030204" pitchFamily="34" charset="0"/>
              </a:rPr>
              <a:t>Nous envisageons d’organiser la reprise progressive d’activités au travers de quatre phases s’étalant de mai à juillet 2020, elles seront déployées</a:t>
            </a:r>
            <a:r>
              <a:rPr lang="fr-FR" sz="1200" dirty="0">
                <a:solidFill>
                  <a:srgbClr val="0070C0"/>
                </a:solidFill>
                <a:latin typeface="Calibri" panose="020F0502020204030204" pitchFamily="34" charset="0"/>
                <a:cs typeface="Calibri" panose="020F0502020204030204" pitchFamily="34" charset="0"/>
              </a:rPr>
              <a:t> </a:t>
            </a:r>
            <a:r>
              <a:rPr lang="fr-FR" sz="1200" dirty="0">
                <a:latin typeface="Calibri" panose="020F0502020204030204" pitchFamily="34" charset="0"/>
                <a:cs typeface="Calibri" panose="020F0502020204030204" pitchFamily="34" charset="0"/>
              </a:rPr>
              <a:t>sous réserve de l’accord des autorités gouvernementales. </a:t>
            </a:r>
          </a:p>
          <a:p>
            <a:pPr marL="0" indent="0" algn="just">
              <a:buNone/>
            </a:pPr>
            <a:r>
              <a:rPr lang="fr-FR" sz="1200" dirty="0">
                <a:latin typeface="Calibri" panose="020F0502020204030204" pitchFamily="34" charset="0"/>
                <a:cs typeface="Calibri" panose="020F0502020204030204" pitchFamily="34" charset="0"/>
              </a:rPr>
              <a:t>Dans tous les cas, il conviendra de respecter strictement toutes les consignes sanitaires qui seront régulièrement mises à jour au sein des guides édités par le ministère des Sports et diffusés sur les réseaux sociaux de la FFH.</a:t>
            </a:r>
          </a:p>
          <a:p>
            <a:pPr marL="0" indent="0" algn="just">
              <a:buNone/>
            </a:pPr>
            <a:r>
              <a:rPr lang="fr-FR" sz="1200" dirty="0">
                <a:latin typeface="Calibri" panose="020F0502020204030204" pitchFamily="34" charset="0"/>
                <a:cs typeface="Calibri" panose="020F0502020204030204" pitchFamily="34" charset="0"/>
              </a:rPr>
              <a:t>Ce présent guide a pour objet de vous accompagner dans la reprise progressive de vos activités dans le respect du cadre règlementaire fixé par les autorités.</a:t>
            </a:r>
          </a:p>
        </p:txBody>
      </p:sp>
      <p:sp>
        <p:nvSpPr>
          <p:cNvPr id="5" name="ZoneTexte 4"/>
          <p:cNvSpPr txBox="1"/>
          <p:nvPr/>
        </p:nvSpPr>
        <p:spPr>
          <a:xfrm>
            <a:off x="7379593" y="4849788"/>
            <a:ext cx="2601534" cy="523220"/>
          </a:xfrm>
          <a:prstGeom prst="rect">
            <a:avLst/>
          </a:prstGeom>
          <a:noFill/>
        </p:spPr>
        <p:txBody>
          <a:bodyPr wrap="square" rtlCol="0">
            <a:spAutoFit/>
          </a:bodyPr>
          <a:lstStyle/>
          <a:p>
            <a:pPr algn="ctr"/>
            <a:r>
              <a:rPr lang="fr-FR" sz="1400" b="1" dirty="0">
                <a:latin typeface="Calibri" panose="020F0502020204030204" pitchFamily="34" charset="0"/>
                <a:cs typeface="Calibri" panose="020F0502020204030204" pitchFamily="34" charset="0"/>
              </a:rPr>
              <a:t>Bertrand Reynaud</a:t>
            </a:r>
          </a:p>
          <a:p>
            <a:pPr algn="ctr"/>
            <a:r>
              <a:rPr lang="fr-FR" sz="1400" dirty="0">
                <a:latin typeface="Calibri" panose="020F0502020204030204" pitchFamily="34" charset="0"/>
                <a:cs typeface="Calibri" panose="020F0502020204030204" pitchFamily="34" charset="0"/>
              </a:rPr>
              <a:t>Directeur Technique National</a:t>
            </a:r>
          </a:p>
        </p:txBody>
      </p:sp>
      <p:pic>
        <p:nvPicPr>
          <p:cNvPr id="8" name="Image 7">
            <a:extLst>
              <a:ext uri="{FF2B5EF4-FFF2-40B4-BE49-F238E27FC236}">
                <a16:creationId xmlns:a16="http://schemas.microsoft.com/office/drawing/2014/main" id="{2423E8C8-7BBA-964C-A8F9-B9D5047FA9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2293" y="5373008"/>
            <a:ext cx="936133" cy="699827"/>
          </a:xfrm>
          <a:prstGeom prst="rect">
            <a:avLst/>
          </a:prstGeom>
        </p:spPr>
      </p:pic>
      <p:pic>
        <p:nvPicPr>
          <p:cNvPr id="12" name="Image 11">
            <a:extLst>
              <a:ext uri="{FF2B5EF4-FFF2-40B4-BE49-F238E27FC236}">
                <a16:creationId xmlns:a16="http://schemas.microsoft.com/office/drawing/2014/main" id="{EC0DA492-23B9-894C-8FF6-70E90E1C2B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672" y="1871760"/>
            <a:ext cx="2253823" cy="1500540"/>
          </a:xfrm>
          <a:prstGeom prst="rect">
            <a:avLst/>
          </a:prstGeom>
        </p:spPr>
      </p:pic>
    </p:spTree>
    <p:extLst>
      <p:ext uri="{BB962C8B-B14F-4D97-AF65-F5344CB8AC3E}">
        <p14:creationId xmlns:p14="http://schemas.microsoft.com/office/powerpoint/2010/main" val="3506705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5012" y="0"/>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PROTOCOLE GENERAL</a:t>
            </a:r>
            <a:br>
              <a:rPr lang="fr-FR" sz="3600" b="1" dirty="0">
                <a:solidFill>
                  <a:srgbClr val="C00000"/>
                </a:solidFill>
                <a:latin typeface="Calibri" panose="020F0502020204030204" pitchFamily="34" charset="0"/>
                <a:cs typeface="Calibri" panose="020F0502020204030204" pitchFamily="34" charset="0"/>
              </a:rPr>
            </a:br>
            <a:r>
              <a:rPr lang="fr-FR" sz="2000" b="1" dirty="0">
                <a:solidFill>
                  <a:srgbClr val="C00000"/>
                </a:solidFill>
                <a:latin typeface="Calibri" panose="020F0502020204030204" pitchFamily="34" charset="0"/>
                <a:cs typeface="Calibri" panose="020F0502020204030204" pitchFamily="34" charset="0"/>
              </a:rPr>
              <a:t>Rythme de reprise envisagé des activités</a:t>
            </a:r>
            <a:endParaRPr lang="fr-FR" sz="3600" b="1" dirty="0">
              <a:solidFill>
                <a:srgbClr val="C0000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1203153" y="970801"/>
            <a:ext cx="9599318" cy="4999001"/>
          </a:xfrm>
        </p:spPr>
        <p:txBody>
          <a:bodyPr>
            <a:normAutofit lnSpcReduction="10000"/>
          </a:bodyPr>
          <a:lstStyle/>
          <a:p>
            <a:pPr marL="0" indent="0">
              <a:buNone/>
            </a:pPr>
            <a:endParaRPr lang="fr-FR" sz="2000" dirty="0">
              <a:latin typeface="Calibri" panose="020F0502020204030204" pitchFamily="34" charset="0"/>
              <a:cs typeface="Calibri" panose="020F0502020204030204" pitchFamily="34" charset="0"/>
            </a:endParaRPr>
          </a:p>
          <a:p>
            <a:pPr marL="0" indent="0" algn="ctr">
              <a:buNone/>
            </a:pPr>
            <a:r>
              <a:rPr lang="fr-FR" sz="1800" u="sng" dirty="0">
                <a:solidFill>
                  <a:srgbClr val="C00000"/>
                </a:solidFill>
                <a:latin typeface="Calibri" panose="020F0502020204030204" pitchFamily="34" charset="0"/>
                <a:cs typeface="Calibri" panose="020F0502020204030204" pitchFamily="34" charset="0"/>
              </a:rPr>
              <a:t>Phase 1</a:t>
            </a:r>
          </a:p>
          <a:p>
            <a:pPr marL="0" lvl="0" indent="0" algn="ctr">
              <a:buNone/>
            </a:pPr>
            <a:r>
              <a:rPr lang="fr-FR" sz="1600" dirty="0">
                <a:latin typeface="Calibri" panose="020F0502020204030204" pitchFamily="34" charset="0"/>
                <a:cs typeface="Calibri" panose="020F0502020204030204" pitchFamily="34" charset="0"/>
              </a:rPr>
              <a:t>A</a:t>
            </a:r>
            <a:r>
              <a:rPr lang="fr-FR" sz="1800" dirty="0">
                <a:latin typeface="Calibri" panose="020F0502020204030204" pitchFamily="34" charset="0"/>
                <a:cs typeface="Calibri" panose="020F0502020204030204" pitchFamily="34" charset="0"/>
              </a:rPr>
              <a:t> </a:t>
            </a:r>
            <a:r>
              <a:rPr lang="fr-FR" sz="1600" dirty="0">
                <a:latin typeface="Calibri" panose="020F0502020204030204" pitchFamily="34" charset="0"/>
                <a:cs typeface="Calibri" panose="020F0502020204030204" pitchFamily="34" charset="0"/>
              </a:rPr>
              <a:t>compter du 25 mai, seul le public concerné par l’entraînement (sauf école de hockey) est autorisé à reprendre. Les activités adaptées proposées sont alternatives à la pratique, de type préparation physique généralisée et spécifique et/ou d’habilités motrices individuelles, sans échanges de balles, ni opposition.</a:t>
            </a:r>
          </a:p>
          <a:p>
            <a:pPr marL="0" lvl="0" indent="0" algn="ctr">
              <a:buNone/>
            </a:pPr>
            <a:r>
              <a:rPr lang="fr-FR" sz="1600" dirty="0">
                <a:latin typeface="Calibri" panose="020F0502020204030204" pitchFamily="34" charset="0"/>
                <a:cs typeface="Calibri" panose="020F0502020204030204" pitchFamily="34" charset="0"/>
              </a:rPr>
              <a:t>Le rassemblement doit être </a:t>
            </a:r>
            <a:r>
              <a:rPr lang="fr-FR" sz="1600" u="sng" dirty="0">
                <a:latin typeface="Calibri" panose="020F0502020204030204" pitchFamily="34" charset="0"/>
                <a:cs typeface="Calibri" panose="020F0502020204030204" pitchFamily="34" charset="0"/>
              </a:rPr>
              <a:t>inférieur ou égal à 10 personnes</a:t>
            </a:r>
            <a:r>
              <a:rPr lang="fr-FR" sz="1600" dirty="0">
                <a:latin typeface="Calibri" panose="020F0502020204030204" pitchFamily="34" charset="0"/>
                <a:cs typeface="Calibri" panose="020F0502020204030204" pitchFamily="34" charset="0"/>
              </a:rPr>
              <a:t>.</a:t>
            </a:r>
          </a:p>
          <a:p>
            <a:pPr marL="0" indent="0" algn="ctr">
              <a:buNone/>
            </a:pPr>
            <a:endParaRPr lang="fr-FR" sz="1800" dirty="0">
              <a:latin typeface="Calibri" panose="020F0502020204030204" pitchFamily="34" charset="0"/>
              <a:cs typeface="Calibri" panose="020F0502020204030204" pitchFamily="34" charset="0"/>
            </a:endParaRPr>
          </a:p>
          <a:p>
            <a:pPr marL="0" indent="0" algn="ctr">
              <a:buNone/>
            </a:pPr>
            <a:r>
              <a:rPr lang="fr-FR" sz="1800" u="sng" dirty="0">
                <a:solidFill>
                  <a:srgbClr val="C00000"/>
                </a:solidFill>
                <a:latin typeface="Calibri" panose="020F0502020204030204" pitchFamily="34" charset="0"/>
                <a:cs typeface="Calibri" panose="020F0502020204030204" pitchFamily="34" charset="0"/>
              </a:rPr>
              <a:t>Phase 2</a:t>
            </a:r>
          </a:p>
          <a:p>
            <a:pPr marL="0" indent="0" algn="ctr">
              <a:buNone/>
            </a:pPr>
            <a:r>
              <a:rPr lang="fr-FR" sz="1600" dirty="0">
                <a:latin typeface="Calibri" panose="020F0502020204030204" pitchFamily="34" charset="0"/>
                <a:cs typeface="Calibri" panose="020F0502020204030204" pitchFamily="34" charset="0"/>
              </a:rPr>
              <a:t>3 juin au 22 juin</a:t>
            </a:r>
          </a:p>
          <a:p>
            <a:pPr marL="0" indent="0" algn="ctr">
              <a:buNone/>
            </a:pPr>
            <a:endParaRPr lang="fr-FR" sz="1400" dirty="0">
              <a:latin typeface="Calibri" panose="020F0502020204030204" pitchFamily="34" charset="0"/>
              <a:cs typeface="Calibri" panose="020F0502020204030204" pitchFamily="34" charset="0"/>
            </a:endParaRPr>
          </a:p>
          <a:p>
            <a:pPr marL="0" indent="0" algn="ctr">
              <a:buNone/>
            </a:pPr>
            <a:r>
              <a:rPr lang="fr-FR" sz="1800" u="sng" dirty="0">
                <a:solidFill>
                  <a:srgbClr val="C00000"/>
                </a:solidFill>
                <a:latin typeface="Calibri" panose="020F0502020204030204" pitchFamily="34" charset="0"/>
                <a:cs typeface="Calibri" panose="020F0502020204030204" pitchFamily="34" charset="0"/>
              </a:rPr>
              <a:t>Phase 3</a:t>
            </a:r>
          </a:p>
          <a:p>
            <a:pPr marL="0" indent="0" algn="ctr">
              <a:buNone/>
            </a:pPr>
            <a:r>
              <a:rPr lang="fr-FR" sz="1600" dirty="0">
                <a:latin typeface="Calibri" panose="020F0502020204030204" pitchFamily="34" charset="0"/>
                <a:cs typeface="Calibri" panose="020F0502020204030204" pitchFamily="34" charset="0"/>
              </a:rPr>
              <a:t>23 juin au 13 juillet</a:t>
            </a:r>
          </a:p>
          <a:p>
            <a:pPr marL="0" indent="0" algn="ctr">
              <a:buNone/>
            </a:pPr>
            <a:endParaRPr lang="fr-FR" sz="1400" dirty="0">
              <a:latin typeface="Calibri" panose="020F0502020204030204" pitchFamily="34" charset="0"/>
              <a:cs typeface="Calibri" panose="020F0502020204030204" pitchFamily="34" charset="0"/>
            </a:endParaRPr>
          </a:p>
          <a:p>
            <a:pPr marL="0" indent="0" algn="ctr">
              <a:buNone/>
            </a:pPr>
            <a:r>
              <a:rPr lang="fr-FR" sz="1800" u="sng" dirty="0">
                <a:solidFill>
                  <a:srgbClr val="C00000"/>
                </a:solidFill>
                <a:latin typeface="Calibri" panose="020F0502020204030204" pitchFamily="34" charset="0"/>
                <a:cs typeface="Calibri" panose="020F0502020204030204" pitchFamily="34" charset="0"/>
              </a:rPr>
              <a:t>Phase 4</a:t>
            </a:r>
          </a:p>
          <a:p>
            <a:pPr marL="0" indent="0" algn="ctr">
              <a:buNone/>
            </a:pPr>
            <a:r>
              <a:rPr lang="fr-FR" sz="1600" dirty="0">
                <a:latin typeface="Calibri" panose="020F0502020204030204" pitchFamily="34" charset="0"/>
                <a:cs typeface="Calibri" panose="020F0502020204030204" pitchFamily="34" charset="0"/>
              </a:rPr>
              <a:t>A partir du 14 juillet</a:t>
            </a:r>
          </a:p>
        </p:txBody>
      </p:sp>
      <p:sp>
        <p:nvSpPr>
          <p:cNvPr id="4" name="ZoneTexte 3"/>
          <p:cNvSpPr txBox="1"/>
          <p:nvPr/>
        </p:nvSpPr>
        <p:spPr>
          <a:xfrm>
            <a:off x="2559992" y="5969802"/>
            <a:ext cx="7458634" cy="800219"/>
          </a:xfrm>
          <a:prstGeom prst="rect">
            <a:avLst/>
          </a:prstGeom>
          <a:noFill/>
        </p:spPr>
        <p:txBody>
          <a:bodyPr wrap="square" rtlCol="0">
            <a:spAutoFit/>
          </a:bodyPr>
          <a:lstStyle/>
          <a:p>
            <a:pPr algn="ctr"/>
            <a:r>
              <a:rPr lang="fr-FR" sz="1400" b="1" i="1" dirty="0">
                <a:latin typeface="Calibri" panose="020F0502020204030204" pitchFamily="34" charset="0"/>
                <a:cs typeface="Calibri" panose="020F0502020204030204" pitchFamily="34" charset="0"/>
              </a:rPr>
              <a:t>Ces phases de 3 semaines ont été établies sur le rythme actuel mis en œuvre par le gouvernement.</a:t>
            </a:r>
          </a:p>
          <a:p>
            <a:pPr algn="ctr"/>
            <a:r>
              <a:rPr lang="fr-FR" sz="1400" b="1" i="1" dirty="0">
                <a:latin typeface="Calibri" panose="020F0502020204030204" pitchFamily="34" charset="0"/>
                <a:cs typeface="Calibri" panose="020F0502020204030204" pitchFamily="34" charset="0"/>
              </a:rPr>
              <a:t>Elles sont prévisionnelles et susceptibles d’être modifiées.</a:t>
            </a:r>
          </a:p>
          <a:p>
            <a:pPr algn="ctr"/>
            <a:endParaRPr lang="fr-FR" dirty="0"/>
          </a:p>
        </p:txBody>
      </p:sp>
      <p:sp>
        <p:nvSpPr>
          <p:cNvPr id="5" name="ZoneTexte 4">
            <a:extLst>
              <a:ext uri="{FF2B5EF4-FFF2-40B4-BE49-F238E27FC236}">
                <a16:creationId xmlns:a16="http://schemas.microsoft.com/office/drawing/2014/main" id="{FCB4F299-3FC9-994E-A8D8-8107A7B3FE8D}"/>
              </a:ext>
            </a:extLst>
          </p:cNvPr>
          <p:cNvSpPr txBox="1"/>
          <p:nvPr/>
        </p:nvSpPr>
        <p:spPr>
          <a:xfrm>
            <a:off x="6954592" y="1081825"/>
            <a:ext cx="184731" cy="369332"/>
          </a:xfrm>
          <a:prstGeom prst="rect">
            <a:avLst/>
          </a:prstGeom>
          <a:noFill/>
        </p:spPr>
        <p:txBody>
          <a:bodyPr wrap="none" rtlCol="0">
            <a:spAutoFit/>
          </a:bodyPr>
          <a:lstStyle/>
          <a:p>
            <a:endParaRPr lang="fr-FR"/>
          </a:p>
        </p:txBody>
      </p:sp>
      <p:sp>
        <p:nvSpPr>
          <p:cNvPr id="8" name="ZoneTexte 7">
            <a:extLst>
              <a:ext uri="{FF2B5EF4-FFF2-40B4-BE49-F238E27FC236}">
                <a16:creationId xmlns:a16="http://schemas.microsoft.com/office/drawing/2014/main" id="{17132507-DC74-604D-AF4E-2E01C06DCE88}"/>
              </a:ext>
            </a:extLst>
          </p:cNvPr>
          <p:cNvSpPr txBox="1"/>
          <p:nvPr/>
        </p:nvSpPr>
        <p:spPr>
          <a:xfrm>
            <a:off x="11629623" y="3477296"/>
            <a:ext cx="184731" cy="369332"/>
          </a:xfrm>
          <a:prstGeom prst="rect">
            <a:avLst/>
          </a:prstGeom>
          <a:noFill/>
        </p:spPr>
        <p:txBody>
          <a:bodyPr wrap="none" rtlCol="0">
            <a:spAutoFit/>
          </a:bodyPr>
          <a:lstStyle/>
          <a:p>
            <a:endParaRPr lang="fr-FR" dirty="0"/>
          </a:p>
        </p:txBody>
      </p:sp>
    </p:spTree>
    <p:extLst>
      <p:ext uri="{BB962C8B-B14F-4D97-AF65-F5344CB8AC3E}">
        <p14:creationId xmlns:p14="http://schemas.microsoft.com/office/powerpoint/2010/main" val="1617385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8211" y="0"/>
            <a:ext cx="10685929" cy="1325562"/>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PROTOCOLE GENERAL</a:t>
            </a:r>
            <a:br>
              <a:rPr lang="fr-FR" sz="3600" b="1" dirty="0">
                <a:solidFill>
                  <a:srgbClr val="C00000"/>
                </a:solidFill>
                <a:latin typeface="Calibri" panose="020F0502020204030204" pitchFamily="34" charset="0"/>
                <a:cs typeface="Calibri" panose="020F0502020204030204" pitchFamily="34" charset="0"/>
              </a:rPr>
            </a:br>
            <a:r>
              <a:rPr lang="fr-FR" sz="2000" b="1" dirty="0">
                <a:solidFill>
                  <a:srgbClr val="C00000"/>
                </a:solidFill>
                <a:latin typeface="Calibri" panose="020F0502020204030204" pitchFamily="34" charset="0"/>
                <a:cs typeface="Calibri" panose="020F0502020204030204" pitchFamily="34" charset="0"/>
              </a:rPr>
              <a:t>Publics concernés</a:t>
            </a:r>
            <a:endParaRPr lang="fr-FR" sz="3200" b="1" dirty="0">
              <a:solidFill>
                <a:srgbClr val="C0000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1582269" y="1492419"/>
            <a:ext cx="8937812" cy="1435567"/>
          </a:xfrm>
        </p:spPr>
        <p:txBody>
          <a:bodyPr>
            <a:noAutofit/>
          </a:bodyPr>
          <a:lstStyle/>
          <a:p>
            <a:pPr marL="0" lvl="0" indent="0" algn="just">
              <a:buNone/>
            </a:pPr>
            <a:r>
              <a:rPr lang="fr-FR" sz="1600" b="1" dirty="0">
                <a:latin typeface="Calibri" panose="020F0502020204030204" pitchFamily="34" charset="0"/>
                <a:cs typeface="Calibri" panose="020F0502020204030204" pitchFamily="34" charset="0"/>
              </a:rPr>
              <a:t>Tout public licencié inscrit</a:t>
            </a:r>
            <a:r>
              <a:rPr lang="fr-FR" sz="1600" dirty="0">
                <a:latin typeface="Calibri" panose="020F0502020204030204" pitchFamily="34" charset="0"/>
                <a:cs typeface="Calibri" panose="020F0502020204030204" pitchFamily="34" charset="0"/>
              </a:rPr>
              <a:t> dans une démarche de perfectionnement, d’entrainement et de performance, </a:t>
            </a:r>
            <a:r>
              <a:rPr lang="fr-FR" sz="1600" b="1" dirty="0">
                <a:latin typeface="Calibri" panose="020F0502020204030204" pitchFamily="34" charset="0"/>
                <a:cs typeface="Calibri" panose="020F0502020204030204" pitchFamily="34" charset="0"/>
              </a:rPr>
              <a:t>intégrant les Sportifs de Haut Niveau </a:t>
            </a:r>
            <a:r>
              <a:rPr lang="fr-FR" sz="1600" dirty="0">
                <a:latin typeface="Calibri" panose="020F0502020204030204" pitchFamily="34" charset="0"/>
                <a:cs typeface="Calibri" panose="020F0502020204030204" pitchFamily="34" charset="0"/>
              </a:rPr>
              <a:t>:</a:t>
            </a:r>
          </a:p>
          <a:p>
            <a:pPr marL="0" lvl="0" indent="0" algn="just">
              <a:buNone/>
            </a:pPr>
            <a:endParaRPr lang="fr-FR" sz="1600" b="1" dirty="0">
              <a:latin typeface="Calibri" panose="020F0502020204030204" pitchFamily="34" charset="0"/>
              <a:cs typeface="Calibri" panose="020F0502020204030204" pitchFamily="34" charset="0"/>
            </a:endParaRPr>
          </a:p>
          <a:p>
            <a:pPr lvl="1" algn="just"/>
            <a:r>
              <a:rPr lang="fr-FR" sz="1600" dirty="0">
                <a:latin typeface="Calibri" panose="020F0502020204030204" pitchFamily="34" charset="0"/>
                <a:cs typeface="Calibri" panose="020F0502020204030204" pitchFamily="34" charset="0"/>
              </a:rPr>
              <a:t>Performance (au sein des structures PPF et clubs) – cf. fiche « Performance »</a:t>
            </a:r>
          </a:p>
          <a:p>
            <a:pPr lvl="1" algn="just"/>
            <a:r>
              <a:rPr lang="fr-FR" sz="1600" dirty="0">
                <a:latin typeface="Calibri" panose="020F0502020204030204" pitchFamily="34" charset="0"/>
                <a:cs typeface="Calibri" panose="020F0502020204030204" pitchFamily="34" charset="0"/>
              </a:rPr>
              <a:t>Entraînement (au sein des structures clubs) – </a:t>
            </a:r>
            <a:r>
              <a:rPr lang="fr-FR" sz="1600" dirty="0">
                <a:latin typeface="Calibri" panose="020F0502020204030204" pitchFamily="34" charset="0"/>
                <a:cs typeface="Calibri" panose="020F0502020204030204" pitchFamily="34" charset="0"/>
                <a:hlinkClick r:id="rId2" action="ppaction://hlinksldjump"/>
              </a:rPr>
              <a:t>cf. fiche « Entraînement »</a:t>
            </a:r>
            <a:endParaRPr lang="fr-FR" sz="1600" dirty="0">
              <a:latin typeface="Calibri" panose="020F0502020204030204" pitchFamily="34" charset="0"/>
              <a:cs typeface="Calibri" panose="020F0502020204030204" pitchFamily="34" charset="0"/>
            </a:endParaRPr>
          </a:p>
          <a:p>
            <a:pPr algn="just"/>
            <a:endParaRPr lang="fr-FR" sz="2000" dirty="0"/>
          </a:p>
        </p:txBody>
      </p:sp>
      <p:sp>
        <p:nvSpPr>
          <p:cNvPr id="4" name="ZoneTexte 3"/>
          <p:cNvSpPr txBox="1"/>
          <p:nvPr/>
        </p:nvSpPr>
        <p:spPr>
          <a:xfrm>
            <a:off x="1582269" y="3584240"/>
            <a:ext cx="8337177" cy="1785104"/>
          </a:xfrm>
          <a:prstGeom prst="rect">
            <a:avLst/>
          </a:prstGeom>
          <a:noFill/>
        </p:spPr>
        <p:txBody>
          <a:bodyPr wrap="square" rtlCol="0">
            <a:spAutoFit/>
          </a:bodyPr>
          <a:lstStyle/>
          <a:p>
            <a:pPr lvl="0" algn="just"/>
            <a:r>
              <a:rPr lang="fr-FR" sz="1600" b="1" dirty="0">
                <a:latin typeface="Calibri" panose="020F0502020204030204" pitchFamily="34" charset="0"/>
                <a:cs typeface="Calibri" panose="020F0502020204030204" pitchFamily="34" charset="0"/>
              </a:rPr>
              <a:t>Tout public non licencié et futur licencié dans le cadre d’une pratique d’initiation et/ou de promotion</a:t>
            </a:r>
            <a:r>
              <a:rPr lang="fr-FR" sz="1600" dirty="0">
                <a:latin typeface="Calibri" panose="020F0502020204030204" pitchFamily="34" charset="0"/>
                <a:cs typeface="Calibri" panose="020F0502020204030204" pitchFamily="34" charset="0"/>
              </a:rPr>
              <a:t> et </a:t>
            </a:r>
            <a:r>
              <a:rPr lang="fr-FR" sz="1600" b="1" dirty="0">
                <a:latin typeface="Calibri" panose="020F0502020204030204" pitchFamily="34" charset="0"/>
                <a:cs typeface="Calibri" panose="020F0502020204030204" pitchFamily="34" charset="0"/>
              </a:rPr>
              <a:t>jeune joueur (U12) licencié en école de hockey</a:t>
            </a:r>
            <a:r>
              <a:rPr lang="fr-FR" sz="1600" dirty="0">
                <a:latin typeface="Calibri" panose="020F0502020204030204" pitchFamily="34" charset="0"/>
                <a:cs typeface="Calibri" panose="020F0502020204030204" pitchFamily="34" charset="0"/>
              </a:rPr>
              <a:t>, pratiquant au sein des clubs : </a:t>
            </a:r>
          </a:p>
          <a:p>
            <a:pPr lvl="0" algn="just"/>
            <a:endParaRPr lang="fr-FR" sz="1600" dirty="0">
              <a:latin typeface="Calibri" panose="020F0502020204030204" pitchFamily="34" charset="0"/>
              <a:cs typeface="Calibri" panose="020F0502020204030204" pitchFamily="34" charset="0"/>
            </a:endParaRPr>
          </a:p>
          <a:p>
            <a:pPr marL="342900" lvl="0" indent="-342900" algn="just">
              <a:buFont typeface="Arial" panose="020B0604020202020204" pitchFamily="34" charset="0"/>
              <a:buChar char="•"/>
            </a:pPr>
            <a:r>
              <a:rPr lang="fr-FR" sz="1600" dirty="0">
                <a:latin typeface="Calibri" panose="020F0502020204030204" pitchFamily="34" charset="0"/>
                <a:cs typeface="Calibri" panose="020F0502020204030204" pitchFamily="34" charset="0"/>
              </a:rPr>
              <a:t>Ecole de hockey (U12) (au sein des clubs) – cf. fiche « Ecole de Hockey »</a:t>
            </a:r>
          </a:p>
          <a:p>
            <a:pPr marL="342900" lvl="0" indent="-342900" algn="just">
              <a:buFont typeface="Arial" panose="020B0604020202020204" pitchFamily="34" charset="0"/>
              <a:buChar char="•"/>
            </a:pPr>
            <a:r>
              <a:rPr lang="fr-FR" sz="1600" dirty="0">
                <a:latin typeface="Calibri" panose="020F0502020204030204" pitchFamily="34" charset="0"/>
                <a:cs typeface="Calibri" panose="020F0502020204030204" pitchFamily="34" charset="0"/>
              </a:rPr>
              <a:t>Promotion – découverte (au sein des clubs et équipements extérieurs adaptés) – cf. fiche « Hockey Découverte »</a:t>
            </a:r>
          </a:p>
          <a:p>
            <a:endParaRPr lang="fr-FR"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89883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34034" y="0"/>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PROTOCOLE GENERAL</a:t>
            </a:r>
            <a:br>
              <a:rPr lang="fr-FR" sz="3600" b="1" dirty="0">
                <a:solidFill>
                  <a:srgbClr val="C00000"/>
                </a:solidFill>
                <a:latin typeface="Calibri" panose="020F0502020204030204" pitchFamily="34" charset="0"/>
                <a:cs typeface="Calibri" panose="020F0502020204030204" pitchFamily="34" charset="0"/>
              </a:rPr>
            </a:br>
            <a:r>
              <a:rPr lang="fr-FR" sz="2000" b="1" dirty="0">
                <a:solidFill>
                  <a:srgbClr val="C00000"/>
                </a:solidFill>
                <a:latin typeface="Calibri" panose="020F0502020204030204" pitchFamily="34" charset="0"/>
                <a:cs typeface="Calibri" panose="020F0502020204030204" pitchFamily="34" charset="0"/>
              </a:rPr>
              <a:t>Règles adaptées au contexte sanitaire</a:t>
            </a:r>
            <a:endParaRPr lang="fr-FR" sz="3600" b="1" dirty="0">
              <a:solidFill>
                <a:srgbClr val="C0000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1887010" y="2251579"/>
            <a:ext cx="9009645" cy="3209063"/>
          </a:xfrm>
          <a:noFill/>
          <a:ln>
            <a:noFill/>
          </a:ln>
        </p:spPr>
        <p:txBody>
          <a:bodyPr>
            <a:noAutofit/>
          </a:bodyPr>
          <a:lstStyle/>
          <a:p>
            <a:pPr>
              <a:buFontTx/>
              <a:buChar char="-"/>
            </a:pPr>
            <a:r>
              <a:rPr lang="fr-FR" sz="1400" b="1" dirty="0">
                <a:latin typeface="Calibri" panose="020F0502020204030204" pitchFamily="34" charset="0"/>
                <a:cs typeface="Calibri" panose="020F0502020204030204" pitchFamily="34" charset="0"/>
              </a:rPr>
              <a:t>Se déplacer par ses propres moyens </a:t>
            </a:r>
            <a:r>
              <a:rPr lang="fr-FR" sz="1400" dirty="0">
                <a:latin typeface="Calibri" panose="020F0502020204030204" pitchFamily="34" charset="0"/>
                <a:cs typeface="Calibri" panose="020F0502020204030204" pitchFamily="34" charset="0"/>
              </a:rPr>
              <a:t>(voiture, vélo, à pieds, etc.) vers et retour du stade.</a:t>
            </a:r>
          </a:p>
          <a:p>
            <a:pPr>
              <a:buFontTx/>
              <a:buChar char="-"/>
            </a:pPr>
            <a:r>
              <a:rPr lang="fr-FR" sz="1400" b="1" dirty="0">
                <a:latin typeface="Calibri" panose="020F0502020204030204" pitchFamily="34" charset="0"/>
                <a:cs typeface="Calibri" panose="020F0502020204030204" pitchFamily="34" charset="0"/>
              </a:rPr>
              <a:t>Eviter le covoiturage et les transports en commun.</a:t>
            </a:r>
            <a:endParaRPr lang="fr-FR" sz="1400" dirty="0">
              <a:latin typeface="Calibri" panose="020F0502020204030204" pitchFamily="34" charset="0"/>
              <a:cs typeface="Calibri" panose="020F0502020204030204" pitchFamily="34" charset="0"/>
            </a:endParaRPr>
          </a:p>
          <a:p>
            <a:pPr>
              <a:buFontTx/>
              <a:buChar char="-"/>
            </a:pPr>
            <a:r>
              <a:rPr lang="fr-FR" sz="1400" b="1" dirty="0">
                <a:solidFill>
                  <a:schemeClr val="accent2"/>
                </a:solidFill>
                <a:latin typeface="Calibri" panose="020F0502020204030204" pitchFamily="34" charset="0"/>
                <a:cs typeface="Calibri" panose="020F0502020204030204" pitchFamily="34" charset="0"/>
              </a:rPr>
              <a:t>L’arrivée individuelle au stade </a:t>
            </a:r>
            <a:r>
              <a:rPr lang="fr-FR" sz="1400" dirty="0">
                <a:solidFill>
                  <a:schemeClr val="accent2"/>
                </a:solidFill>
                <a:latin typeface="Calibri" panose="020F0502020204030204" pitchFamily="34" charset="0"/>
                <a:cs typeface="Calibri" panose="020F0502020204030204" pitchFamily="34" charset="0"/>
              </a:rPr>
              <a:t>s’effectue dans le respect d’une </a:t>
            </a:r>
            <a:r>
              <a:rPr lang="fr-FR" sz="1400" b="1" dirty="0">
                <a:solidFill>
                  <a:schemeClr val="accent2"/>
                </a:solidFill>
                <a:latin typeface="Calibri" panose="020F0502020204030204" pitchFamily="34" charset="0"/>
                <a:cs typeface="Calibri" panose="020F0502020204030204" pitchFamily="34" charset="0"/>
              </a:rPr>
              <a:t>distanciation physique de 1,5 m minimum </a:t>
            </a:r>
            <a:r>
              <a:rPr lang="fr-FR" sz="1400" dirty="0">
                <a:solidFill>
                  <a:schemeClr val="accent2"/>
                </a:solidFill>
                <a:latin typeface="Calibri" panose="020F0502020204030204" pitchFamily="34" charset="0"/>
                <a:cs typeface="Calibri" panose="020F0502020204030204" pitchFamily="34" charset="0"/>
              </a:rPr>
              <a:t>et de mise en œuvre des mesures barrières. Le port du masque est conseillé.</a:t>
            </a:r>
          </a:p>
          <a:p>
            <a:pPr>
              <a:buFontTx/>
              <a:buChar char="-"/>
            </a:pPr>
            <a:r>
              <a:rPr lang="fr-FR" sz="1400" b="1" dirty="0">
                <a:solidFill>
                  <a:srgbClr val="19213F"/>
                </a:solidFill>
                <a:latin typeface="Calibri" panose="020F0502020204030204" pitchFamily="34" charset="0"/>
                <a:cs typeface="Calibri" panose="020F0502020204030204" pitchFamily="34" charset="0"/>
              </a:rPr>
              <a:t>Arriver en tenue.</a:t>
            </a:r>
            <a:endParaRPr lang="fr-FR" sz="1400" b="1" dirty="0">
              <a:solidFill>
                <a:srgbClr val="00B050"/>
              </a:solidFill>
              <a:latin typeface="Calibri" panose="020F0502020204030204" pitchFamily="34" charset="0"/>
              <a:cs typeface="Calibri" panose="020F0502020204030204" pitchFamily="34" charset="0"/>
            </a:endParaRPr>
          </a:p>
          <a:p>
            <a:pPr>
              <a:buFontTx/>
              <a:buChar char="-"/>
            </a:pPr>
            <a:r>
              <a:rPr lang="fr-FR" sz="1400" b="1" dirty="0">
                <a:latin typeface="Calibri" panose="020F0502020204030204" pitchFamily="34" charset="0"/>
                <a:cs typeface="Calibri" panose="020F0502020204030204" pitchFamily="34" charset="0"/>
              </a:rPr>
              <a:t>Fermer les club-houses, les lieux d’accueil, les vestiaires, les douches et les espaces de restauration.</a:t>
            </a:r>
            <a:endParaRPr lang="fr-FR" sz="1400" dirty="0">
              <a:latin typeface="Calibri" panose="020F0502020204030204" pitchFamily="34" charset="0"/>
              <a:cs typeface="Calibri" panose="020F0502020204030204" pitchFamily="34" charset="0"/>
            </a:endParaRPr>
          </a:p>
          <a:p>
            <a:pPr>
              <a:buFontTx/>
              <a:buChar char="-"/>
            </a:pPr>
            <a:r>
              <a:rPr lang="fr-FR" sz="1400" b="1" dirty="0">
                <a:latin typeface="Calibri" panose="020F0502020204030204" pitchFamily="34" charset="0"/>
                <a:cs typeface="Calibri" panose="020F0502020204030204" pitchFamily="34" charset="0"/>
              </a:rPr>
              <a:t>Identifier préalablement un assistant </a:t>
            </a:r>
            <a:r>
              <a:rPr lang="fr-FR" sz="1400" b="1" dirty="0" err="1">
                <a:latin typeface="Calibri" panose="020F0502020204030204" pitchFamily="34" charset="0"/>
                <a:cs typeface="Calibri" panose="020F0502020204030204" pitchFamily="34" charset="0"/>
              </a:rPr>
              <a:t>Covid</a:t>
            </a:r>
            <a:r>
              <a:rPr lang="fr-FR" sz="1400" dirty="0">
                <a:latin typeface="Calibri" panose="020F0502020204030204" pitchFamily="34" charset="0"/>
                <a:cs typeface="Calibri" panose="020F0502020204030204" pitchFamily="34" charset="0"/>
              </a:rPr>
              <a:t> (cf. fiche assistant </a:t>
            </a:r>
            <a:r>
              <a:rPr lang="fr-FR" sz="1400" dirty="0" err="1">
                <a:latin typeface="Calibri" panose="020F0502020204030204" pitchFamily="34" charset="0"/>
                <a:cs typeface="Calibri" panose="020F0502020204030204" pitchFamily="34" charset="0"/>
              </a:rPr>
              <a:t>Covid</a:t>
            </a:r>
            <a:r>
              <a:rPr lang="fr-FR" sz="1400" dirty="0">
                <a:latin typeface="Calibri" panose="020F0502020204030204" pitchFamily="34" charset="0"/>
                <a:cs typeface="Calibri" panose="020F0502020204030204" pitchFamily="34" charset="0"/>
              </a:rPr>
              <a:t>) </a:t>
            </a:r>
            <a:r>
              <a:rPr lang="fr-FR" sz="1400" b="1" dirty="0">
                <a:latin typeface="Calibri" panose="020F0502020204030204" pitchFamily="34" charset="0"/>
                <a:cs typeface="Calibri" panose="020F0502020204030204" pitchFamily="34" charset="0"/>
              </a:rPr>
              <a:t>OBLIGATOIRE pour les U12.</a:t>
            </a:r>
            <a:endParaRPr lang="fr-FR" sz="1400" dirty="0">
              <a:latin typeface="Calibri" panose="020F0502020204030204" pitchFamily="34" charset="0"/>
              <a:cs typeface="Calibri" panose="020F0502020204030204" pitchFamily="34" charset="0"/>
            </a:endParaRPr>
          </a:p>
          <a:p>
            <a:pPr>
              <a:buFontTx/>
              <a:buChar char="-"/>
            </a:pPr>
            <a:r>
              <a:rPr lang="fr-FR" sz="1400" dirty="0">
                <a:solidFill>
                  <a:srgbClr val="19213F"/>
                </a:solidFill>
                <a:latin typeface="Calibri" panose="020F0502020204030204" pitchFamily="34" charset="0"/>
                <a:cs typeface="Calibri" panose="020F0502020204030204" pitchFamily="34" charset="0"/>
              </a:rPr>
              <a:t>Avoir un </a:t>
            </a:r>
            <a:r>
              <a:rPr lang="fr-FR" sz="1400" b="1" dirty="0">
                <a:solidFill>
                  <a:srgbClr val="19213F"/>
                </a:solidFill>
                <a:latin typeface="Calibri" panose="020F0502020204030204" pitchFamily="34" charset="0"/>
                <a:cs typeface="Calibri" panose="020F0502020204030204" pitchFamily="34" charset="0"/>
              </a:rPr>
              <a:t>état de santé ne présentant aucun signe associé au virus.</a:t>
            </a:r>
            <a:endParaRPr lang="fr-FR" sz="1400" dirty="0">
              <a:solidFill>
                <a:srgbClr val="19213F"/>
              </a:solidFill>
              <a:latin typeface="Calibri" panose="020F0502020204030204" pitchFamily="34" charset="0"/>
              <a:cs typeface="Calibri" panose="020F0502020204030204" pitchFamily="34" charset="0"/>
            </a:endParaRPr>
          </a:p>
          <a:p>
            <a:pPr>
              <a:buFontTx/>
              <a:buChar char="-"/>
            </a:pPr>
            <a:r>
              <a:rPr lang="fr-FR" sz="1400" b="1" dirty="0">
                <a:solidFill>
                  <a:srgbClr val="19213F"/>
                </a:solidFill>
                <a:latin typeface="Calibri" panose="020F0502020204030204" pitchFamily="34" charset="0"/>
                <a:cs typeface="Calibri" panose="020F0502020204030204" pitchFamily="34" charset="0"/>
              </a:rPr>
              <a:t>Venir avec son matériel de hockey </a:t>
            </a:r>
            <a:r>
              <a:rPr lang="fr-FR" sz="1400" dirty="0">
                <a:solidFill>
                  <a:srgbClr val="19213F"/>
                </a:solidFill>
                <a:latin typeface="Calibri" panose="020F0502020204030204" pitchFamily="34" charset="0"/>
                <a:cs typeface="Calibri" panose="020F0502020204030204" pitchFamily="34" charset="0"/>
              </a:rPr>
              <a:t>: crosse, balle, protège-tibias, protège-dents, gant de protection hockey et gourde.</a:t>
            </a:r>
          </a:p>
          <a:p>
            <a:pPr>
              <a:buFontTx/>
              <a:buChar char="-"/>
            </a:pPr>
            <a:r>
              <a:rPr lang="fr-FR" sz="1400" b="1" dirty="0">
                <a:solidFill>
                  <a:srgbClr val="19213F"/>
                </a:solidFill>
                <a:latin typeface="Calibri" panose="020F0502020204030204" pitchFamily="34" charset="0"/>
                <a:cs typeface="Calibri" panose="020F0502020204030204" pitchFamily="34" charset="0"/>
              </a:rPr>
              <a:t>Venir avec son propre matériel sanitaire </a:t>
            </a:r>
            <a:r>
              <a:rPr lang="fr-FR" sz="1400" dirty="0">
                <a:solidFill>
                  <a:srgbClr val="19213F"/>
                </a:solidFill>
                <a:latin typeface="Calibri" panose="020F0502020204030204" pitchFamily="34" charset="0"/>
                <a:cs typeface="Calibri" panose="020F0502020204030204" pitchFamily="34" charset="0"/>
              </a:rPr>
              <a:t>: serviette, gel hydro-alcoolique, bombe de froid, trousse de pharmacie individuelle.</a:t>
            </a:r>
          </a:p>
        </p:txBody>
      </p:sp>
      <p:sp>
        <p:nvSpPr>
          <p:cNvPr id="5" name="ZoneTexte 4">
            <a:extLst>
              <a:ext uri="{FF2B5EF4-FFF2-40B4-BE49-F238E27FC236}">
                <a16:creationId xmlns:a16="http://schemas.microsoft.com/office/drawing/2014/main" id="{960DD05E-E71E-1749-8523-C35FAC671E87}"/>
              </a:ext>
            </a:extLst>
          </p:cNvPr>
          <p:cNvSpPr txBox="1"/>
          <p:nvPr/>
        </p:nvSpPr>
        <p:spPr>
          <a:xfrm>
            <a:off x="5293657" y="1325563"/>
            <a:ext cx="2196353" cy="369332"/>
          </a:xfrm>
          <a:prstGeom prst="rect">
            <a:avLst/>
          </a:prstGeom>
          <a:noFill/>
          <a:ln>
            <a:solidFill>
              <a:srgbClr val="C00000"/>
            </a:solidFill>
          </a:ln>
        </p:spPr>
        <p:txBody>
          <a:bodyPr wrap="square" rtlCol="0">
            <a:spAutoFit/>
          </a:bodyPr>
          <a:lstStyle/>
          <a:p>
            <a:pPr algn="ctr"/>
            <a:r>
              <a:rPr lang="fr-FR" dirty="0"/>
              <a:t>En dehors du terrain</a:t>
            </a:r>
          </a:p>
        </p:txBody>
      </p:sp>
    </p:spTree>
    <p:extLst>
      <p:ext uri="{BB962C8B-B14F-4D97-AF65-F5344CB8AC3E}">
        <p14:creationId xmlns:p14="http://schemas.microsoft.com/office/powerpoint/2010/main" val="3290412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34032" y="0"/>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PROTOCOLE GENERAL</a:t>
            </a:r>
            <a:br>
              <a:rPr lang="fr-FR" sz="3600" b="1" dirty="0">
                <a:solidFill>
                  <a:srgbClr val="C00000"/>
                </a:solidFill>
                <a:latin typeface="Calibri" panose="020F0502020204030204" pitchFamily="34" charset="0"/>
                <a:cs typeface="Calibri" panose="020F0502020204030204" pitchFamily="34" charset="0"/>
              </a:rPr>
            </a:br>
            <a:r>
              <a:rPr lang="fr-FR" sz="2000" b="1" dirty="0">
                <a:solidFill>
                  <a:srgbClr val="C00000"/>
                </a:solidFill>
                <a:latin typeface="Calibri" panose="020F0502020204030204" pitchFamily="34" charset="0"/>
                <a:cs typeface="Calibri" panose="020F0502020204030204" pitchFamily="34" charset="0"/>
              </a:rPr>
              <a:t>Règles adaptées au contexte sanitaire</a:t>
            </a:r>
            <a:endParaRPr lang="fr-FR" sz="3600" b="1" dirty="0">
              <a:solidFill>
                <a:srgbClr val="C0000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1887011" y="2315975"/>
            <a:ext cx="9009645" cy="3724218"/>
          </a:xfrm>
          <a:noFill/>
          <a:ln>
            <a:noFill/>
          </a:ln>
        </p:spPr>
        <p:txBody>
          <a:bodyPr>
            <a:noAutofit/>
          </a:bodyPr>
          <a:lstStyle/>
          <a:p>
            <a:pPr>
              <a:buFontTx/>
              <a:buChar char="-"/>
            </a:pPr>
            <a:r>
              <a:rPr lang="fr-FR" sz="1400" b="1" dirty="0">
                <a:latin typeface="Calibri" panose="020F0502020204030204" pitchFamily="34" charset="0"/>
                <a:cs typeface="Calibri" panose="020F0502020204030204" pitchFamily="34" charset="0"/>
              </a:rPr>
              <a:t>Se désinfecter les mains</a:t>
            </a:r>
            <a:r>
              <a:rPr lang="fr-FR" sz="1400" dirty="0">
                <a:latin typeface="Calibri" panose="020F0502020204030204" pitchFamily="34" charset="0"/>
                <a:cs typeface="Calibri" panose="020F0502020204030204" pitchFamily="34" charset="0"/>
              </a:rPr>
              <a:t> avant et après chaque séance et après chaque rotation.</a:t>
            </a:r>
          </a:p>
          <a:p>
            <a:pPr>
              <a:buFontTx/>
              <a:buChar char="-"/>
            </a:pPr>
            <a:r>
              <a:rPr lang="fr-FR" sz="1400" b="1" dirty="0">
                <a:latin typeface="Calibri" panose="020F0502020204030204" pitchFamily="34" charset="0"/>
                <a:cs typeface="Calibri" panose="020F0502020204030204" pitchFamily="34" charset="0"/>
              </a:rPr>
              <a:t>Arriver à l’heure exacte du début de la séance</a:t>
            </a:r>
            <a:r>
              <a:rPr lang="fr-FR" sz="1400" dirty="0">
                <a:latin typeface="Calibri" panose="020F0502020204030204" pitchFamily="34" charset="0"/>
                <a:cs typeface="Calibri" panose="020F0502020204030204" pitchFamily="34" charset="0"/>
              </a:rPr>
              <a:t> et </a:t>
            </a:r>
            <a:r>
              <a:rPr lang="fr-FR" sz="1400" b="1" dirty="0">
                <a:latin typeface="Calibri" panose="020F0502020204030204" pitchFamily="34" charset="0"/>
                <a:cs typeface="Calibri" panose="020F0502020204030204" pitchFamily="34" charset="0"/>
              </a:rPr>
              <a:t>terminer la séance 10 mn avant le début de la séance suivante</a:t>
            </a:r>
            <a:r>
              <a:rPr lang="fr-FR" sz="1400" dirty="0">
                <a:latin typeface="Calibri" panose="020F0502020204030204" pitchFamily="34" charset="0"/>
                <a:cs typeface="Calibri" panose="020F0502020204030204" pitchFamily="34" charset="0"/>
              </a:rPr>
              <a:t>. </a:t>
            </a:r>
          </a:p>
          <a:p>
            <a:pPr>
              <a:buFontTx/>
              <a:buChar char="-"/>
            </a:pPr>
            <a:r>
              <a:rPr lang="fr-FR" sz="1400" dirty="0">
                <a:latin typeface="Calibri" panose="020F0502020204030204" pitchFamily="34" charset="0"/>
                <a:cs typeface="Calibri" panose="020F0502020204030204" pitchFamily="34" charset="0"/>
              </a:rPr>
              <a:t>Mettre en place et faire </a:t>
            </a:r>
            <a:r>
              <a:rPr lang="fr-FR" sz="1400" b="1" dirty="0">
                <a:latin typeface="Calibri" panose="020F0502020204030204" pitchFamily="34" charset="0"/>
                <a:cs typeface="Calibri" panose="020F0502020204030204" pitchFamily="34" charset="0"/>
              </a:rPr>
              <a:t>respecter les sens de déplacement pour accéder et sortir du terrain</a:t>
            </a:r>
            <a:r>
              <a:rPr lang="fr-FR" sz="1400" dirty="0">
                <a:latin typeface="Calibri" panose="020F0502020204030204" pitchFamily="34" charset="0"/>
                <a:cs typeface="Calibri" panose="020F0502020204030204" pitchFamily="34" charset="0"/>
              </a:rPr>
              <a:t>.</a:t>
            </a:r>
          </a:p>
          <a:p>
            <a:pPr>
              <a:buFontTx/>
              <a:buChar char="-"/>
            </a:pPr>
            <a:r>
              <a:rPr lang="fr-FR" sz="1400" b="1" dirty="0">
                <a:latin typeface="Calibri" panose="020F0502020204030204" pitchFamily="34" charset="0"/>
                <a:cs typeface="Calibri" panose="020F0502020204030204" pitchFamily="34" charset="0"/>
              </a:rPr>
              <a:t>Poser son sac le long de la main courante </a:t>
            </a:r>
            <a:r>
              <a:rPr lang="fr-FR" sz="1400" dirty="0">
                <a:latin typeface="Calibri" panose="020F0502020204030204" pitchFamily="34" charset="0"/>
                <a:cs typeface="Calibri" panose="020F0502020204030204" pitchFamily="34" charset="0"/>
              </a:rPr>
              <a:t>en </a:t>
            </a:r>
            <a:r>
              <a:rPr lang="fr-FR" sz="1400" b="1" dirty="0">
                <a:latin typeface="Calibri" panose="020F0502020204030204" pitchFamily="34" charset="0"/>
                <a:cs typeface="Calibri" panose="020F0502020204030204" pitchFamily="34" charset="0"/>
              </a:rPr>
              <a:t>respectant un espace de 10 mètres </a:t>
            </a:r>
            <a:r>
              <a:rPr lang="fr-FR" sz="1400" dirty="0">
                <a:latin typeface="Calibri" panose="020F0502020204030204" pitchFamily="34" charset="0"/>
                <a:cs typeface="Calibri" panose="020F0502020204030204" pitchFamily="34" charset="0"/>
              </a:rPr>
              <a:t>de distance avec les autres sacs.</a:t>
            </a:r>
          </a:p>
          <a:p>
            <a:pPr>
              <a:buFontTx/>
              <a:buChar char="-"/>
            </a:pPr>
            <a:r>
              <a:rPr lang="fr-FR" sz="1400" b="1" dirty="0">
                <a:latin typeface="Calibri" panose="020F0502020204030204" pitchFamily="34" charset="0"/>
                <a:cs typeface="Calibri" panose="020F0502020204030204" pitchFamily="34" charset="0"/>
              </a:rPr>
              <a:t>Venir avec son propre papier toilette </a:t>
            </a:r>
            <a:r>
              <a:rPr lang="fr-FR" sz="1400" dirty="0">
                <a:latin typeface="Calibri" panose="020F0502020204030204" pitchFamily="34" charset="0"/>
                <a:cs typeface="Calibri" panose="020F0502020204030204" pitchFamily="34" charset="0"/>
              </a:rPr>
              <a:t>/ </a:t>
            </a:r>
            <a:r>
              <a:rPr lang="fr-FR" sz="1400" b="1" dirty="0">
                <a:latin typeface="Calibri" panose="020F0502020204030204" pitchFamily="34" charset="0"/>
                <a:cs typeface="Calibri" panose="020F0502020204030204" pitchFamily="34" charset="0"/>
              </a:rPr>
              <a:t>Désinfecter après chaque utilisation </a:t>
            </a:r>
            <a:r>
              <a:rPr lang="fr-FR" sz="1400" dirty="0">
                <a:latin typeface="Calibri" panose="020F0502020204030204" pitchFamily="34" charset="0"/>
                <a:cs typeface="Calibri" panose="020F0502020204030204" pitchFamily="34" charset="0"/>
              </a:rPr>
              <a:t>avec du produit de désinfection</a:t>
            </a:r>
            <a:r>
              <a:rPr lang="fr-FR" sz="1400" b="1" dirty="0">
                <a:latin typeface="Calibri" panose="020F0502020204030204" pitchFamily="34" charset="0"/>
                <a:cs typeface="Calibri" panose="020F0502020204030204" pitchFamily="34" charset="0"/>
              </a:rPr>
              <a:t> </a:t>
            </a:r>
            <a:r>
              <a:rPr lang="fr-FR" sz="1400" dirty="0">
                <a:latin typeface="Calibri" panose="020F0502020204030204" pitchFamily="34" charset="0"/>
                <a:cs typeface="Calibri" panose="020F0502020204030204" pitchFamily="34" charset="0"/>
              </a:rPr>
              <a:t>mis à disposition (vérifié par l’assistant </a:t>
            </a:r>
            <a:r>
              <a:rPr lang="fr-FR" sz="1400" dirty="0" err="1">
                <a:latin typeface="Calibri" panose="020F0502020204030204" pitchFamily="34" charset="0"/>
                <a:cs typeface="Calibri" panose="020F0502020204030204" pitchFamily="34" charset="0"/>
              </a:rPr>
              <a:t>Covid</a:t>
            </a:r>
            <a:r>
              <a:rPr lang="fr-FR" sz="1400" dirty="0">
                <a:latin typeface="Calibri" panose="020F0502020204030204" pitchFamily="34" charset="0"/>
                <a:cs typeface="Calibri" panose="020F0502020204030204" pitchFamily="34" charset="0"/>
              </a:rPr>
              <a:t>).</a:t>
            </a:r>
          </a:p>
          <a:p>
            <a:pPr>
              <a:buFontTx/>
              <a:buChar char="-"/>
            </a:pPr>
            <a:r>
              <a:rPr lang="fr-FR" sz="1400" b="1" dirty="0">
                <a:latin typeface="Calibri" panose="020F0502020204030204" pitchFamily="34" charset="0"/>
                <a:cs typeface="Calibri" panose="020F0502020204030204" pitchFamily="34" charset="0"/>
              </a:rPr>
              <a:t>Nettoyer et désinfecter les toilettes </a:t>
            </a:r>
            <a:r>
              <a:rPr lang="fr-FR" sz="1400" dirty="0">
                <a:latin typeface="Calibri" panose="020F0502020204030204" pitchFamily="34" charset="0"/>
                <a:cs typeface="Calibri" panose="020F0502020204030204" pitchFamily="34" charset="0"/>
              </a:rPr>
              <a:t>après chaque séance.</a:t>
            </a:r>
          </a:p>
          <a:p>
            <a:pPr>
              <a:buFontTx/>
              <a:buChar char="-"/>
            </a:pPr>
            <a:r>
              <a:rPr lang="fr-FR" sz="1400" b="1" dirty="0">
                <a:latin typeface="Calibri" panose="020F0502020204030204" pitchFamily="34" charset="0"/>
                <a:cs typeface="Calibri" panose="020F0502020204030204" pitchFamily="34" charset="0"/>
              </a:rPr>
              <a:t>Laver et désinfecter tout le matériel</a:t>
            </a:r>
            <a:r>
              <a:rPr lang="fr-FR" sz="1400" dirty="0">
                <a:latin typeface="Calibri" panose="020F0502020204030204" pitchFamily="34" charset="0"/>
                <a:cs typeface="Calibri" panose="020F0502020204030204" pitchFamily="34" charset="0"/>
              </a:rPr>
              <a:t> après chaque séance.</a:t>
            </a:r>
            <a:r>
              <a:rPr lang="fr-FR" sz="1400" dirty="0">
                <a:solidFill>
                  <a:srgbClr val="00B050"/>
                </a:solidFill>
                <a:latin typeface="Calibri" panose="020F0502020204030204" pitchFamily="34" charset="0"/>
                <a:cs typeface="Calibri" panose="020F0502020204030204" pitchFamily="34" charset="0"/>
              </a:rPr>
              <a:t> </a:t>
            </a:r>
          </a:p>
          <a:p>
            <a:pPr>
              <a:buFontTx/>
              <a:buChar char="-"/>
            </a:pPr>
            <a:r>
              <a:rPr lang="fr-FR" sz="1400" b="1" dirty="0">
                <a:latin typeface="Calibri" panose="020F0502020204030204" pitchFamily="34" charset="0"/>
                <a:cs typeface="Calibri" panose="020F0502020204030204" pitchFamily="34" charset="0"/>
              </a:rPr>
              <a:t>Rentrer directement chez soi après l’entraînement </a:t>
            </a:r>
            <a:r>
              <a:rPr lang="fr-FR" sz="1400" dirty="0">
                <a:latin typeface="Calibri" panose="020F0502020204030204" pitchFamily="34" charset="0"/>
                <a:cs typeface="Calibri" panose="020F0502020204030204" pitchFamily="34" charset="0"/>
              </a:rPr>
              <a:t>et prendre sa douche à la maison.</a:t>
            </a:r>
          </a:p>
        </p:txBody>
      </p:sp>
      <p:sp>
        <p:nvSpPr>
          <p:cNvPr id="4" name="ZoneTexte 3"/>
          <p:cNvSpPr txBox="1"/>
          <p:nvPr/>
        </p:nvSpPr>
        <p:spPr>
          <a:xfrm>
            <a:off x="5293656" y="1325563"/>
            <a:ext cx="2196353" cy="369332"/>
          </a:xfrm>
          <a:prstGeom prst="rect">
            <a:avLst/>
          </a:prstGeom>
          <a:noFill/>
          <a:ln>
            <a:solidFill>
              <a:srgbClr val="C00000"/>
            </a:solidFill>
          </a:ln>
        </p:spPr>
        <p:txBody>
          <a:bodyPr wrap="square" rtlCol="0">
            <a:spAutoFit/>
          </a:bodyPr>
          <a:lstStyle/>
          <a:p>
            <a:pPr algn="ctr"/>
            <a:r>
              <a:rPr lang="fr-FR" dirty="0"/>
              <a:t>En dehors du terrain</a:t>
            </a:r>
          </a:p>
        </p:txBody>
      </p:sp>
    </p:spTree>
    <p:extLst>
      <p:ext uri="{BB962C8B-B14F-4D97-AF65-F5344CB8AC3E}">
        <p14:creationId xmlns:p14="http://schemas.microsoft.com/office/powerpoint/2010/main" val="1491547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9300" y="-13840"/>
            <a:ext cx="10515600" cy="1325563"/>
          </a:xfrm>
        </p:spPr>
        <p:txBody>
          <a:bodyPr/>
          <a:lstStyle/>
          <a:p>
            <a:pPr algn="ctr"/>
            <a:r>
              <a:rPr lang="fr-FR" sz="3600" b="1" dirty="0">
                <a:solidFill>
                  <a:srgbClr val="C00000"/>
                </a:solidFill>
                <a:latin typeface="Calibri" panose="020F0502020204030204" pitchFamily="34" charset="0"/>
                <a:cs typeface="Calibri" panose="020F0502020204030204" pitchFamily="34" charset="0"/>
              </a:rPr>
              <a:t>PROTOCOLE GENERAL</a:t>
            </a:r>
            <a:br>
              <a:rPr lang="fr-FR" sz="3600" b="1" dirty="0">
                <a:solidFill>
                  <a:srgbClr val="C00000"/>
                </a:solidFill>
                <a:latin typeface="Calibri" panose="020F0502020204030204" pitchFamily="34" charset="0"/>
                <a:cs typeface="Calibri" panose="020F0502020204030204" pitchFamily="34" charset="0"/>
              </a:rPr>
            </a:br>
            <a:r>
              <a:rPr lang="fr-FR" sz="2000" b="1" dirty="0">
                <a:solidFill>
                  <a:srgbClr val="C00000"/>
                </a:solidFill>
                <a:latin typeface="Calibri" panose="020F0502020204030204" pitchFamily="34" charset="0"/>
                <a:cs typeface="Calibri" panose="020F0502020204030204" pitchFamily="34" charset="0"/>
              </a:rPr>
              <a:t>Règles adaptées au contexte sanitaire</a:t>
            </a:r>
            <a:endParaRPr lang="fr-FR" sz="3600" b="1" dirty="0">
              <a:solidFill>
                <a:srgbClr val="C00000"/>
              </a:solidFill>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1847416" y="2003492"/>
            <a:ext cx="8659368" cy="5243223"/>
          </a:xfrm>
          <a:noFill/>
          <a:ln>
            <a:noFill/>
          </a:ln>
        </p:spPr>
        <p:txBody>
          <a:bodyPr>
            <a:normAutofit/>
          </a:bodyPr>
          <a:lstStyle/>
          <a:p>
            <a:pPr>
              <a:buFontTx/>
              <a:buChar char="-"/>
            </a:pPr>
            <a:r>
              <a:rPr lang="fr-FR" sz="1400" dirty="0">
                <a:solidFill>
                  <a:schemeClr val="bg1"/>
                </a:solidFill>
                <a:latin typeface="Calibri" panose="020F0502020204030204" pitchFamily="34" charset="0"/>
                <a:cs typeface="Calibri" panose="020F0502020204030204" pitchFamily="34" charset="0"/>
              </a:rPr>
              <a:t>Respecter les </a:t>
            </a:r>
            <a:r>
              <a:rPr lang="fr-FR" sz="1400" b="1" dirty="0">
                <a:solidFill>
                  <a:schemeClr val="bg1"/>
                </a:solidFill>
                <a:latin typeface="Calibri" panose="020F0502020204030204" pitchFamily="34" charset="0"/>
                <a:cs typeface="Calibri" panose="020F0502020204030204" pitchFamily="34" charset="0"/>
              </a:rPr>
              <a:t>mesures barrières.</a:t>
            </a:r>
          </a:p>
          <a:p>
            <a:pPr>
              <a:buFontTx/>
              <a:buChar char="-"/>
            </a:pPr>
            <a:r>
              <a:rPr lang="fr-FR" sz="1400" dirty="0">
                <a:solidFill>
                  <a:schemeClr val="bg1"/>
                </a:solidFill>
                <a:latin typeface="Calibri" panose="020F0502020204030204" pitchFamily="34" charset="0"/>
                <a:cs typeface="Calibri" panose="020F0502020204030204" pitchFamily="34" charset="0"/>
              </a:rPr>
              <a:t>Respecter les </a:t>
            </a:r>
            <a:r>
              <a:rPr lang="fr-FR" sz="1400" b="1" dirty="0">
                <a:solidFill>
                  <a:schemeClr val="bg1"/>
                </a:solidFill>
                <a:latin typeface="Calibri" panose="020F0502020204030204" pitchFamily="34" charset="0"/>
                <a:cs typeface="Calibri" panose="020F0502020204030204" pitchFamily="34" charset="0"/>
              </a:rPr>
              <a:t>distances minimales de 10 mètres</a:t>
            </a:r>
            <a:r>
              <a:rPr lang="fr-FR" sz="1400" dirty="0">
                <a:solidFill>
                  <a:schemeClr val="bg1"/>
                </a:solidFill>
                <a:latin typeface="Calibri" panose="020F0502020204030204" pitchFamily="34" charset="0"/>
                <a:cs typeface="Calibri" panose="020F0502020204030204" pitchFamily="34" charset="0"/>
              </a:rPr>
              <a:t> (intensité élevée à forte) et </a:t>
            </a:r>
            <a:r>
              <a:rPr lang="fr-FR" sz="1400" b="1" dirty="0">
                <a:solidFill>
                  <a:schemeClr val="bg1"/>
                </a:solidFill>
                <a:latin typeface="Calibri" panose="020F0502020204030204" pitchFamily="34" charset="0"/>
                <a:cs typeface="Calibri" panose="020F0502020204030204" pitchFamily="34" charset="0"/>
              </a:rPr>
              <a:t>5 mètres </a:t>
            </a:r>
            <a:r>
              <a:rPr lang="fr-FR" sz="1400" dirty="0">
                <a:solidFill>
                  <a:schemeClr val="bg1"/>
                </a:solidFill>
                <a:latin typeface="Calibri" panose="020F0502020204030204" pitchFamily="34" charset="0"/>
                <a:cs typeface="Calibri" panose="020F0502020204030204" pitchFamily="34" charset="0"/>
              </a:rPr>
              <a:t>(intensité faible à modérée) </a:t>
            </a:r>
            <a:r>
              <a:rPr lang="fr-FR" sz="1400" b="1" dirty="0">
                <a:solidFill>
                  <a:schemeClr val="bg1"/>
                </a:solidFill>
                <a:latin typeface="Calibri" panose="020F0502020204030204" pitchFamily="34" charset="0"/>
                <a:cs typeface="Calibri" panose="020F0502020204030204" pitchFamily="34" charset="0"/>
              </a:rPr>
              <a:t>entre les joueurs </a:t>
            </a:r>
            <a:r>
              <a:rPr lang="fr-FR" sz="1400" dirty="0">
                <a:solidFill>
                  <a:schemeClr val="bg1"/>
                </a:solidFill>
                <a:latin typeface="Calibri" panose="020F0502020204030204" pitchFamily="34" charset="0"/>
                <a:cs typeface="Calibri" panose="020F0502020204030204" pitchFamily="34" charset="0"/>
              </a:rPr>
              <a:t>et un espace équivalent à 4m² (en statique).</a:t>
            </a:r>
          </a:p>
          <a:p>
            <a:pPr>
              <a:buFontTx/>
              <a:buChar char="-"/>
            </a:pPr>
            <a:r>
              <a:rPr lang="fr-FR" sz="1400" b="1" dirty="0">
                <a:solidFill>
                  <a:schemeClr val="bg1"/>
                </a:solidFill>
                <a:latin typeface="Calibri" panose="020F0502020204030204" pitchFamily="34" charset="0"/>
                <a:cs typeface="Calibri" panose="020F0502020204030204" pitchFamily="34" charset="0"/>
              </a:rPr>
              <a:t>Respecter les distances </a:t>
            </a:r>
            <a:r>
              <a:rPr lang="fr-FR" sz="1400" dirty="0">
                <a:solidFill>
                  <a:schemeClr val="bg1"/>
                </a:solidFill>
                <a:latin typeface="Calibri" panose="020F0502020204030204" pitchFamily="34" charset="0"/>
                <a:cs typeface="Calibri" panose="020F0502020204030204" pitchFamily="34" charset="0"/>
              </a:rPr>
              <a:t>minimales de 5 mètres entre les joueurs ou un espace équivalent à 4m². </a:t>
            </a:r>
          </a:p>
          <a:p>
            <a:pPr>
              <a:buFontTx/>
              <a:buChar char="-"/>
            </a:pPr>
            <a:r>
              <a:rPr lang="fr-FR" sz="1400" dirty="0">
                <a:solidFill>
                  <a:schemeClr val="bg1"/>
                </a:solidFill>
                <a:latin typeface="Calibri" panose="020F0502020204030204" pitchFamily="34" charset="0"/>
                <a:cs typeface="Calibri" panose="020F0502020204030204" pitchFamily="34" charset="0"/>
              </a:rPr>
              <a:t>Les joueurs ne doivent </a:t>
            </a:r>
            <a:r>
              <a:rPr lang="fr-FR" sz="1400" b="1" dirty="0">
                <a:solidFill>
                  <a:schemeClr val="bg1"/>
                </a:solidFill>
                <a:latin typeface="Calibri" panose="020F0502020204030204" pitchFamily="34" charset="0"/>
                <a:cs typeface="Calibri" panose="020F0502020204030204" pitchFamily="34" charset="0"/>
              </a:rPr>
              <a:t>jamais se croiser</a:t>
            </a:r>
            <a:r>
              <a:rPr lang="fr-FR" sz="1400" dirty="0">
                <a:solidFill>
                  <a:schemeClr val="bg1"/>
                </a:solidFill>
                <a:latin typeface="Calibri" panose="020F0502020204030204" pitchFamily="34" charset="0"/>
                <a:cs typeface="Calibri" panose="020F0502020204030204" pitchFamily="34" charset="0"/>
              </a:rPr>
              <a:t>. Les rotations se font dans un seul sens et toujours dans le même.</a:t>
            </a:r>
          </a:p>
          <a:p>
            <a:pPr>
              <a:buFontTx/>
              <a:buChar char="-"/>
            </a:pPr>
            <a:r>
              <a:rPr lang="fr-FR" sz="1400" b="1" dirty="0">
                <a:solidFill>
                  <a:schemeClr val="bg1"/>
                </a:solidFill>
                <a:latin typeface="Calibri" panose="020F0502020204030204" pitchFamily="34" charset="0"/>
                <a:cs typeface="Calibri" panose="020F0502020204030204" pitchFamily="34" charset="0"/>
              </a:rPr>
              <a:t>Les gourdes ou bouteilles sont placées en fonction de la zone d’entrainement </a:t>
            </a:r>
            <a:r>
              <a:rPr lang="fr-FR" sz="1400" dirty="0">
                <a:solidFill>
                  <a:schemeClr val="bg1"/>
                </a:solidFill>
                <a:latin typeface="Calibri" panose="020F0502020204030204" pitchFamily="34" charset="0"/>
                <a:cs typeface="Calibri" panose="020F0502020204030204" pitchFamily="34" charset="0"/>
              </a:rPr>
              <a:t>choisi par l’entraîneur et au moins espacées de 5 mètres entre elles. </a:t>
            </a:r>
          </a:p>
          <a:p>
            <a:pPr>
              <a:buFontTx/>
              <a:buChar char="-"/>
            </a:pPr>
            <a:r>
              <a:rPr lang="fr-FR" sz="1400" b="1" dirty="0">
                <a:solidFill>
                  <a:schemeClr val="bg1"/>
                </a:solidFill>
                <a:latin typeface="Calibri" panose="020F0502020204030204" pitchFamily="34" charset="0"/>
                <a:cs typeface="Calibri" panose="020F0502020204030204" pitchFamily="34" charset="0"/>
              </a:rPr>
              <a:t>Le protège-dents ne doit pas être manipulé avec les mains</a:t>
            </a:r>
            <a:r>
              <a:rPr lang="fr-FR" sz="1400" dirty="0">
                <a:solidFill>
                  <a:schemeClr val="bg1"/>
                </a:solidFill>
                <a:latin typeface="Calibri" panose="020F0502020204030204" pitchFamily="34" charset="0"/>
                <a:cs typeface="Calibri" panose="020F0502020204030204" pitchFamily="34" charset="0"/>
              </a:rPr>
              <a:t>.</a:t>
            </a:r>
          </a:p>
          <a:p>
            <a:pPr>
              <a:buFontTx/>
              <a:buChar char="-"/>
            </a:pPr>
            <a:r>
              <a:rPr lang="fr-FR" sz="1400" b="1" dirty="0">
                <a:solidFill>
                  <a:schemeClr val="bg1"/>
                </a:solidFill>
                <a:latin typeface="Calibri" panose="020F0502020204030204" pitchFamily="34" charset="0"/>
                <a:cs typeface="Calibri" panose="020F0502020204030204" pitchFamily="34" charset="0"/>
              </a:rPr>
              <a:t>Entrées et sorties 1 par 1 </a:t>
            </a:r>
            <a:r>
              <a:rPr lang="fr-FR" sz="1400" dirty="0">
                <a:solidFill>
                  <a:schemeClr val="bg1"/>
                </a:solidFill>
                <a:latin typeface="Calibri" panose="020F0502020204030204" pitchFamily="34" charset="0"/>
                <a:cs typeface="Calibri" panose="020F0502020204030204" pitchFamily="34" charset="0"/>
              </a:rPr>
              <a:t>en respectant un </a:t>
            </a:r>
            <a:r>
              <a:rPr lang="fr-FR" sz="1400" b="1" dirty="0">
                <a:solidFill>
                  <a:schemeClr val="bg1"/>
                </a:solidFill>
                <a:latin typeface="Calibri" panose="020F0502020204030204" pitchFamily="34" charset="0"/>
                <a:cs typeface="Calibri" panose="020F0502020204030204" pitchFamily="34" charset="0"/>
              </a:rPr>
              <a:t>écart de 5 mètres </a:t>
            </a:r>
            <a:r>
              <a:rPr lang="fr-FR" sz="1400" dirty="0">
                <a:solidFill>
                  <a:schemeClr val="bg1"/>
                </a:solidFill>
                <a:latin typeface="Calibri" panose="020F0502020204030204" pitchFamily="34" charset="0"/>
                <a:cs typeface="Calibri" panose="020F0502020204030204" pitchFamily="34" charset="0"/>
              </a:rPr>
              <a:t>entre les joueurs.</a:t>
            </a:r>
          </a:p>
          <a:p>
            <a:pPr>
              <a:buFontTx/>
              <a:buChar char="-"/>
            </a:pPr>
            <a:r>
              <a:rPr lang="fr-FR" sz="1400" b="1" dirty="0">
                <a:solidFill>
                  <a:schemeClr val="bg1"/>
                </a:solidFill>
                <a:latin typeface="Calibri" panose="020F0502020204030204" pitchFamily="34" charset="0"/>
                <a:cs typeface="Calibri" panose="020F0502020204030204" pitchFamily="34" charset="0"/>
              </a:rPr>
              <a:t>Interdiction formelle de cracher sur le terrain</a:t>
            </a:r>
            <a:r>
              <a:rPr lang="fr-FR" sz="1400" dirty="0">
                <a:solidFill>
                  <a:schemeClr val="bg1"/>
                </a:solidFill>
                <a:latin typeface="Calibri" panose="020F0502020204030204" pitchFamily="34" charset="0"/>
                <a:cs typeface="Calibri" panose="020F0502020204030204" pitchFamily="34" charset="0"/>
              </a:rPr>
              <a:t>.</a:t>
            </a:r>
          </a:p>
          <a:p>
            <a:pPr>
              <a:buFontTx/>
              <a:buChar char="-"/>
            </a:pPr>
            <a:r>
              <a:rPr lang="fr-FR" sz="1400" b="1" dirty="0">
                <a:solidFill>
                  <a:schemeClr val="bg1"/>
                </a:solidFill>
                <a:latin typeface="Calibri" panose="020F0502020204030204" pitchFamily="34" charset="0"/>
                <a:cs typeface="Calibri" panose="020F0502020204030204" pitchFamily="34" charset="0"/>
              </a:rPr>
              <a:t>S’essuyer la sueur avec une serviette </a:t>
            </a:r>
            <a:r>
              <a:rPr lang="fr-FR" sz="1400" dirty="0">
                <a:solidFill>
                  <a:schemeClr val="bg1"/>
                </a:solidFill>
                <a:latin typeface="Calibri" panose="020F0502020204030204" pitchFamily="34" charset="0"/>
                <a:cs typeface="Calibri" panose="020F0502020204030204" pitchFamily="34" charset="0"/>
              </a:rPr>
              <a:t>dédiée à cela, et non avec les mains.</a:t>
            </a:r>
          </a:p>
          <a:p>
            <a:pPr>
              <a:buFontTx/>
              <a:buChar char="-"/>
            </a:pPr>
            <a:r>
              <a:rPr lang="fr-FR" sz="1400" b="1" dirty="0">
                <a:solidFill>
                  <a:schemeClr val="bg1"/>
                </a:solidFill>
                <a:latin typeface="Calibri" panose="020F0502020204030204" pitchFamily="34" charset="0"/>
                <a:cs typeface="Calibri" panose="020F0502020204030204" pitchFamily="34" charset="0"/>
              </a:rPr>
              <a:t>Obligation de porter un masque pour les encadrants </a:t>
            </a:r>
            <a:r>
              <a:rPr lang="fr-FR" sz="1400" dirty="0">
                <a:solidFill>
                  <a:schemeClr val="bg1"/>
                </a:solidFill>
                <a:latin typeface="Calibri" panose="020F0502020204030204" pitchFamily="34" charset="0"/>
                <a:cs typeface="Calibri" panose="020F0502020204030204" pitchFamily="34" charset="0"/>
              </a:rPr>
              <a:t>(coach et assistant </a:t>
            </a:r>
            <a:r>
              <a:rPr lang="fr-FR" sz="1400" dirty="0" err="1">
                <a:solidFill>
                  <a:schemeClr val="bg1"/>
                </a:solidFill>
                <a:latin typeface="Calibri" panose="020F0502020204030204" pitchFamily="34" charset="0"/>
                <a:cs typeface="Calibri" panose="020F0502020204030204" pitchFamily="34" charset="0"/>
              </a:rPr>
              <a:t>Covid</a:t>
            </a:r>
            <a:r>
              <a:rPr lang="fr-FR" sz="1400" dirty="0">
                <a:solidFill>
                  <a:schemeClr val="bg1"/>
                </a:solidFill>
                <a:latin typeface="Calibri" panose="020F0502020204030204" pitchFamily="34" charset="0"/>
                <a:cs typeface="Calibri" panose="020F0502020204030204" pitchFamily="34" charset="0"/>
              </a:rPr>
              <a:t>).</a:t>
            </a:r>
          </a:p>
          <a:p>
            <a:pPr>
              <a:buFontTx/>
              <a:buChar char="-"/>
            </a:pPr>
            <a:r>
              <a:rPr lang="fr-FR" sz="1400" b="1" dirty="0">
                <a:solidFill>
                  <a:schemeClr val="bg1"/>
                </a:solidFill>
                <a:latin typeface="Calibri" panose="020F0502020204030204" pitchFamily="34" charset="0"/>
                <a:cs typeface="Calibri" panose="020F0502020204030204" pitchFamily="34" charset="0"/>
              </a:rPr>
              <a:t>Rassembler les balles uniquement avec la crosse</a:t>
            </a:r>
            <a:r>
              <a:rPr lang="fr-FR" sz="1400" dirty="0">
                <a:solidFill>
                  <a:schemeClr val="bg1"/>
                </a:solidFill>
                <a:latin typeface="Calibri" panose="020F0502020204030204" pitchFamily="34" charset="0"/>
                <a:cs typeface="Calibri" panose="020F0502020204030204" pitchFamily="34" charset="0"/>
              </a:rPr>
              <a:t>.</a:t>
            </a:r>
          </a:p>
          <a:p>
            <a:pPr>
              <a:buFontTx/>
              <a:buChar char="-"/>
            </a:pPr>
            <a:r>
              <a:rPr lang="fr-FR" sz="1400" b="1" dirty="0">
                <a:solidFill>
                  <a:schemeClr val="bg1"/>
                </a:solidFill>
                <a:latin typeface="Calibri" panose="020F0502020204030204" pitchFamily="34" charset="0"/>
                <a:cs typeface="Calibri" panose="020F0502020204030204" pitchFamily="34" charset="0"/>
              </a:rPr>
              <a:t>Le petit matériel doit être mis en place et ramassé uniquement par l’éducateur</a:t>
            </a:r>
            <a:r>
              <a:rPr lang="fr-FR" sz="1400" dirty="0">
                <a:solidFill>
                  <a:schemeClr val="bg1"/>
                </a:solidFill>
                <a:latin typeface="Calibri" panose="020F0502020204030204" pitchFamily="34" charset="0"/>
                <a:cs typeface="Calibri" panose="020F0502020204030204" pitchFamily="34" charset="0"/>
              </a:rPr>
              <a:t>.</a:t>
            </a:r>
          </a:p>
        </p:txBody>
      </p:sp>
      <p:sp>
        <p:nvSpPr>
          <p:cNvPr id="5" name="ZoneTexte 4">
            <a:extLst>
              <a:ext uri="{FF2B5EF4-FFF2-40B4-BE49-F238E27FC236}">
                <a16:creationId xmlns:a16="http://schemas.microsoft.com/office/drawing/2014/main" id="{7ED794C8-36DE-A44E-8806-F033E60CFD72}"/>
              </a:ext>
            </a:extLst>
          </p:cNvPr>
          <p:cNvSpPr txBox="1"/>
          <p:nvPr/>
        </p:nvSpPr>
        <p:spPr>
          <a:xfrm>
            <a:off x="4955944" y="1325563"/>
            <a:ext cx="2196353" cy="369332"/>
          </a:xfrm>
          <a:prstGeom prst="rect">
            <a:avLst/>
          </a:prstGeom>
          <a:noFill/>
          <a:ln>
            <a:solidFill>
              <a:srgbClr val="C00000"/>
            </a:solidFill>
          </a:ln>
        </p:spPr>
        <p:txBody>
          <a:bodyPr wrap="square" rtlCol="0">
            <a:spAutoFit/>
          </a:bodyPr>
          <a:lstStyle/>
          <a:p>
            <a:pPr algn="ctr"/>
            <a:r>
              <a:rPr lang="fr-FR" dirty="0"/>
              <a:t>Sur le terrain</a:t>
            </a:r>
          </a:p>
        </p:txBody>
      </p:sp>
    </p:spTree>
    <p:extLst>
      <p:ext uri="{BB962C8B-B14F-4D97-AF65-F5344CB8AC3E}">
        <p14:creationId xmlns:p14="http://schemas.microsoft.com/office/powerpoint/2010/main" val="1713245076"/>
      </p:ext>
    </p:extLst>
  </p:cSld>
  <p:clrMapOvr>
    <a:masterClrMapping/>
  </p:clrMapOvr>
</p:sld>
</file>

<file path=ppt/theme/theme1.xml><?xml version="1.0" encoding="utf-8"?>
<a:theme xmlns:a="http://schemas.openxmlformats.org/drawingml/2006/main" name="FFH Base">
  <a:themeElements>
    <a:clrScheme name="FFH Couleurs">
      <a:dk1>
        <a:srgbClr val="3F3F3F"/>
      </a:dk1>
      <a:lt1>
        <a:srgbClr val="3F3F3F"/>
      </a:lt1>
      <a:dk2>
        <a:srgbClr val="FFFFFF"/>
      </a:dk2>
      <a:lt2>
        <a:srgbClr val="FFFFFF"/>
      </a:lt2>
      <a:accent1>
        <a:srgbClr val="EF3340"/>
      </a:accent1>
      <a:accent2>
        <a:srgbClr val="1B1F1E"/>
      </a:accent2>
      <a:accent3>
        <a:srgbClr val="00458B"/>
      </a:accent3>
      <a:accent4>
        <a:srgbClr val="93C461"/>
      </a:accent4>
      <a:accent5>
        <a:srgbClr val="3DB5B5"/>
      </a:accent5>
      <a:accent6>
        <a:srgbClr val="B39E9E"/>
      </a:accent6>
      <a:hlink>
        <a:srgbClr val="00458B"/>
      </a:hlink>
      <a:folHlink>
        <a:srgbClr val="36A9E1"/>
      </a:folHlink>
    </a:clrScheme>
    <a:fontScheme name="Brandon">
      <a:majorFont>
        <a:latin typeface="Brandon Grotesque Thin"/>
        <a:ea typeface=""/>
        <a:cs typeface=""/>
      </a:majorFont>
      <a:minorFont>
        <a:latin typeface="Brandon Grotesque Regular"/>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4B424B5-736C-BC43-B5C5-B499F175918C}" vid="{336BC3FA-E257-EB4D-89DE-78CEEE3F3EE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4622</TotalTime>
  <Words>2509</Words>
  <Application>Microsoft Macintosh PowerPoint</Application>
  <PresentationFormat>Grand écran</PresentationFormat>
  <Paragraphs>225</Paragraphs>
  <Slides>19</Slides>
  <Notes>0</Notes>
  <HiddenSlides>0</HiddenSlides>
  <MMClips>1</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19</vt:i4>
      </vt:variant>
    </vt:vector>
  </HeadingPairs>
  <TitlesOfParts>
    <vt:vector size="29" baseType="lpstr">
      <vt:lpstr>Arial</vt:lpstr>
      <vt:lpstr>Brandon Grotesque</vt:lpstr>
      <vt:lpstr>Brandon Grotesque Bold</vt:lpstr>
      <vt:lpstr>Brandon Grotesque Light</vt:lpstr>
      <vt:lpstr>Brandon Grotesque Medium</vt:lpstr>
      <vt:lpstr>Brandon Grotesque Regular</vt:lpstr>
      <vt:lpstr>Brandon Grotesque Thin</vt:lpstr>
      <vt:lpstr>Browallia New</vt:lpstr>
      <vt:lpstr>Calibri</vt:lpstr>
      <vt:lpstr>FFH Base</vt:lpstr>
      <vt:lpstr>GUIDE D’ACCOMPAGNEMENT POUR LA REPRISE DES ACTIVITES EN CLUB</vt:lpstr>
      <vt:lpstr>SOMMAIRE</vt:lpstr>
      <vt:lpstr>INTRODUCTION</vt:lpstr>
      <vt:lpstr>INTRODUCTION</vt:lpstr>
      <vt:lpstr>PROTOCOLE GENERAL Rythme de reprise envisagé des activités</vt:lpstr>
      <vt:lpstr>PROTOCOLE GENERAL Publics concernés</vt:lpstr>
      <vt:lpstr>PROTOCOLE GENERAL Règles adaptées au contexte sanitaire</vt:lpstr>
      <vt:lpstr>PROTOCOLE GENERAL Règles adaptées au contexte sanitaire</vt:lpstr>
      <vt:lpstr>PROTOCOLE GENERAL Règles adaptées au contexte sanitaire</vt:lpstr>
      <vt:lpstr>ASSISTANCE ET CONTRÔLE</vt:lpstr>
      <vt:lpstr>RECOMMANDATIONS MEDICALES</vt:lpstr>
      <vt:lpstr>RECOMMANDATIONS A LA REPRISE DE L’ACTIVITE PHYSIQUE</vt:lpstr>
      <vt:lpstr>Présentation PowerPoint</vt:lpstr>
      <vt:lpstr>FICHE « ENTRAINEMENT »</vt:lpstr>
      <vt:lpstr>Présentation PowerPoint</vt:lpstr>
      <vt:lpstr>FICHE « ENTRAINEMENT »</vt:lpstr>
      <vt:lpstr>REALISATION DE SEANCE ADAPTEES </vt:lpstr>
      <vt:lpstr>GUIDES EDITES PAR LE MINISTERE DES SPORTS</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COMITE DIRECTEUR  19/10/19</dc:title>
  <dc:creator>Clément Marie</dc:creator>
  <cp:lastModifiedBy>Microsoft Office User</cp:lastModifiedBy>
  <cp:revision>260</cp:revision>
  <cp:lastPrinted>2020-05-25T15:03:48Z</cp:lastPrinted>
  <dcterms:created xsi:type="dcterms:W3CDTF">2019-10-14T11:41:17Z</dcterms:created>
  <dcterms:modified xsi:type="dcterms:W3CDTF">2020-05-25T15:24:30Z</dcterms:modified>
</cp:coreProperties>
</file>