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0"/>
  </p:notesMasterIdLst>
  <p:sldIdLst>
    <p:sldId id="256" r:id="rId2"/>
    <p:sldId id="413" r:id="rId3"/>
    <p:sldId id="257" r:id="rId4"/>
    <p:sldId id="411" r:id="rId5"/>
    <p:sldId id="997" r:id="rId6"/>
    <p:sldId id="1003" r:id="rId7"/>
    <p:sldId id="1011" r:id="rId8"/>
    <p:sldId id="1000" r:id="rId9"/>
    <p:sldId id="1009" r:id="rId10"/>
    <p:sldId id="1002" r:id="rId11"/>
    <p:sldId id="1008" r:id="rId12"/>
    <p:sldId id="1001" r:id="rId13"/>
    <p:sldId id="1010" r:id="rId14"/>
    <p:sldId id="260" r:id="rId15"/>
    <p:sldId id="403" r:id="rId16"/>
    <p:sldId id="258" r:id="rId17"/>
    <p:sldId id="259" r:id="rId18"/>
    <p:sldId id="384" r:id="rId19"/>
    <p:sldId id="407" r:id="rId20"/>
    <p:sldId id="415" r:id="rId21"/>
    <p:sldId id="416" r:id="rId22"/>
    <p:sldId id="417" r:id="rId23"/>
    <p:sldId id="418" r:id="rId24"/>
    <p:sldId id="395" r:id="rId25"/>
    <p:sldId id="419" r:id="rId26"/>
    <p:sldId id="406" r:id="rId27"/>
    <p:sldId id="420" r:id="rId28"/>
    <p:sldId id="421" r:id="rId29"/>
    <p:sldId id="422" r:id="rId30"/>
    <p:sldId id="408" r:id="rId31"/>
    <p:sldId id="996" r:id="rId32"/>
    <p:sldId id="998" r:id="rId33"/>
    <p:sldId id="1005" r:id="rId34"/>
    <p:sldId id="414" r:id="rId35"/>
    <p:sldId id="397" r:id="rId36"/>
    <p:sldId id="1006" r:id="rId37"/>
    <p:sldId id="999" r:id="rId38"/>
    <p:sldId id="1007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458F"/>
    <a:srgbClr val="D92E66"/>
    <a:srgbClr val="009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456E04-69A6-5B3B-4865-3DEA9D0AEA15}" v="298" dt="2023-04-14T08:13:06.476"/>
    <p1510:client id="{1098AFE0-0CE6-5152-8796-8DEF7A0D4A57}" v="56" dt="2023-04-13T23:29:41.811"/>
    <p1510:client id="{8CA33B2D-6F8E-5ACE-D196-C1EA58263B5A}" v="499" dt="2023-04-13T23:08:57.215"/>
    <p1510:client id="{A0A4715B-B374-AA9B-390B-49346B96E02A}" v="64" dt="2023-04-13T21:51:18.557"/>
    <p1510:client id="{C3621D8E-689B-4FC6-CBC3-36B3F844B570}" v="14" dt="2023-04-14T08:03:29.042"/>
    <p1510:client id="{D74F70EA-829E-4BDF-9B69-28A9A90895ED}" v="1" dt="2023-04-12T15:58:56.736"/>
    <p1510:client id="{F085D11B-6A6B-AC84-9A5B-21BFC49618F6}" v="137" dt="2023-04-14T06:22:52.521"/>
    <p1510:client id="{F9FA0015-35EE-2629-6028-5C3E1D015E95}" v="508" dt="2023-04-14T04:26:23.4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600EB-D7BB-B448-B773-C186FAF1D3DE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EECA0-868A-5449-BD44-35B9E483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08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915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43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723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467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32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92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76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5710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663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558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A1DFD-5AAA-D340-8611-9AFAF8CF0311}" type="datetimeFigureOut">
              <a:rPr lang="fr-FR" smtClean="0"/>
              <a:t>14/04/2023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E9187-4756-C54F-AC94-50058BAAA9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268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1.png"/><Relationship Id="rId7" Type="http://schemas.openxmlformats.org/officeDocument/2006/relationships/image" Target="../media/image4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1AAB9761-E370-736C-1DDC-F353436D0FD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B6CE045-0006-7000-3D2A-7FB9CF45CFE4}"/>
              </a:ext>
            </a:extLst>
          </p:cNvPr>
          <p:cNvSpPr txBox="1"/>
          <p:nvPr/>
        </p:nvSpPr>
        <p:spPr>
          <a:xfrm>
            <a:off x="896007" y="2670575"/>
            <a:ext cx="10399986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latant" pitchFamily="2" charset="0"/>
              </a:rPr>
              <a:t>SÉMINAIRE DES AGENTS DE DÉVELOPPEMENT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8F714AF-E8AB-CDA2-4057-54D0CC88D6DC}"/>
              </a:ext>
            </a:extLst>
          </p:cNvPr>
          <p:cNvSpPr txBox="1"/>
          <p:nvPr/>
        </p:nvSpPr>
        <p:spPr>
          <a:xfrm>
            <a:off x="896007" y="3093616"/>
            <a:ext cx="10399986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FÉDÉRATION FRANÇAISE DE HOCKEY 2023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98ABED9-EB68-0A58-85E6-B53549A2050B}"/>
              </a:ext>
            </a:extLst>
          </p:cNvPr>
          <p:cNvSpPr txBox="1"/>
          <p:nvPr/>
        </p:nvSpPr>
        <p:spPr>
          <a:xfrm>
            <a:off x="717667" y="3675201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</p:spTree>
    <p:extLst>
      <p:ext uri="{BB962C8B-B14F-4D97-AF65-F5344CB8AC3E}">
        <p14:creationId xmlns:p14="http://schemas.microsoft.com/office/powerpoint/2010/main" val="3829245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A30BCAD0-E938-7CE2-6AC5-E999585F2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136" y="619340"/>
            <a:ext cx="9063316" cy="615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78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0ED9A5A-F1F6-D75B-637C-25EA23B7A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080" y="370342"/>
            <a:ext cx="8623538" cy="649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56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24A78E44-5360-1BA1-E475-216D2E070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159" y="674644"/>
            <a:ext cx="8446993" cy="663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68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97CDE3C5-EC88-D7CA-A813-4C69FF8C6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042" y="365758"/>
            <a:ext cx="8566029" cy="648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70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E9A55-49B6-D555-2A28-70316A6AF2C2}"/>
              </a:ext>
            </a:extLst>
          </p:cNvPr>
          <p:cNvSpPr/>
          <p:nvPr/>
        </p:nvSpPr>
        <p:spPr>
          <a:xfrm>
            <a:off x="0" y="0"/>
            <a:ext cx="4008895" cy="6858000"/>
          </a:xfrm>
          <a:prstGeom prst="rect">
            <a:avLst/>
          </a:prstGeom>
          <a:blipFill dpi="0" rotWithShape="1">
            <a:blip r:embed="rId2"/>
            <a:srcRect/>
            <a:tile tx="0" ty="-78105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7AEC4C-5BA5-53D9-798F-532103A18AA2}"/>
              </a:ext>
            </a:extLst>
          </p:cNvPr>
          <p:cNvSpPr txBox="1"/>
          <p:nvPr/>
        </p:nvSpPr>
        <p:spPr>
          <a:xfrm>
            <a:off x="4199467" y="811208"/>
            <a:ext cx="7806266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FR" sz="3200" b="1" dirty="0">
                <a:solidFill>
                  <a:srgbClr val="D92E66"/>
                </a:solidFill>
                <a:latin typeface="Blatant"/>
              </a:rPr>
              <a:t>IMPACT 2024</a:t>
            </a:r>
            <a:endParaRPr lang="fr-FR" dirty="0"/>
          </a:p>
          <a:p>
            <a:pPr algn="r"/>
            <a:r>
              <a:rPr lang="fr-FR" sz="3200" b="1" dirty="0">
                <a:solidFill>
                  <a:srgbClr val="D92E66"/>
                </a:solidFill>
                <a:latin typeface="Blatant"/>
              </a:rPr>
              <a:t>Hockey pour tous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C1E7B05-E5E7-3477-6EEA-1821042CF7C5}"/>
              </a:ext>
            </a:extLst>
          </p:cNvPr>
          <p:cNvSpPr txBox="1"/>
          <p:nvPr/>
        </p:nvSpPr>
        <p:spPr>
          <a:xfrm>
            <a:off x="4013669" y="5555142"/>
            <a:ext cx="731103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000">
                <a:solidFill>
                  <a:srgbClr val="19458F"/>
                </a:solidFill>
                <a:latin typeface="BLATANT" pitchFamily="2" charset="0"/>
              </a:rPr>
              <a:t>Retour d’expérience CD93 et Ligue des Hauts-de-France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B27AA7FF-AD2C-6330-8F83-AC222B496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552" y="645439"/>
            <a:ext cx="1952625" cy="194978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C8CB321-48F5-69EA-5C56-A2EA5FA45075}"/>
              </a:ext>
            </a:extLst>
          </p:cNvPr>
          <p:cNvSpPr txBox="1"/>
          <p:nvPr/>
        </p:nvSpPr>
        <p:spPr>
          <a:xfrm>
            <a:off x="4060458" y="3028510"/>
            <a:ext cx="7311038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000" dirty="0">
                <a:solidFill>
                  <a:srgbClr val="19458F"/>
                </a:solidFill>
                <a:latin typeface="BLATANT"/>
              </a:rPr>
              <a:t>Axe 1 : la formation</a:t>
            </a:r>
          </a:p>
          <a:p>
            <a:pPr algn="ctr"/>
            <a:r>
              <a:rPr lang="fr-FR" sz="2000" dirty="0">
                <a:solidFill>
                  <a:srgbClr val="19458F"/>
                </a:solidFill>
                <a:latin typeface="BLATANT"/>
              </a:rPr>
              <a:t>Axe 2 : à la recherche de nouveaux publics</a:t>
            </a:r>
          </a:p>
          <a:p>
            <a:pPr algn="ctr"/>
            <a:r>
              <a:rPr lang="fr-FR" sz="2000" dirty="0">
                <a:solidFill>
                  <a:srgbClr val="19458F"/>
                </a:solidFill>
                <a:latin typeface="BLATANT"/>
              </a:rPr>
              <a:t>Axe 3 : hockey santé</a:t>
            </a:r>
            <a:endParaRPr lang="fr-FR" sz="2000" dirty="0">
              <a:solidFill>
                <a:srgbClr val="19458F"/>
              </a:solidFill>
              <a:latin typeface="BLAT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314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0D7A120-E2A8-6E39-25F0-273FC7D082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2C58AE1-0E02-1D55-F948-829550B3C2C9}"/>
              </a:ext>
            </a:extLst>
          </p:cNvPr>
          <p:cNvSpPr txBox="1"/>
          <p:nvPr/>
        </p:nvSpPr>
        <p:spPr>
          <a:xfrm>
            <a:off x="896007" y="2493472"/>
            <a:ext cx="10399986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/>
              </a:rPr>
              <a:t>PARTAGE DE BONNES PRATIQUES : </a:t>
            </a:r>
            <a:endParaRPr lang="fr-FR" sz="4000" b="1" i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60000"/>
                  </a:prstClr>
                </a:outerShdw>
              </a:effectLst>
              <a:latin typeface="Blatant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A4B938E-23EE-71A1-AD2B-F6E4D8A09DB1}"/>
              </a:ext>
            </a:extLst>
          </p:cNvPr>
          <p:cNvSpPr txBox="1"/>
          <p:nvPr/>
        </p:nvSpPr>
        <p:spPr>
          <a:xfrm>
            <a:off x="717667" y="3471977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128C1C8-A446-6131-AB20-E71193FFEDB8}"/>
              </a:ext>
            </a:extLst>
          </p:cNvPr>
          <p:cNvSpPr txBox="1"/>
          <p:nvPr/>
        </p:nvSpPr>
        <p:spPr>
          <a:xfrm>
            <a:off x="896007" y="3014070"/>
            <a:ext cx="10399986" cy="58477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2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STRATÉGIES DE DÉVELOPPEMENT DU RÉSEAU FÉDÉRAL</a:t>
            </a:r>
          </a:p>
        </p:txBody>
      </p:sp>
    </p:spTree>
    <p:extLst>
      <p:ext uri="{BB962C8B-B14F-4D97-AF65-F5344CB8AC3E}">
        <p14:creationId xmlns:p14="http://schemas.microsoft.com/office/powerpoint/2010/main" val="1065997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08F65AD-909C-6EC9-1F0C-915D3A488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70" r="-1"/>
          <a:stretch/>
        </p:blipFill>
        <p:spPr>
          <a:xfrm>
            <a:off x="8080364" y="0"/>
            <a:ext cx="4111636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54EBEB3-857C-43C1-DE84-B2A3E41A572B}"/>
              </a:ext>
            </a:extLst>
          </p:cNvPr>
          <p:cNvSpPr txBox="1"/>
          <p:nvPr/>
        </p:nvSpPr>
        <p:spPr>
          <a:xfrm>
            <a:off x="558800" y="779828"/>
            <a:ext cx="705643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>
                <a:solidFill>
                  <a:srgbClr val="D92E66"/>
                </a:solidFill>
                <a:latin typeface="Blatant"/>
              </a:rPr>
              <a:t>Plan de développement Ligue AURA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7DC800D-E2AE-E5E1-EFED-5D1EA34E2797}"/>
              </a:ext>
            </a:extLst>
          </p:cNvPr>
          <p:cNvSpPr txBox="1"/>
          <p:nvPr/>
        </p:nvSpPr>
        <p:spPr>
          <a:xfrm>
            <a:off x="558800" y="2275901"/>
            <a:ext cx="6434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19458F"/>
                </a:solidFill>
                <a:latin typeface="BLATANT" pitchFamily="2" charset="0"/>
              </a:rPr>
              <a:t>Pierre </a:t>
            </a:r>
            <a:r>
              <a:rPr lang="fr-FR" sz="2400" err="1">
                <a:solidFill>
                  <a:srgbClr val="19458F"/>
                </a:solidFill>
                <a:latin typeface="BLATANT" pitchFamily="2" charset="0"/>
              </a:rPr>
              <a:t>Defosse</a:t>
            </a:r>
            <a:r>
              <a:rPr lang="fr-FR" sz="2400">
                <a:solidFill>
                  <a:srgbClr val="19458F"/>
                </a:solidFill>
                <a:latin typeface="BLATANT" pitchFamily="2" charset="0"/>
              </a:rPr>
              <a:t>, Président de la Ligue AURA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F6360DC-778C-FE6C-2F79-4620FF3FD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900" y="3101924"/>
            <a:ext cx="2743200" cy="359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4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CA583078-FEA7-C1F1-918B-84BBD086D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78" r="12316" b="285"/>
          <a:stretch/>
        </p:blipFill>
        <p:spPr>
          <a:xfrm>
            <a:off x="0" y="0"/>
            <a:ext cx="4008895" cy="64627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9FC670-5094-DDE3-8870-59A1D5378AC8}"/>
              </a:ext>
            </a:extLst>
          </p:cNvPr>
          <p:cNvSpPr txBox="1"/>
          <p:nvPr/>
        </p:nvSpPr>
        <p:spPr>
          <a:xfrm>
            <a:off x="5242455" y="841904"/>
            <a:ext cx="643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FR" sz="3200" b="1">
                <a:solidFill>
                  <a:srgbClr val="D92E66"/>
                </a:solidFill>
                <a:latin typeface="Blatant"/>
              </a:rPr>
              <a:t>Plan de développement CD72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B43C4BC-E27B-42E4-FB7A-8C31331D2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488" y="2681347"/>
            <a:ext cx="2743200" cy="277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30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E9A55-49B6-D555-2A28-70316A6AF2C2}"/>
              </a:ext>
            </a:extLst>
          </p:cNvPr>
          <p:cNvSpPr/>
          <p:nvPr/>
        </p:nvSpPr>
        <p:spPr>
          <a:xfrm>
            <a:off x="8183105" y="0"/>
            <a:ext cx="4008895" cy="6858000"/>
          </a:xfrm>
          <a:prstGeom prst="rect">
            <a:avLst/>
          </a:prstGeom>
          <a:blipFill dpi="0" rotWithShape="1">
            <a:blip r:embed="rId2"/>
            <a:srcRect/>
            <a:tile tx="0" ty="-78105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A7641D-CCA9-9953-F9A2-47DAC2E4F249}"/>
              </a:ext>
            </a:extLst>
          </p:cNvPr>
          <p:cNvSpPr txBox="1"/>
          <p:nvPr/>
        </p:nvSpPr>
        <p:spPr>
          <a:xfrm>
            <a:off x="518477" y="1003962"/>
            <a:ext cx="698083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>
                <a:solidFill>
                  <a:srgbClr val="D92E66"/>
                </a:solidFill>
                <a:latin typeface="Blatant"/>
              </a:rPr>
              <a:t>Plan de développement "club"</a:t>
            </a:r>
            <a:endParaRPr lang="fr-FR" sz="3200" b="1">
              <a:solidFill>
                <a:srgbClr val="D92E66"/>
              </a:solidFill>
              <a:latin typeface="Blatant" pitchFamily="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6F88E39-2571-0AFD-5A26-6C58419B5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0350" y="2503115"/>
            <a:ext cx="3050801" cy="305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21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BC4E461-F09E-6ADC-330D-451E8B84FE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</a:blip>
          <a:srcRect t="3229" b="12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011587-0E7A-D38A-16F1-1ADDFE72C66A}"/>
              </a:ext>
            </a:extLst>
          </p:cNvPr>
          <p:cNvSpPr txBox="1"/>
          <p:nvPr/>
        </p:nvSpPr>
        <p:spPr>
          <a:xfrm>
            <a:off x="896007" y="2349525"/>
            <a:ext cx="10399986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/>
              </a:rPr>
              <a:t> DEVELOPPEMENT &amp; FORMATION A LA FEH</a:t>
            </a:r>
            <a:endParaRPr lang="fr-FR" sz="4000" b="1" i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60000"/>
                  </a:prstClr>
                </a:outerShdw>
              </a:effectLst>
              <a:latin typeface="Blatant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FA53A7-31BA-3397-C32F-F77431C1EE0F}"/>
              </a:ext>
            </a:extLst>
          </p:cNvPr>
          <p:cNvSpPr txBox="1"/>
          <p:nvPr/>
        </p:nvSpPr>
        <p:spPr>
          <a:xfrm>
            <a:off x="896007" y="3488298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31F5392A-5014-3EF7-2388-CFFC824E7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429" y="712694"/>
            <a:ext cx="2743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23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821B270-1997-F665-509B-0C9DFAFDAF1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8F714AF-E8AB-CDA2-4057-54D0CC88D6DC}"/>
              </a:ext>
            </a:extLst>
          </p:cNvPr>
          <p:cNvSpPr txBox="1"/>
          <p:nvPr/>
        </p:nvSpPr>
        <p:spPr>
          <a:xfrm>
            <a:off x="896007" y="2847415"/>
            <a:ext cx="10399986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/>
              </a:rPr>
              <a:t>INTRODUCTION</a:t>
            </a:r>
            <a:endParaRPr lang="fr-FR" sz="4000" b="1" i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60000"/>
                  </a:prstClr>
                </a:outerShdw>
              </a:effectLst>
              <a:latin typeface="Blatant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98ABED9-EB68-0A58-85E6-B53549A2050B}"/>
              </a:ext>
            </a:extLst>
          </p:cNvPr>
          <p:cNvSpPr txBox="1"/>
          <p:nvPr/>
        </p:nvSpPr>
        <p:spPr>
          <a:xfrm>
            <a:off x="717667" y="3429000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</p:spTree>
    <p:extLst>
      <p:ext uri="{BB962C8B-B14F-4D97-AF65-F5344CB8AC3E}">
        <p14:creationId xmlns:p14="http://schemas.microsoft.com/office/powerpoint/2010/main" val="3189103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FFFBDA4-8C1C-CD54-BB37-76E6BE85B6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77D124B-5BD3-7C65-8587-7B150D2D61DB}"/>
              </a:ext>
            </a:extLst>
          </p:cNvPr>
          <p:cNvSpPr txBox="1"/>
          <p:nvPr/>
        </p:nvSpPr>
        <p:spPr>
          <a:xfrm>
            <a:off x="896007" y="2847415"/>
            <a:ext cx="10399986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/>
              </a:rPr>
              <a:t>DÉJEUNER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3DF10E6-8DB2-8021-0942-91E5B7BD68DC}"/>
              </a:ext>
            </a:extLst>
          </p:cNvPr>
          <p:cNvSpPr txBox="1"/>
          <p:nvPr/>
        </p:nvSpPr>
        <p:spPr>
          <a:xfrm>
            <a:off x="717667" y="3429000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</p:spTree>
    <p:extLst>
      <p:ext uri="{BB962C8B-B14F-4D97-AF65-F5344CB8AC3E}">
        <p14:creationId xmlns:p14="http://schemas.microsoft.com/office/powerpoint/2010/main" val="762360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0D7A120-E2A8-6E39-25F0-273FC7D082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2C58AE1-0E02-1D55-F948-829550B3C2C9}"/>
              </a:ext>
            </a:extLst>
          </p:cNvPr>
          <p:cNvSpPr txBox="1"/>
          <p:nvPr/>
        </p:nvSpPr>
        <p:spPr>
          <a:xfrm>
            <a:off x="896007" y="2349525"/>
            <a:ext cx="10399986" cy="132343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/>
              </a:rPr>
              <a:t>MIEUX CONNAITRE SON ENVIRONNEMENT SPORTIF ET INSTITUTIONNEL </a:t>
            </a:r>
            <a:endParaRPr lang="fr-FR" sz="4000" b="1" i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60000"/>
                  </a:prstClr>
                </a:outerShdw>
              </a:effectLst>
              <a:latin typeface="Blatant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A4B938E-23EE-71A1-AD2B-F6E4D8A09DB1}"/>
              </a:ext>
            </a:extLst>
          </p:cNvPr>
          <p:cNvSpPr txBox="1"/>
          <p:nvPr/>
        </p:nvSpPr>
        <p:spPr>
          <a:xfrm>
            <a:off x="896007" y="3488298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</p:spTree>
    <p:extLst>
      <p:ext uri="{BB962C8B-B14F-4D97-AF65-F5344CB8AC3E}">
        <p14:creationId xmlns:p14="http://schemas.microsoft.com/office/powerpoint/2010/main" val="796813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CA583078-FEA7-C1F1-918B-84BBD086D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78" r="12316" b="285"/>
          <a:stretch/>
        </p:blipFill>
        <p:spPr>
          <a:xfrm>
            <a:off x="0" y="0"/>
            <a:ext cx="4008895" cy="64627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9FC670-5094-DDE3-8870-59A1D5378AC8}"/>
              </a:ext>
            </a:extLst>
          </p:cNvPr>
          <p:cNvSpPr txBox="1"/>
          <p:nvPr/>
        </p:nvSpPr>
        <p:spPr>
          <a:xfrm>
            <a:off x="5385329" y="813330"/>
            <a:ext cx="643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FR" sz="3200" b="1">
                <a:solidFill>
                  <a:srgbClr val="D92E66"/>
                </a:solidFill>
                <a:latin typeface="Blatant"/>
              </a:rPr>
              <a:t>Point actu service civique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49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08F65AD-909C-6EC9-1F0C-915D3A488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70" r="-1"/>
          <a:stretch/>
        </p:blipFill>
        <p:spPr>
          <a:xfrm>
            <a:off x="8080364" y="0"/>
            <a:ext cx="4111636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54EBEB3-857C-43C1-DE84-B2A3E41A572B}"/>
              </a:ext>
            </a:extLst>
          </p:cNvPr>
          <p:cNvSpPr txBox="1"/>
          <p:nvPr/>
        </p:nvSpPr>
        <p:spPr>
          <a:xfrm>
            <a:off x="583418" y="886984"/>
            <a:ext cx="705643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>
                <a:solidFill>
                  <a:srgbClr val="D92E66"/>
                </a:solidFill>
                <a:latin typeface="Blatant"/>
              </a:rPr>
              <a:t>L’écosystème du sport français : </a:t>
            </a:r>
            <a:endParaRPr lang="fr-FR" sz="3200" b="1">
              <a:solidFill>
                <a:srgbClr val="D92E66"/>
              </a:solidFill>
              <a:latin typeface="Blatant" pitchFamily="2" charset="0"/>
            </a:endParaRPr>
          </a:p>
          <a:p>
            <a:r>
              <a:rPr lang="fr-FR" sz="3200" b="1">
                <a:solidFill>
                  <a:srgbClr val="D92E66"/>
                </a:solidFill>
                <a:latin typeface="Blatant" pitchFamily="2" charset="0"/>
              </a:rPr>
              <a:t>organisation et compétences </a:t>
            </a:r>
          </a:p>
        </p:txBody>
      </p:sp>
    </p:spTree>
    <p:extLst>
      <p:ext uri="{BB962C8B-B14F-4D97-AF65-F5344CB8AC3E}">
        <p14:creationId xmlns:p14="http://schemas.microsoft.com/office/powerpoint/2010/main" val="3789465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E9A55-49B6-D555-2A28-70316A6AF2C2}"/>
              </a:ext>
            </a:extLst>
          </p:cNvPr>
          <p:cNvSpPr/>
          <p:nvPr/>
        </p:nvSpPr>
        <p:spPr>
          <a:xfrm>
            <a:off x="0" y="0"/>
            <a:ext cx="4008895" cy="6858000"/>
          </a:xfrm>
          <a:prstGeom prst="rect">
            <a:avLst/>
          </a:prstGeom>
          <a:blipFill dpi="0" rotWithShape="1">
            <a:blip r:embed="rId2"/>
            <a:srcRect/>
            <a:tile tx="0" ty="-78105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4690B6-A3EA-99B1-FD3C-33FAD27548E7}"/>
              </a:ext>
            </a:extLst>
          </p:cNvPr>
          <p:cNvSpPr txBox="1"/>
          <p:nvPr/>
        </p:nvSpPr>
        <p:spPr>
          <a:xfrm>
            <a:off x="6484408" y="856192"/>
            <a:ext cx="5319183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FR" sz="3200" b="1">
                <a:solidFill>
                  <a:srgbClr val="D92E66"/>
                </a:solidFill>
                <a:latin typeface="Blatant"/>
              </a:rPr>
              <a:t>Évolution des pratiques et des pratiquants</a:t>
            </a:r>
          </a:p>
        </p:txBody>
      </p:sp>
    </p:spTree>
    <p:extLst>
      <p:ext uri="{BB962C8B-B14F-4D97-AF65-F5344CB8AC3E}">
        <p14:creationId xmlns:p14="http://schemas.microsoft.com/office/powerpoint/2010/main" val="1591304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5">
            <a:extLst>
              <a:ext uri="{FF2B5EF4-FFF2-40B4-BE49-F238E27FC236}">
                <a16:creationId xmlns:a16="http://schemas.microsoft.com/office/drawing/2014/main" id="{E8D051BB-4FBC-2D05-ADC1-12D978B011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19" t="1221" r="45549" b="1221"/>
          <a:stretch/>
        </p:blipFill>
        <p:spPr>
          <a:xfrm>
            <a:off x="8183105" y="0"/>
            <a:ext cx="4008895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B4CC498-F229-4BEC-A177-8A7AA77CEBB8}"/>
              </a:ext>
            </a:extLst>
          </p:cNvPr>
          <p:cNvSpPr txBox="1"/>
          <p:nvPr/>
        </p:nvSpPr>
        <p:spPr>
          <a:xfrm>
            <a:off x="704887" y="870479"/>
            <a:ext cx="6434666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>
                <a:solidFill>
                  <a:srgbClr val="D92E66"/>
                </a:solidFill>
                <a:latin typeface="Blatant"/>
              </a:rPr>
              <a:t>Construction d’une politique sportive, l’essentiel </a:t>
            </a:r>
            <a:endParaRPr lang="fr-FR" sz="3200" b="1">
              <a:solidFill>
                <a:srgbClr val="D92E66"/>
              </a:solidFill>
              <a:latin typeface="Blat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585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84C22C-752B-96BD-7C1D-60CE26AA785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6528AD-E457-282C-394B-BB8038A50767}"/>
              </a:ext>
            </a:extLst>
          </p:cNvPr>
          <p:cNvSpPr txBox="1"/>
          <p:nvPr/>
        </p:nvSpPr>
        <p:spPr>
          <a:xfrm>
            <a:off x="896007" y="2349525"/>
            <a:ext cx="10399986" cy="132343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/>
              </a:rPr>
              <a:t>LES DIFFÉRENTES OFFRES DE PRATIQUE DU HOCKEY FRANÇAIS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98F87BA-85ED-F238-336E-B6D63080E90C}"/>
              </a:ext>
            </a:extLst>
          </p:cNvPr>
          <p:cNvSpPr txBox="1"/>
          <p:nvPr/>
        </p:nvSpPr>
        <p:spPr>
          <a:xfrm>
            <a:off x="896007" y="3488298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</p:spTree>
    <p:extLst>
      <p:ext uri="{BB962C8B-B14F-4D97-AF65-F5344CB8AC3E}">
        <p14:creationId xmlns:p14="http://schemas.microsoft.com/office/powerpoint/2010/main" val="526199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CA583078-FEA7-C1F1-918B-84BBD086D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78" r="12316" b="285"/>
          <a:stretch/>
        </p:blipFill>
        <p:spPr>
          <a:xfrm>
            <a:off x="0" y="0"/>
            <a:ext cx="4008895" cy="64627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9FC670-5094-DDE3-8870-59A1D5378AC8}"/>
              </a:ext>
            </a:extLst>
          </p:cNvPr>
          <p:cNvSpPr txBox="1"/>
          <p:nvPr/>
        </p:nvSpPr>
        <p:spPr>
          <a:xfrm>
            <a:off x="6096000" y="756180"/>
            <a:ext cx="541919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FR" sz="3200" b="1">
                <a:solidFill>
                  <a:srgbClr val="D92E66"/>
                </a:solidFill>
                <a:latin typeface="Blatant"/>
              </a:rPr>
              <a:t>Des écoles de hockey vers la détection</a:t>
            </a:r>
          </a:p>
        </p:txBody>
      </p:sp>
    </p:spTree>
    <p:extLst>
      <p:ext uri="{BB962C8B-B14F-4D97-AF65-F5344CB8AC3E}">
        <p14:creationId xmlns:p14="http://schemas.microsoft.com/office/powerpoint/2010/main" val="3261329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08F65AD-909C-6EC9-1F0C-915D3A488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70" r="-1"/>
          <a:stretch/>
        </p:blipFill>
        <p:spPr>
          <a:xfrm>
            <a:off x="8080364" y="0"/>
            <a:ext cx="4111636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54EBEB3-857C-43C1-DE84-B2A3E41A572B}"/>
              </a:ext>
            </a:extLst>
          </p:cNvPr>
          <p:cNvSpPr txBox="1"/>
          <p:nvPr/>
        </p:nvSpPr>
        <p:spPr>
          <a:xfrm>
            <a:off x="773112" y="1015572"/>
            <a:ext cx="705643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>
                <a:solidFill>
                  <a:srgbClr val="D92E66"/>
                </a:solidFill>
                <a:latin typeface="Blatant"/>
              </a:rPr>
              <a:t>Hockey à 7</a:t>
            </a:r>
          </a:p>
        </p:txBody>
      </p:sp>
    </p:spTree>
    <p:extLst>
      <p:ext uri="{BB962C8B-B14F-4D97-AF65-F5344CB8AC3E}">
        <p14:creationId xmlns:p14="http://schemas.microsoft.com/office/powerpoint/2010/main" val="33659230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E9A55-49B6-D555-2A28-70316A6AF2C2}"/>
              </a:ext>
            </a:extLst>
          </p:cNvPr>
          <p:cNvSpPr/>
          <p:nvPr/>
        </p:nvSpPr>
        <p:spPr>
          <a:xfrm>
            <a:off x="0" y="0"/>
            <a:ext cx="4008895" cy="6858000"/>
          </a:xfrm>
          <a:prstGeom prst="rect">
            <a:avLst/>
          </a:prstGeom>
          <a:blipFill dpi="0" rotWithShape="1">
            <a:blip r:embed="rId2"/>
            <a:srcRect/>
            <a:tile tx="0" ty="-78105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4690B6-A3EA-99B1-FD3C-33FAD27548E7}"/>
              </a:ext>
            </a:extLst>
          </p:cNvPr>
          <p:cNvSpPr txBox="1"/>
          <p:nvPr/>
        </p:nvSpPr>
        <p:spPr>
          <a:xfrm>
            <a:off x="5523971" y="884767"/>
            <a:ext cx="609600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FR" sz="3200" b="1">
                <a:solidFill>
                  <a:srgbClr val="D92E66"/>
                </a:solidFill>
                <a:latin typeface="Blatant"/>
              </a:rPr>
              <a:t>Hockey fauteuil</a:t>
            </a:r>
          </a:p>
        </p:txBody>
      </p:sp>
    </p:spTree>
    <p:extLst>
      <p:ext uri="{BB962C8B-B14F-4D97-AF65-F5344CB8AC3E}">
        <p14:creationId xmlns:p14="http://schemas.microsoft.com/office/powerpoint/2010/main" val="4153642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4A8A841-2175-DF7E-51C2-D911E2F667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19" r="24408"/>
          <a:stretch/>
        </p:blipFill>
        <p:spPr>
          <a:xfrm>
            <a:off x="8183104" y="-1"/>
            <a:ext cx="4008895" cy="6857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923A34A-0541-B581-4A46-60CF0E98FEA5}"/>
              </a:ext>
            </a:extLst>
          </p:cNvPr>
          <p:cNvSpPr txBox="1"/>
          <p:nvPr/>
        </p:nvSpPr>
        <p:spPr>
          <a:xfrm>
            <a:off x="544513" y="734695"/>
            <a:ext cx="643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>
                <a:solidFill>
                  <a:srgbClr val="D92E66"/>
                </a:solidFill>
                <a:latin typeface="Blatant"/>
              </a:rPr>
              <a:t>Tour de table</a:t>
            </a:r>
            <a:endParaRPr lang="fr-FR" sz="3200" b="1">
              <a:solidFill>
                <a:srgbClr val="D92E66"/>
              </a:solidFill>
              <a:latin typeface="Blatant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51DCDBF-EE87-A274-5973-66DA32ECAE4B}"/>
              </a:ext>
            </a:extLst>
          </p:cNvPr>
          <p:cNvSpPr txBox="1"/>
          <p:nvPr/>
        </p:nvSpPr>
        <p:spPr>
          <a:xfrm>
            <a:off x="965201" y="1916577"/>
            <a:ext cx="7217903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dirty="0">
                <a:solidFill>
                  <a:srgbClr val="19458F"/>
                </a:solidFill>
                <a:latin typeface="BLATANT"/>
              </a:rPr>
              <a:t>Nom ou Surnom ...</a:t>
            </a:r>
          </a:p>
          <a:p>
            <a:endParaRPr lang="fr-FR" sz="2400">
              <a:solidFill>
                <a:srgbClr val="19458F"/>
              </a:solidFill>
              <a:latin typeface="BLATANT"/>
            </a:endParaRPr>
          </a:p>
          <a:p>
            <a:r>
              <a:rPr lang="fr-FR" sz="2400" dirty="0">
                <a:solidFill>
                  <a:srgbClr val="19458F"/>
                </a:solidFill>
                <a:latin typeface="BLATANT"/>
              </a:rPr>
              <a:t>Structure représentée</a:t>
            </a:r>
            <a:endParaRPr lang="en-US" dirty="0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  <a:p>
            <a:endParaRPr lang="en-US">
              <a:cs typeface="Calibri"/>
            </a:endParaRPr>
          </a:p>
          <a:p>
            <a:r>
              <a:rPr lang="en-US" sz="2400" dirty="0" err="1">
                <a:solidFill>
                  <a:srgbClr val="19458F"/>
                </a:solidFill>
                <a:latin typeface="BLATANT"/>
              </a:rPr>
              <a:t>Fonction</a:t>
            </a:r>
            <a:r>
              <a:rPr lang="en-US" sz="2400" dirty="0">
                <a:solidFill>
                  <a:srgbClr val="19458F"/>
                </a:solidFill>
                <a:latin typeface="BLATANT"/>
              </a:rPr>
              <a:t> &amp; ambition</a:t>
            </a:r>
          </a:p>
          <a:p>
            <a:endParaRPr lang="en-US" sz="2400">
              <a:solidFill>
                <a:srgbClr val="19458F"/>
              </a:solidFill>
              <a:latin typeface="BLATANT"/>
            </a:endParaRPr>
          </a:p>
          <a:p>
            <a:r>
              <a:rPr lang="en-US" sz="2400" dirty="0" err="1">
                <a:solidFill>
                  <a:srgbClr val="19458F"/>
                </a:solidFill>
                <a:latin typeface="BLATANT"/>
              </a:rPr>
              <a:t>Pourquoi</a:t>
            </a:r>
            <a:r>
              <a:rPr lang="en-US" sz="2400" dirty="0">
                <a:solidFill>
                  <a:srgbClr val="19458F"/>
                </a:solidFill>
                <a:latin typeface="BLATANT"/>
              </a:rPr>
              <a:t> le hockey ?</a:t>
            </a:r>
          </a:p>
          <a:p>
            <a:endParaRPr lang="en-US" sz="2400">
              <a:solidFill>
                <a:srgbClr val="19458F"/>
              </a:solidFill>
              <a:latin typeface="BLATANT"/>
            </a:endParaRPr>
          </a:p>
          <a:p>
            <a:r>
              <a:rPr lang="en-US" sz="2400" dirty="0">
                <a:solidFill>
                  <a:srgbClr val="19458F"/>
                </a:solidFill>
                <a:latin typeface="BLATANT"/>
              </a:rPr>
              <a:t>Vos </a:t>
            </a:r>
            <a:r>
              <a:rPr lang="en-US" sz="2400" dirty="0" err="1">
                <a:solidFill>
                  <a:srgbClr val="19458F"/>
                </a:solidFill>
                <a:latin typeface="BLATANT"/>
              </a:rPr>
              <a:t>attentes</a:t>
            </a:r>
            <a:r>
              <a:rPr lang="en-US" sz="2400" dirty="0">
                <a:solidFill>
                  <a:srgbClr val="19458F"/>
                </a:solidFill>
                <a:latin typeface="BLATANT"/>
              </a:rPr>
              <a:t> / </a:t>
            </a:r>
            <a:r>
              <a:rPr lang="en-US" sz="2400" dirty="0" err="1">
                <a:solidFill>
                  <a:srgbClr val="19458F"/>
                </a:solidFill>
                <a:latin typeface="BLATANT"/>
              </a:rPr>
              <a:t>besoins</a:t>
            </a:r>
            <a:endParaRPr lang="en-US" sz="2400" dirty="0">
              <a:solidFill>
                <a:srgbClr val="19458F"/>
              </a:solidFill>
              <a:latin typeface="BLATANT"/>
            </a:endParaRPr>
          </a:p>
        </p:txBody>
      </p:sp>
    </p:spTree>
    <p:extLst>
      <p:ext uri="{BB962C8B-B14F-4D97-AF65-F5344CB8AC3E}">
        <p14:creationId xmlns:p14="http://schemas.microsoft.com/office/powerpoint/2010/main" val="23770599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E63829-3FAC-0E12-727A-3793FB71864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BE2C1C1-812D-FDDA-43C0-64A473DFF118}"/>
              </a:ext>
            </a:extLst>
          </p:cNvPr>
          <p:cNvSpPr txBox="1"/>
          <p:nvPr/>
        </p:nvSpPr>
        <p:spPr>
          <a:xfrm>
            <a:off x="896007" y="2349525"/>
            <a:ext cx="10399986" cy="132343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STREET HOCKEY : CONCEPT ÉVÈNEMENTIEL </a:t>
            </a:r>
          </a:p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AUTOUR DU JEU ET DE LA CITOYENNETÉ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4E69837-7C42-36FC-7289-4E05078E67D1}"/>
              </a:ext>
            </a:extLst>
          </p:cNvPr>
          <p:cNvSpPr txBox="1"/>
          <p:nvPr/>
        </p:nvSpPr>
        <p:spPr>
          <a:xfrm>
            <a:off x="896007" y="3488298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</p:spTree>
    <p:extLst>
      <p:ext uri="{BB962C8B-B14F-4D97-AF65-F5344CB8AC3E}">
        <p14:creationId xmlns:p14="http://schemas.microsoft.com/office/powerpoint/2010/main" val="295016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fika 104">
            <a:extLst>
              <a:ext uri="{FF2B5EF4-FFF2-40B4-BE49-F238E27FC236}">
                <a16:creationId xmlns:a16="http://schemas.microsoft.com/office/drawing/2014/main" id="{2085F17B-0E72-4A24-BB11-B47DE43BC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05562" y="1593164"/>
            <a:ext cx="281430" cy="28143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33CB734-BE30-BE46-9AB3-43CE8C6F1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56" y="306590"/>
            <a:ext cx="708773" cy="631546"/>
          </a:xfrm>
          <a:prstGeom prst="rect">
            <a:avLst/>
          </a:prstGeom>
        </p:spPr>
      </p:pic>
      <p:pic>
        <p:nvPicPr>
          <p:cNvPr id="6" name="Image 7" descr="Une image contenant ciel, terrain, extérieur, route&#10;&#10;Description générée automatiquement">
            <a:extLst>
              <a:ext uri="{FF2B5EF4-FFF2-40B4-BE49-F238E27FC236}">
                <a16:creationId xmlns:a16="http://schemas.microsoft.com/office/drawing/2014/main" id="{46AA660A-A0A0-9EB0-B989-07C9FE4027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182" r="-134" b="9091"/>
          <a:stretch/>
        </p:blipFill>
        <p:spPr>
          <a:xfrm>
            <a:off x="3610536" y="1965647"/>
            <a:ext cx="5798126" cy="316535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A98003-4F5D-E29E-AD66-A495643D2FC5}"/>
              </a:ext>
            </a:extLst>
          </p:cNvPr>
          <p:cNvSpPr txBox="1"/>
          <p:nvPr/>
        </p:nvSpPr>
        <p:spPr>
          <a:xfrm>
            <a:off x="6057623" y="818114"/>
            <a:ext cx="425404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latin typeface="Montserrat"/>
                <a:cs typeface="Calibri"/>
              </a:rPr>
              <a:t>Allons au-delà des clubs !</a:t>
            </a:r>
            <a:endParaRPr lang="fr-FR">
              <a:latin typeface="Montserra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5E6A3A0-0CCB-80EB-2D2D-943CD7CEB6ED}"/>
              </a:ext>
            </a:extLst>
          </p:cNvPr>
          <p:cNvSpPr txBox="1"/>
          <p:nvPr/>
        </p:nvSpPr>
        <p:spPr>
          <a:xfrm>
            <a:off x="416117" y="2833426"/>
            <a:ext cx="222021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Montserrat"/>
                <a:cs typeface="Calibri"/>
              </a:rPr>
              <a:t>Terrain de jeu amovible</a:t>
            </a:r>
          </a:p>
        </p:txBody>
      </p:sp>
      <p:pic>
        <p:nvPicPr>
          <p:cNvPr id="14" name="Image 14">
            <a:extLst>
              <a:ext uri="{FF2B5EF4-FFF2-40B4-BE49-F238E27FC236}">
                <a16:creationId xmlns:a16="http://schemas.microsoft.com/office/drawing/2014/main" id="{FD18431E-DE82-7B5B-354C-3B795EFB78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948987">
            <a:off x="2415998" y="2635638"/>
            <a:ext cx="2658688" cy="212031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6895D25-57CE-7B97-3924-2A44458F1637}"/>
              </a:ext>
            </a:extLst>
          </p:cNvPr>
          <p:cNvSpPr txBox="1"/>
          <p:nvPr/>
        </p:nvSpPr>
        <p:spPr>
          <a:xfrm>
            <a:off x="9614184" y="1860247"/>
            <a:ext cx="222021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solidFill>
                  <a:srgbClr val="000000"/>
                </a:solidFill>
                <a:latin typeface="Montserrat"/>
                <a:cs typeface="Calibri"/>
              </a:rPr>
              <a:t>Panna Hockey</a:t>
            </a:r>
          </a:p>
        </p:txBody>
      </p:sp>
      <p:pic>
        <p:nvPicPr>
          <p:cNvPr id="16" name="Image 14">
            <a:extLst>
              <a:ext uri="{FF2B5EF4-FFF2-40B4-BE49-F238E27FC236}">
                <a16:creationId xmlns:a16="http://schemas.microsoft.com/office/drawing/2014/main" id="{225F602B-139E-390A-76C9-A74B7AF13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50341">
            <a:off x="5326486" y="2292253"/>
            <a:ext cx="5492042" cy="82854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EF944BF-AB96-7EBB-98B0-440DDD5B9B88}"/>
              </a:ext>
            </a:extLst>
          </p:cNvPr>
          <p:cNvSpPr txBox="1"/>
          <p:nvPr/>
        </p:nvSpPr>
        <p:spPr>
          <a:xfrm>
            <a:off x="9555666" y="2997196"/>
            <a:ext cx="222021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Montserrat"/>
                <a:cs typeface="Calibri"/>
              </a:rPr>
              <a:t>Ateliers Hockey Santé 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A792A4D-5F68-CB7B-BFA5-4D206DE48EBD}"/>
              </a:ext>
            </a:extLst>
          </p:cNvPr>
          <p:cNvSpPr txBox="1"/>
          <p:nvPr/>
        </p:nvSpPr>
        <p:spPr>
          <a:xfrm>
            <a:off x="208314" y="4391093"/>
            <a:ext cx="222021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Montserrat"/>
                <a:cs typeface="Calibri"/>
              </a:rPr>
              <a:t>Ateliers "Graff ta crosse"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A4404DB-3CE7-53E3-543F-847A74029892}"/>
              </a:ext>
            </a:extLst>
          </p:cNvPr>
          <p:cNvSpPr txBox="1"/>
          <p:nvPr/>
        </p:nvSpPr>
        <p:spPr>
          <a:xfrm>
            <a:off x="3338172" y="1319911"/>
            <a:ext cx="222021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Montserrat"/>
                <a:cs typeface="Calibri"/>
              </a:rPr>
              <a:t>Signalétique Street Hockey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A82C05-FA8D-5B7E-5C8E-66D0AC5F510B}"/>
              </a:ext>
            </a:extLst>
          </p:cNvPr>
          <p:cNvSpPr txBox="1"/>
          <p:nvPr/>
        </p:nvSpPr>
        <p:spPr>
          <a:xfrm>
            <a:off x="8461757" y="5512141"/>
            <a:ext cx="32617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Montserrat"/>
                <a:cs typeface="Calibri"/>
              </a:rPr>
              <a:t>Collaboration avec FFTT ; Bike ; Sport Urbain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31833AF-8604-7C27-45EE-8DFEA17454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333" y="-146371"/>
            <a:ext cx="2657133" cy="266809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7F0CAC54-61A9-8C28-A4B3-0225950A787F}"/>
              </a:ext>
            </a:extLst>
          </p:cNvPr>
          <p:cNvSpPr txBox="1"/>
          <p:nvPr/>
        </p:nvSpPr>
        <p:spPr>
          <a:xfrm>
            <a:off x="2410294" y="6084375"/>
            <a:ext cx="307541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Montserrat"/>
                <a:cs typeface="Calibri"/>
              </a:rPr>
              <a:t>Concours photos jongle </a:t>
            </a:r>
          </a:p>
        </p:txBody>
      </p:sp>
      <p:pic>
        <p:nvPicPr>
          <p:cNvPr id="2" name="Image 14">
            <a:extLst>
              <a:ext uri="{FF2B5EF4-FFF2-40B4-BE49-F238E27FC236}">
                <a16:creationId xmlns:a16="http://schemas.microsoft.com/office/drawing/2014/main" id="{78D8478F-13D5-8D40-DC4C-6EE6839A2D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656462" flipV="1">
            <a:off x="2379366" y="3531040"/>
            <a:ext cx="2082805" cy="1663620"/>
          </a:xfrm>
          <a:prstGeom prst="rect">
            <a:avLst/>
          </a:prstGeom>
        </p:spPr>
      </p:pic>
      <p:pic>
        <p:nvPicPr>
          <p:cNvPr id="4" name="Image 14">
            <a:extLst>
              <a:ext uri="{FF2B5EF4-FFF2-40B4-BE49-F238E27FC236}">
                <a16:creationId xmlns:a16="http://schemas.microsoft.com/office/drawing/2014/main" id="{1B26EAC6-FC0B-5941-C57D-82BE55623A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213671">
            <a:off x="4021292" y="5083390"/>
            <a:ext cx="1306914" cy="1048590"/>
          </a:xfrm>
          <a:prstGeom prst="rect">
            <a:avLst/>
          </a:prstGeom>
        </p:spPr>
      </p:pic>
      <p:pic>
        <p:nvPicPr>
          <p:cNvPr id="8" name="Image 14">
            <a:extLst>
              <a:ext uri="{FF2B5EF4-FFF2-40B4-BE49-F238E27FC236}">
                <a16:creationId xmlns:a16="http://schemas.microsoft.com/office/drawing/2014/main" id="{E0763712-784C-FAA9-23CC-569CE7E737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039270">
            <a:off x="7663959" y="4642655"/>
            <a:ext cx="1306914" cy="1048590"/>
          </a:xfrm>
          <a:prstGeom prst="rect">
            <a:avLst/>
          </a:prstGeom>
        </p:spPr>
      </p:pic>
      <p:pic>
        <p:nvPicPr>
          <p:cNvPr id="10" name="Image 14">
            <a:extLst>
              <a:ext uri="{FF2B5EF4-FFF2-40B4-BE49-F238E27FC236}">
                <a16:creationId xmlns:a16="http://schemas.microsoft.com/office/drawing/2014/main" id="{1B9B1718-2AAE-E856-B53D-802C2D848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40639">
            <a:off x="8315569" y="4022173"/>
            <a:ext cx="1822906" cy="1067478"/>
          </a:xfrm>
          <a:prstGeom prst="rect">
            <a:avLst/>
          </a:prstGeom>
        </p:spPr>
      </p:pic>
      <p:pic>
        <p:nvPicPr>
          <p:cNvPr id="12" name="Image 14">
            <a:extLst>
              <a:ext uri="{FF2B5EF4-FFF2-40B4-BE49-F238E27FC236}">
                <a16:creationId xmlns:a16="http://schemas.microsoft.com/office/drawing/2014/main" id="{A6C93130-2B37-4ABC-56D1-E83BAB9E62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700000">
            <a:off x="3578285" y="1972147"/>
            <a:ext cx="1941913" cy="1549905"/>
          </a:xfrm>
          <a:prstGeom prst="rect">
            <a:avLst/>
          </a:prstGeom>
        </p:spPr>
      </p:pic>
      <p:pic>
        <p:nvPicPr>
          <p:cNvPr id="31" name="Image 14">
            <a:extLst>
              <a:ext uri="{FF2B5EF4-FFF2-40B4-BE49-F238E27FC236}">
                <a16:creationId xmlns:a16="http://schemas.microsoft.com/office/drawing/2014/main" id="{20B567E4-DA67-2B6E-13E6-1555208E18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8652" y="2665636"/>
            <a:ext cx="2837368" cy="19324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2F13D6-6642-B438-4D6A-D3319676295F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76E192-9E47-4DDB-8B88-F43AB06DBCAA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E032A1E-E0CA-C70F-4FCB-487AA8A29CFF}"/>
              </a:ext>
            </a:extLst>
          </p:cNvPr>
          <p:cNvSpPr txBox="1"/>
          <p:nvPr/>
        </p:nvSpPr>
        <p:spPr>
          <a:xfrm>
            <a:off x="9767598" y="4454404"/>
            <a:ext cx="222021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solidFill>
                  <a:srgbClr val="000000"/>
                </a:solidFill>
                <a:latin typeface="Montserrat"/>
                <a:cs typeface="Calibri"/>
              </a:rPr>
              <a:t>Les gestes éco</a:t>
            </a:r>
          </a:p>
        </p:txBody>
      </p:sp>
      <p:pic>
        <p:nvPicPr>
          <p:cNvPr id="33" name="Image 14">
            <a:extLst>
              <a:ext uri="{FF2B5EF4-FFF2-40B4-BE49-F238E27FC236}">
                <a16:creationId xmlns:a16="http://schemas.microsoft.com/office/drawing/2014/main" id="{5CEADBA7-187B-EE0F-4660-F80A5A914A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180000">
            <a:off x="6136489" y="4992739"/>
            <a:ext cx="790740" cy="634443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53ACB180-7540-06F2-1CFC-11DAACC50121}"/>
              </a:ext>
            </a:extLst>
          </p:cNvPr>
          <p:cNvSpPr txBox="1"/>
          <p:nvPr/>
        </p:nvSpPr>
        <p:spPr>
          <a:xfrm>
            <a:off x="5109233" y="5607686"/>
            <a:ext cx="307541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Montserrat"/>
                <a:cs typeface="Calibri"/>
              </a:rPr>
              <a:t>Les gestes qui </a:t>
            </a:r>
          </a:p>
          <a:p>
            <a:pPr algn="ctr"/>
            <a:r>
              <a:rPr lang="fr-FR" b="1">
                <a:latin typeface="Montserrat"/>
                <a:cs typeface="Calibri"/>
              </a:rPr>
              <a:t>sauvent</a:t>
            </a:r>
          </a:p>
        </p:txBody>
      </p:sp>
    </p:spTree>
    <p:extLst>
      <p:ext uri="{BB962C8B-B14F-4D97-AF65-F5344CB8AC3E}">
        <p14:creationId xmlns:p14="http://schemas.microsoft.com/office/powerpoint/2010/main" val="1394281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33CB734-BE30-BE46-9AB3-43CE8C6F1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6" y="306590"/>
            <a:ext cx="708773" cy="63154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31833AF-8604-7C27-45EE-8DFEA1745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45" y="-695"/>
            <a:ext cx="2657133" cy="266809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2F13D6-6642-B438-4D6A-D3319676295F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76E192-9E47-4DDB-8B88-F43AB06DBCAA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9">
            <a:extLst>
              <a:ext uri="{FF2B5EF4-FFF2-40B4-BE49-F238E27FC236}">
                <a16:creationId xmlns:a16="http://schemas.microsoft.com/office/drawing/2014/main" id="{33EEDD37-D6EB-1E2E-7AD0-1A6A29275775}"/>
              </a:ext>
            </a:extLst>
          </p:cNvPr>
          <p:cNvSpPr txBox="1"/>
          <p:nvPr/>
        </p:nvSpPr>
        <p:spPr>
          <a:xfrm>
            <a:off x="4380972" y="402914"/>
            <a:ext cx="7339852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FR" sz="3200" b="1">
                <a:solidFill>
                  <a:srgbClr val="D92E66"/>
                </a:solidFill>
                <a:latin typeface="Blatant"/>
              </a:rPr>
              <a:t>Comment intégrer une dimension citoyenne dans mon </a:t>
            </a:r>
            <a:r>
              <a:rPr lang="fr-FR" sz="3200" b="1" err="1">
                <a:solidFill>
                  <a:srgbClr val="D92E66"/>
                </a:solidFill>
                <a:latin typeface="Blatant"/>
              </a:rPr>
              <a:t>event</a:t>
            </a:r>
            <a:r>
              <a:rPr lang="fr-FR" sz="3200" b="1">
                <a:solidFill>
                  <a:srgbClr val="D92E66"/>
                </a:solidFill>
                <a:latin typeface="Blatant"/>
              </a:rPr>
              <a:t> ? </a:t>
            </a:r>
          </a:p>
        </p:txBody>
      </p:sp>
      <p:pic>
        <p:nvPicPr>
          <p:cNvPr id="22" name="Picture 25">
            <a:extLst>
              <a:ext uri="{FF2B5EF4-FFF2-40B4-BE49-F238E27FC236}">
                <a16:creationId xmlns:a16="http://schemas.microsoft.com/office/drawing/2014/main" id="{71126B5C-1501-7C70-E76B-C519600CB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665" y="3166782"/>
            <a:ext cx="2384612" cy="2373406"/>
          </a:xfrm>
          <a:prstGeom prst="rect">
            <a:avLst/>
          </a:prstGeom>
        </p:spPr>
      </p:pic>
      <p:pic>
        <p:nvPicPr>
          <p:cNvPr id="26" name="Picture 26">
            <a:extLst>
              <a:ext uri="{FF2B5EF4-FFF2-40B4-BE49-F238E27FC236}">
                <a16:creationId xmlns:a16="http://schemas.microsoft.com/office/drawing/2014/main" id="{1BCA3F3C-30DA-12EA-902B-5152120A6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1665" y="4219076"/>
            <a:ext cx="2294965" cy="2644463"/>
          </a:xfrm>
          <a:prstGeom prst="rect">
            <a:avLst/>
          </a:prstGeom>
        </p:spPr>
      </p:pic>
      <p:sp>
        <p:nvSpPr>
          <p:cNvPr id="28" name="ZoneTexte 4">
            <a:extLst>
              <a:ext uri="{FF2B5EF4-FFF2-40B4-BE49-F238E27FC236}">
                <a16:creationId xmlns:a16="http://schemas.microsoft.com/office/drawing/2014/main" id="{6018916D-0114-4F74-BF93-A6A16D84D7DA}"/>
              </a:ext>
            </a:extLst>
          </p:cNvPr>
          <p:cNvSpPr txBox="1"/>
          <p:nvPr/>
        </p:nvSpPr>
        <p:spPr>
          <a:xfrm>
            <a:off x="1222940" y="2273132"/>
            <a:ext cx="414762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b="1">
                <a:latin typeface="Montserrat"/>
                <a:cs typeface="Calibri"/>
              </a:rPr>
              <a:t>Eduquer, c'est prévenir</a:t>
            </a:r>
          </a:p>
        </p:txBody>
      </p:sp>
      <p:pic>
        <p:nvPicPr>
          <p:cNvPr id="29" name="Picture 29">
            <a:extLst>
              <a:ext uri="{FF2B5EF4-FFF2-40B4-BE49-F238E27FC236}">
                <a16:creationId xmlns:a16="http://schemas.microsoft.com/office/drawing/2014/main" id="{284E1A48-2193-576E-AF90-5E49F542CE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0310" y="4565454"/>
            <a:ext cx="2743200" cy="2057400"/>
          </a:xfrm>
          <a:prstGeom prst="rect">
            <a:avLst/>
          </a:prstGeom>
        </p:spPr>
      </p:pic>
      <p:pic>
        <p:nvPicPr>
          <p:cNvPr id="30" name="Picture 34">
            <a:extLst>
              <a:ext uri="{FF2B5EF4-FFF2-40B4-BE49-F238E27FC236}">
                <a16:creationId xmlns:a16="http://schemas.microsoft.com/office/drawing/2014/main" id="{8C6D4874-DE93-4594-36A5-198545910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1349" y="3822963"/>
            <a:ext cx="2825430" cy="2117702"/>
          </a:xfrm>
          <a:prstGeom prst="rect">
            <a:avLst/>
          </a:prstGeom>
        </p:spPr>
      </p:pic>
      <p:pic>
        <p:nvPicPr>
          <p:cNvPr id="35" name="Picture 35">
            <a:extLst>
              <a:ext uri="{FF2B5EF4-FFF2-40B4-BE49-F238E27FC236}">
                <a16:creationId xmlns:a16="http://schemas.microsoft.com/office/drawing/2014/main" id="{D363FA40-1965-9117-B83D-90AECB4753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7892" y="2511149"/>
            <a:ext cx="2743200" cy="2057400"/>
          </a:xfrm>
          <a:prstGeom prst="rect">
            <a:avLst/>
          </a:prstGeom>
        </p:spPr>
      </p:pic>
      <p:sp>
        <p:nvSpPr>
          <p:cNvPr id="36" name="ZoneTexte 4">
            <a:extLst>
              <a:ext uri="{FF2B5EF4-FFF2-40B4-BE49-F238E27FC236}">
                <a16:creationId xmlns:a16="http://schemas.microsoft.com/office/drawing/2014/main" id="{C26A4E1B-2E56-9AAA-4BD0-CA27D2C8607C}"/>
              </a:ext>
            </a:extLst>
          </p:cNvPr>
          <p:cNvSpPr txBox="1"/>
          <p:nvPr/>
        </p:nvSpPr>
        <p:spPr>
          <a:xfrm>
            <a:off x="6713822" y="1959367"/>
            <a:ext cx="414762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b="1">
                <a:latin typeface="Montserrat"/>
                <a:cs typeface="Calibri"/>
              </a:rPr>
              <a:t>Eco-citoyens sportifs</a:t>
            </a:r>
          </a:p>
        </p:txBody>
      </p:sp>
      <p:pic>
        <p:nvPicPr>
          <p:cNvPr id="37" name="Picture 37">
            <a:extLst>
              <a:ext uri="{FF2B5EF4-FFF2-40B4-BE49-F238E27FC236}">
                <a16:creationId xmlns:a16="http://schemas.microsoft.com/office/drawing/2014/main" id="{95BC21C3-44FC-C4F0-F035-484FF96B7C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3812" y="2904565"/>
            <a:ext cx="2743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7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33CB734-BE30-BE46-9AB3-43CE8C6F1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6" y="306590"/>
            <a:ext cx="708773" cy="63154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31833AF-8604-7C27-45EE-8DFEA1745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7" y="-99371"/>
            <a:ext cx="2657133" cy="266809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2F13D6-6642-B438-4D6A-D3319676295F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76E192-9E47-4DDB-8B88-F43AB06DBCAA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9">
            <a:extLst>
              <a:ext uri="{FF2B5EF4-FFF2-40B4-BE49-F238E27FC236}">
                <a16:creationId xmlns:a16="http://schemas.microsoft.com/office/drawing/2014/main" id="{33EEDD37-D6EB-1E2E-7AD0-1A6A29275775}"/>
              </a:ext>
            </a:extLst>
          </p:cNvPr>
          <p:cNvSpPr txBox="1"/>
          <p:nvPr/>
        </p:nvSpPr>
        <p:spPr>
          <a:xfrm>
            <a:off x="1415202" y="589303"/>
            <a:ext cx="1017953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algn="r">
              <a:buFont typeface="Arial"/>
              <a:buChar char="•"/>
            </a:pPr>
            <a:r>
              <a:rPr lang="fr-FR" sz="2800" b="1" dirty="0">
                <a:solidFill>
                  <a:srgbClr val="D92E66"/>
                </a:solidFill>
                <a:latin typeface="Blatant"/>
              </a:rPr>
              <a:t>Comment intégrer une dimension Street hockey ? </a:t>
            </a:r>
            <a:endParaRPr lang="fr-FR"/>
          </a:p>
        </p:txBody>
      </p:sp>
      <p:sp>
        <p:nvSpPr>
          <p:cNvPr id="28" name="ZoneTexte 4">
            <a:extLst>
              <a:ext uri="{FF2B5EF4-FFF2-40B4-BE49-F238E27FC236}">
                <a16:creationId xmlns:a16="http://schemas.microsoft.com/office/drawing/2014/main" id="{6018916D-0114-4F74-BF93-A6A16D84D7DA}"/>
              </a:ext>
            </a:extLst>
          </p:cNvPr>
          <p:cNvSpPr txBox="1"/>
          <p:nvPr/>
        </p:nvSpPr>
        <p:spPr>
          <a:xfrm>
            <a:off x="3755629" y="1346671"/>
            <a:ext cx="414762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b="1" dirty="0">
                <a:latin typeface="Montserrat"/>
                <a:cs typeface="Calibri"/>
              </a:rPr>
              <a:t>Animation graff </a:t>
            </a:r>
          </a:p>
        </p:txBody>
      </p:sp>
      <p:pic>
        <p:nvPicPr>
          <p:cNvPr id="2" name="Image 3" descr="Une image contenant texte, intérieur, personne&#10;&#10;Description générée automatiquement">
            <a:extLst>
              <a:ext uri="{FF2B5EF4-FFF2-40B4-BE49-F238E27FC236}">
                <a16:creationId xmlns:a16="http://schemas.microsoft.com/office/drawing/2014/main" id="{4F091A87-E781-211C-249E-092502586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95" y="4977447"/>
            <a:ext cx="2743200" cy="1891740"/>
          </a:xfrm>
          <a:prstGeom prst="rect">
            <a:avLst/>
          </a:prstGeom>
        </p:spPr>
      </p:pic>
      <p:pic>
        <p:nvPicPr>
          <p:cNvPr id="4" name="Image 4" descr="Une image contenant texte, personne, intérieur&#10;&#10;Description générée automatiquement">
            <a:extLst>
              <a:ext uri="{FF2B5EF4-FFF2-40B4-BE49-F238E27FC236}">
                <a16:creationId xmlns:a16="http://schemas.microsoft.com/office/drawing/2014/main" id="{8314F0A2-D19F-E9CB-82E5-48F818E64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3767" y="4994147"/>
            <a:ext cx="2819948" cy="1885748"/>
          </a:xfrm>
          <a:prstGeom prst="rect">
            <a:avLst/>
          </a:prstGeom>
        </p:spPr>
      </p:pic>
      <p:pic>
        <p:nvPicPr>
          <p:cNvPr id="5" name="Image 5" descr="Une image contenant texte, enfant&#10;&#10;Description générée automatiquement">
            <a:extLst>
              <a:ext uri="{FF2B5EF4-FFF2-40B4-BE49-F238E27FC236}">
                <a16:creationId xmlns:a16="http://schemas.microsoft.com/office/drawing/2014/main" id="{D3AAB070-2377-F227-6C1B-270ECF894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8931" y="5016693"/>
            <a:ext cx="3373632" cy="1889994"/>
          </a:xfrm>
          <a:prstGeom prst="rect">
            <a:avLst/>
          </a:prstGeom>
        </p:spPr>
      </p:pic>
      <p:pic>
        <p:nvPicPr>
          <p:cNvPr id="6" name="Image 7" descr="Une image contenant texte, intérieur, personne, groupe&#10;&#10;Description générée automatiquement">
            <a:extLst>
              <a:ext uri="{FF2B5EF4-FFF2-40B4-BE49-F238E27FC236}">
                <a16:creationId xmlns:a16="http://schemas.microsoft.com/office/drawing/2014/main" id="{29053807-7910-8C07-EC69-6AA3BCF1C7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2298" y="5012178"/>
            <a:ext cx="3115977" cy="189354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C5DFE70-9F7B-4398-FD6F-B2CFD0FECA0C}"/>
              </a:ext>
            </a:extLst>
          </p:cNvPr>
          <p:cNvSpPr txBox="1"/>
          <p:nvPr/>
        </p:nvSpPr>
        <p:spPr>
          <a:xfrm>
            <a:off x="707179" y="1962561"/>
            <a:ext cx="4528143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000" b="1" dirty="0">
                <a:cs typeface="Calibri"/>
              </a:rPr>
              <a:t>Mobiliser : </a:t>
            </a:r>
            <a:endParaRPr lang="fr-FR"/>
          </a:p>
          <a:p>
            <a:endParaRPr lang="fr-FR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cs typeface="Calibri"/>
              </a:rPr>
              <a:t>Maisons de quartiers</a:t>
            </a:r>
          </a:p>
          <a:p>
            <a:endParaRPr lang="fr-FR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cs typeface="Calibri"/>
              </a:rPr>
              <a:t>Associations</a:t>
            </a:r>
          </a:p>
          <a:p>
            <a:endParaRPr lang="fr-FR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cs typeface="Calibri"/>
              </a:rPr>
              <a:t>Entreprises spécialisées</a:t>
            </a:r>
          </a:p>
          <a:p>
            <a:endParaRPr lang="fr-FR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cs typeface="Calibri"/>
              </a:rPr>
              <a:t>Indépendants </a:t>
            </a:r>
          </a:p>
          <a:p>
            <a:pPr marL="285750" indent="-285750">
              <a:buFont typeface="Calibri"/>
              <a:buChar char="-"/>
            </a:pPr>
            <a:endParaRPr lang="fr-FR"/>
          </a:p>
          <a:p>
            <a:pPr marL="285750" indent="-285750">
              <a:buFont typeface="Calibri"/>
              <a:buChar char="-"/>
            </a:pPr>
            <a:endParaRPr lang="fr-FR" dirty="0"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fr-FR" dirty="0"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fr-FR" dirty="0">
              <a:cs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2F6F467-11DF-E2DC-B07C-50FDE63B544D}"/>
              </a:ext>
            </a:extLst>
          </p:cNvPr>
          <p:cNvSpPr txBox="1"/>
          <p:nvPr/>
        </p:nvSpPr>
        <p:spPr>
          <a:xfrm>
            <a:off x="7663855" y="1809064"/>
            <a:ext cx="4528143" cy="4001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000" b="1" dirty="0">
                <a:cs typeface="Calibri"/>
              </a:rPr>
              <a:t> Objectifs: </a:t>
            </a:r>
            <a:endParaRPr lang="fr-FR"/>
          </a:p>
          <a:p>
            <a:endParaRPr lang="fr-FR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cs typeface="Calibri"/>
              </a:rPr>
              <a:t>Donner une dimension Street</a:t>
            </a:r>
          </a:p>
          <a:p>
            <a:endParaRPr lang="fr-FR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cs typeface="Calibri"/>
              </a:rPr>
              <a:t>Apporter une dimension de partage</a:t>
            </a:r>
          </a:p>
          <a:p>
            <a:endParaRPr lang="fr-FR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cs typeface="Calibri"/>
              </a:rPr>
              <a:t>Créer un souvenir de l'événement </a:t>
            </a:r>
          </a:p>
          <a:p>
            <a:endParaRPr lang="fr-FR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cs typeface="Calibri"/>
              </a:rPr>
              <a:t>Créer une réalisation propre à l'univers de son  club</a:t>
            </a:r>
          </a:p>
          <a:p>
            <a:pPr marL="285750" indent="-285750">
              <a:buFont typeface="Calibri"/>
              <a:buChar char="-"/>
            </a:pPr>
            <a:endParaRPr lang="fr-FR"/>
          </a:p>
          <a:p>
            <a:pPr marL="285750" indent="-285750">
              <a:buFont typeface="Calibri"/>
              <a:buChar char="-"/>
            </a:pPr>
            <a:endParaRPr lang="fr-FR" dirty="0"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fr-FR" dirty="0"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fr-FR" dirty="0">
              <a:cs typeface="Calibri"/>
            </a:endParaRPr>
          </a:p>
        </p:txBody>
      </p:sp>
      <p:pic>
        <p:nvPicPr>
          <p:cNvPr id="11" name="Image 11" descr="Une image contenant fumée, feu d’artifice, sombre&#10;&#10;Description générée automatiquement">
            <a:extLst>
              <a:ext uri="{FF2B5EF4-FFF2-40B4-BE49-F238E27FC236}">
                <a16:creationId xmlns:a16="http://schemas.microsoft.com/office/drawing/2014/main" id="{6E14740A-86E0-96DE-897C-315F35A1DF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4976" y="1456307"/>
            <a:ext cx="4826365" cy="366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490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1AAB9761-E370-736C-1DDC-F353436D0FD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B6CE045-0006-7000-3D2A-7FB9CF45CFE4}"/>
              </a:ext>
            </a:extLst>
          </p:cNvPr>
          <p:cNvSpPr txBox="1"/>
          <p:nvPr/>
        </p:nvSpPr>
        <p:spPr>
          <a:xfrm>
            <a:off x="896007" y="2806839"/>
            <a:ext cx="10399986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latant"/>
              </a:rPr>
              <a:t>CLÔTURE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98ABED9-EB68-0A58-85E6-B53549A2050B}"/>
              </a:ext>
            </a:extLst>
          </p:cNvPr>
          <p:cNvSpPr txBox="1"/>
          <p:nvPr/>
        </p:nvSpPr>
        <p:spPr>
          <a:xfrm>
            <a:off x="717667" y="3479540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</p:spTree>
    <p:extLst>
      <p:ext uri="{BB962C8B-B14F-4D97-AF65-F5344CB8AC3E}">
        <p14:creationId xmlns:p14="http://schemas.microsoft.com/office/powerpoint/2010/main" val="23693447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5">
            <a:extLst>
              <a:ext uri="{FF2B5EF4-FFF2-40B4-BE49-F238E27FC236}">
                <a16:creationId xmlns:a16="http://schemas.microsoft.com/office/drawing/2014/main" id="{E8D051BB-4FBC-2D05-ADC1-12D978B011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19" t="1221" r="45549" b="1221"/>
          <a:stretch/>
        </p:blipFill>
        <p:spPr>
          <a:xfrm>
            <a:off x="8183105" y="0"/>
            <a:ext cx="4008895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B4CC498-F229-4BEC-A177-8A7AA77CEBB8}"/>
              </a:ext>
            </a:extLst>
          </p:cNvPr>
          <p:cNvSpPr txBox="1"/>
          <p:nvPr/>
        </p:nvSpPr>
        <p:spPr>
          <a:xfrm>
            <a:off x="383004" y="633195"/>
            <a:ext cx="6434666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 dirty="0">
                <a:solidFill>
                  <a:srgbClr val="D92E66"/>
                </a:solidFill>
                <a:latin typeface="Blatant"/>
              </a:rPr>
              <a:t>Appel à candidatures pour les évènements 2023-2024</a:t>
            </a:r>
            <a:endParaRPr lang="en-US" dirty="0">
              <a:latin typeface="Blatant"/>
            </a:endParaRPr>
          </a:p>
          <a:p>
            <a:endParaRPr lang="fr-FR" dirty="0">
              <a:solidFill>
                <a:srgbClr val="000000"/>
              </a:solidFill>
              <a:latin typeface="Calibri" panose="020F0502020204030204"/>
              <a:cs typeface="Calibri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0C80A00-DF72-2706-DF4D-C525F2C0A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812" y="2899243"/>
            <a:ext cx="6631641" cy="369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75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3B010EF-0D53-8799-0AC0-77B03FF75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25" y="501544"/>
            <a:ext cx="11283350" cy="624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56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843399D7-5349-6689-2FD4-CE8648079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854" y="322496"/>
            <a:ext cx="11038934" cy="652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489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0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0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54EBEB3-857C-43C1-DE84-B2A3E41A572B}"/>
              </a:ext>
            </a:extLst>
          </p:cNvPr>
          <p:cNvSpPr txBox="1"/>
          <p:nvPr/>
        </p:nvSpPr>
        <p:spPr>
          <a:xfrm>
            <a:off x="2557073" y="481752"/>
            <a:ext cx="929576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 dirty="0">
                <a:solidFill>
                  <a:srgbClr val="D92E66"/>
                </a:solidFill>
                <a:latin typeface="Blatant"/>
              </a:rPr>
              <a:t>Temps forts de la saison sportive </a:t>
            </a:r>
            <a:endParaRPr lang="fr-FR" sz="3200" b="1" dirty="0">
              <a:solidFill>
                <a:srgbClr val="D92E66"/>
              </a:solidFill>
              <a:latin typeface="Blatant" pitchFamily="2" charset="0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309091B2-40FF-2AFB-A6DA-AB82CFC98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0" y="1308013"/>
            <a:ext cx="12203500" cy="519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94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FFFBDA4-8C1C-CD54-BB37-76E6BE85B6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77D124B-5BD3-7C65-8587-7B150D2D61DB}"/>
              </a:ext>
            </a:extLst>
          </p:cNvPr>
          <p:cNvSpPr txBox="1"/>
          <p:nvPr/>
        </p:nvSpPr>
        <p:spPr>
          <a:xfrm>
            <a:off x="896007" y="2847415"/>
            <a:ext cx="10399986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4000" b="1" i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/>
              </a:rPr>
              <a:t>POINT PERFORMANCE SOCIÉTALE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3DF10E6-8DB2-8021-0942-91E5B7BD68DC}"/>
              </a:ext>
            </a:extLst>
          </p:cNvPr>
          <p:cNvSpPr txBox="1"/>
          <p:nvPr/>
        </p:nvSpPr>
        <p:spPr>
          <a:xfrm>
            <a:off x="717667" y="3429000"/>
            <a:ext cx="1039998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  <a:alpha val="6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i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Blatant" pitchFamily="2" charset="0"/>
              </a:rPr>
              <a:t>14 avril 2023 – CREPS Île-de-France</a:t>
            </a:r>
          </a:p>
        </p:txBody>
      </p:sp>
    </p:spTree>
    <p:extLst>
      <p:ext uri="{BB962C8B-B14F-4D97-AF65-F5344CB8AC3E}">
        <p14:creationId xmlns:p14="http://schemas.microsoft.com/office/powerpoint/2010/main" val="160462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4A8A841-2175-DF7E-51C2-D911E2F667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19" r="24408"/>
          <a:stretch/>
        </p:blipFill>
        <p:spPr>
          <a:xfrm>
            <a:off x="8183104" y="-1"/>
            <a:ext cx="4008895" cy="6857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923A34A-0541-B581-4A46-60CF0E98FEA5}"/>
              </a:ext>
            </a:extLst>
          </p:cNvPr>
          <p:cNvSpPr txBox="1"/>
          <p:nvPr/>
        </p:nvSpPr>
        <p:spPr>
          <a:xfrm>
            <a:off x="544513" y="734695"/>
            <a:ext cx="643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>
                <a:solidFill>
                  <a:srgbClr val="D92E66"/>
                </a:solidFill>
                <a:latin typeface="Blatant"/>
              </a:rPr>
              <a:t>État d’avancement 2022-2023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51DCDBF-EE87-A274-5973-66DA32ECAE4B}"/>
              </a:ext>
            </a:extLst>
          </p:cNvPr>
          <p:cNvSpPr txBox="1"/>
          <p:nvPr/>
        </p:nvSpPr>
        <p:spPr>
          <a:xfrm>
            <a:off x="965201" y="2723401"/>
            <a:ext cx="7217903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dirty="0">
                <a:solidFill>
                  <a:srgbClr val="19458F"/>
                </a:solidFill>
                <a:latin typeface="BLATANT"/>
              </a:rPr>
              <a:t>A. Ressources</a:t>
            </a:r>
          </a:p>
          <a:p>
            <a:endParaRPr lang="fr-FR" sz="2400">
              <a:solidFill>
                <a:srgbClr val="19458F"/>
              </a:solidFill>
              <a:latin typeface="BLATANT" pitchFamily="2" charset="0"/>
            </a:endParaRPr>
          </a:p>
          <a:p>
            <a:r>
              <a:rPr lang="fr-FR" sz="2400" dirty="0">
                <a:solidFill>
                  <a:srgbClr val="19458F"/>
                </a:solidFill>
                <a:latin typeface="BLATANT"/>
              </a:rPr>
              <a:t>B. Accompagnement du réseau</a:t>
            </a:r>
          </a:p>
          <a:p>
            <a:endParaRPr lang="fr-FR" sz="2400">
              <a:solidFill>
                <a:srgbClr val="19458F"/>
              </a:solidFill>
              <a:latin typeface="BLATANT" pitchFamily="2" charset="0"/>
            </a:endParaRPr>
          </a:p>
          <a:p>
            <a:r>
              <a:rPr lang="fr-FR" sz="2400" dirty="0">
                <a:solidFill>
                  <a:srgbClr val="19458F"/>
                </a:solidFill>
                <a:latin typeface="BLATANT"/>
              </a:rPr>
              <a:t>C. Professionnalisation </a:t>
            </a:r>
          </a:p>
          <a:p>
            <a:endParaRPr lang="fr-FR" sz="2400" dirty="0">
              <a:solidFill>
                <a:srgbClr val="19458F"/>
              </a:solidFill>
              <a:latin typeface="BLATANT"/>
            </a:endParaRPr>
          </a:p>
          <a:p>
            <a:r>
              <a:rPr lang="fr-FR" sz="2400" dirty="0">
                <a:solidFill>
                  <a:srgbClr val="19458F"/>
                </a:solidFill>
                <a:latin typeface="BLATANT"/>
              </a:rPr>
              <a:t>D. Animation du réseau</a:t>
            </a:r>
            <a:endParaRPr lang="fr-FR" sz="2400" dirty="0">
              <a:solidFill>
                <a:srgbClr val="19458F"/>
              </a:solidFill>
              <a:latin typeface="BLAT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45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39A9658-CD05-E265-54BA-F4B2B33ECF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37" t="21119" r="10079" b="8142"/>
          <a:stretch/>
        </p:blipFill>
        <p:spPr>
          <a:xfrm>
            <a:off x="1575549" y="629211"/>
            <a:ext cx="9046333" cy="623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7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B0C97378-3AA4-BA42-1A80-E481AD06C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195" y="339482"/>
            <a:ext cx="8368552" cy="657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46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920F5A0-6196-C463-47D0-3D0D162B3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989" y="444976"/>
            <a:ext cx="8402169" cy="633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7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06F5B-F19E-E051-8824-612971CD06FE}"/>
              </a:ext>
            </a:extLst>
          </p:cNvPr>
          <p:cNvSpPr/>
          <p:nvPr/>
        </p:nvSpPr>
        <p:spPr>
          <a:xfrm>
            <a:off x="0" y="-19101"/>
            <a:ext cx="6096000" cy="395207"/>
          </a:xfrm>
          <a:prstGeom prst="rect">
            <a:avLst/>
          </a:prstGeom>
          <a:solidFill>
            <a:srgbClr val="D92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72ACC-C3C6-7F54-2743-DBE61F95ACE4}"/>
              </a:ext>
            </a:extLst>
          </p:cNvPr>
          <p:cNvSpPr/>
          <p:nvPr/>
        </p:nvSpPr>
        <p:spPr>
          <a:xfrm>
            <a:off x="6096000" y="-19101"/>
            <a:ext cx="6096000" cy="395207"/>
          </a:xfrm>
          <a:prstGeom prst="rect">
            <a:avLst/>
          </a:prstGeom>
          <a:solidFill>
            <a:srgbClr val="19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F83CCB31-98D7-FABB-8C79-A07DEC521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288" y="1048300"/>
            <a:ext cx="8709802" cy="5810947"/>
          </a:xfrm>
          <a:prstGeom prst="rect">
            <a:avLst/>
          </a:prstGeom>
        </p:spPr>
      </p:pic>
      <p:sp>
        <p:nvSpPr>
          <p:cNvPr id="7" name="ZoneTexte 10">
            <a:extLst>
              <a:ext uri="{FF2B5EF4-FFF2-40B4-BE49-F238E27FC236}">
                <a16:creationId xmlns:a16="http://schemas.microsoft.com/office/drawing/2014/main" id="{727283D5-E018-28AC-9C2B-CA3392BC2909}"/>
              </a:ext>
            </a:extLst>
          </p:cNvPr>
          <p:cNvSpPr txBox="1"/>
          <p:nvPr/>
        </p:nvSpPr>
        <p:spPr>
          <a:xfrm>
            <a:off x="2629230" y="461525"/>
            <a:ext cx="643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3200" b="1" dirty="0">
                <a:solidFill>
                  <a:srgbClr val="D92E66"/>
                </a:solidFill>
                <a:latin typeface="Blatant"/>
              </a:rPr>
              <a:t>Terrain mobile Event</a:t>
            </a:r>
            <a:endParaRPr lang="fr-FR" sz="3200" b="1" dirty="0">
              <a:solidFill>
                <a:srgbClr val="D92E66"/>
              </a:solidFill>
              <a:latin typeface="Blat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8022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Application>Microsoft Office PowerPoint</Application>
  <PresentationFormat>Grand écran</PresentationFormat>
  <Slides>38</Slides>
  <Notes>0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 Didelet</dc:creator>
  <cp:revision>183</cp:revision>
  <dcterms:created xsi:type="dcterms:W3CDTF">2023-04-11T11:51:57Z</dcterms:created>
  <dcterms:modified xsi:type="dcterms:W3CDTF">2023-04-14T08:13:49Z</dcterms:modified>
</cp:coreProperties>
</file>