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68" r:id="rId1"/>
    <p:sldMasterId id="2147483769" r:id="rId2"/>
    <p:sldMasterId id="2147483770" r:id="rId3"/>
    <p:sldMasterId id="2147483771" r:id="rId4"/>
    <p:sldMasterId id="2147483772" r:id="rId5"/>
    <p:sldMasterId id="2147483773" r:id="rId6"/>
    <p:sldMasterId id="2147483774" r:id="rId7"/>
    <p:sldMasterId id="2147483776" r:id="rId8"/>
  </p:sldMasterIdLst>
  <p:notesMasterIdLst>
    <p:notesMasterId r:id="rId25"/>
  </p:notesMasterIdLst>
  <p:sldIdLst>
    <p:sldId id="256" r:id="rId9"/>
    <p:sldId id="259" r:id="rId10"/>
    <p:sldId id="257" r:id="rId11"/>
    <p:sldId id="258" r:id="rId12"/>
    <p:sldId id="261" r:id="rId13"/>
    <p:sldId id="262" r:id="rId14"/>
    <p:sldId id="272" r:id="rId15"/>
    <p:sldId id="273" r:id="rId16"/>
    <p:sldId id="274" r:id="rId17"/>
    <p:sldId id="275" r:id="rId18"/>
    <p:sldId id="276" r:id="rId19"/>
    <p:sldId id="260" r:id="rId20"/>
    <p:sldId id="277" r:id="rId21"/>
    <p:sldId id="278" r:id="rId22"/>
    <p:sldId id="264" r:id="rId23"/>
    <p:sldId id="267" r:id="rId24"/>
  </p:sldIdLst>
  <p:sldSz cx="12192000" cy="6858000"/>
  <p:notesSz cx="6858000" cy="9144000"/>
  <p:embeddedFontLst>
    <p:embeddedFont>
      <p:font typeface="Arial Black" panose="020B0604020202020204" pitchFamily="3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3D568B-72A2-4B10-A893-0F4DE22B15A7}">
  <a:tblStyle styleId="{473D568B-72A2-4B10-A893-0F4DE22B15A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/>
    <p:restoredTop sz="94681"/>
  </p:normalViewPr>
  <p:slideViewPr>
    <p:cSldViewPr snapToGrid="0">
      <p:cViewPr varScale="1">
        <p:scale>
          <a:sx n="124" d="100"/>
          <a:sy n="124" d="100"/>
        </p:scale>
        <p:origin x="6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29932E-4FA6-493D-8BF5-7346FE831E88}" type="doc">
      <dgm:prSet loTypeId="urn:microsoft.com/office/officeart/2005/8/layout/hProcess9" loCatId="process" qsTypeId="urn:microsoft.com/office/officeart/2005/8/quickstyle/simple1" qsCatId="simple" csTypeId="urn:microsoft.com/office/officeart/2005/8/colors/accent5_5" csCatId="accent5" phldr="1"/>
      <dgm:spPr/>
    </dgm:pt>
    <dgm:pt modelId="{9D649637-F3DB-4073-806C-3FA69D4E138A}">
      <dgm:prSet phldrT="[Texte]" custT="1"/>
      <dgm:spPr/>
      <dgm:t>
        <a:bodyPr/>
        <a:lstStyle/>
        <a:p>
          <a:r>
            <a:rPr lang="fr-FR" sz="2400" b="1" dirty="0"/>
            <a:t>Diagnostic</a:t>
          </a:r>
        </a:p>
        <a:p>
          <a:r>
            <a:rPr lang="fr-FR" sz="2200" dirty="0"/>
            <a:t>Développement, Formation et Haut niveau</a:t>
          </a:r>
        </a:p>
      </dgm:t>
    </dgm:pt>
    <dgm:pt modelId="{D8B32479-2D9C-4308-9C11-723CCA129D2A}" type="parTrans" cxnId="{1112EF18-13A5-4F34-866C-3CAA9055F104}">
      <dgm:prSet/>
      <dgm:spPr/>
      <dgm:t>
        <a:bodyPr/>
        <a:lstStyle/>
        <a:p>
          <a:endParaRPr lang="fr-FR"/>
        </a:p>
      </dgm:t>
    </dgm:pt>
    <dgm:pt modelId="{29606192-4996-4783-8538-B4548866FE93}" type="sibTrans" cxnId="{1112EF18-13A5-4F34-866C-3CAA9055F104}">
      <dgm:prSet/>
      <dgm:spPr/>
      <dgm:t>
        <a:bodyPr/>
        <a:lstStyle/>
        <a:p>
          <a:endParaRPr lang="fr-FR"/>
        </a:p>
      </dgm:t>
    </dgm:pt>
    <dgm:pt modelId="{EB50FAF3-2315-42F6-9DA3-7A108599DC02}">
      <dgm:prSet phldrT="[Texte]"/>
      <dgm:spPr/>
      <dgm:t>
        <a:bodyPr/>
        <a:lstStyle/>
        <a:p>
          <a:r>
            <a:rPr lang="fr-FR" b="1" dirty="0"/>
            <a:t>Projection jusqu’en 2028</a:t>
          </a:r>
        </a:p>
      </dgm:t>
    </dgm:pt>
    <dgm:pt modelId="{2DDF7FF3-B302-47F6-9E7A-4CBE985A0F80}" type="parTrans" cxnId="{CD625E27-13BB-4463-9EDF-2AEB438A2BFA}">
      <dgm:prSet/>
      <dgm:spPr/>
      <dgm:t>
        <a:bodyPr/>
        <a:lstStyle/>
        <a:p>
          <a:endParaRPr lang="fr-FR"/>
        </a:p>
      </dgm:t>
    </dgm:pt>
    <dgm:pt modelId="{176A851F-B548-45A7-9770-F0F6F1A816F6}" type="sibTrans" cxnId="{CD625E27-13BB-4463-9EDF-2AEB438A2BFA}">
      <dgm:prSet/>
      <dgm:spPr/>
      <dgm:t>
        <a:bodyPr/>
        <a:lstStyle/>
        <a:p>
          <a:endParaRPr lang="fr-FR"/>
        </a:p>
      </dgm:t>
    </dgm:pt>
    <dgm:pt modelId="{3592A36A-9AA5-4EE3-BCF3-D9E5F763A28F}">
      <dgm:prSet phldrT="[Texte]"/>
      <dgm:spPr/>
      <dgm:t>
        <a:bodyPr/>
        <a:lstStyle/>
        <a:p>
          <a:r>
            <a:rPr lang="fr-FR" b="1" dirty="0"/>
            <a:t>Formalisation d’actions</a:t>
          </a:r>
        </a:p>
      </dgm:t>
    </dgm:pt>
    <dgm:pt modelId="{141DCF09-E879-409B-AEF6-A4A3783B537E}" type="parTrans" cxnId="{51C0CCD5-21C4-4050-A2B7-0C00D8D0E1A4}">
      <dgm:prSet/>
      <dgm:spPr/>
      <dgm:t>
        <a:bodyPr/>
        <a:lstStyle/>
        <a:p>
          <a:endParaRPr lang="fr-FR"/>
        </a:p>
      </dgm:t>
    </dgm:pt>
    <dgm:pt modelId="{93030938-2264-4C8C-A119-62AD14DEFFC7}" type="sibTrans" cxnId="{51C0CCD5-21C4-4050-A2B7-0C00D8D0E1A4}">
      <dgm:prSet/>
      <dgm:spPr/>
      <dgm:t>
        <a:bodyPr/>
        <a:lstStyle/>
        <a:p>
          <a:endParaRPr lang="fr-FR"/>
        </a:p>
      </dgm:t>
    </dgm:pt>
    <dgm:pt modelId="{28C42FDD-B578-4D77-9DBF-2B514ED37ED6}" type="pres">
      <dgm:prSet presAssocID="{6E29932E-4FA6-493D-8BF5-7346FE831E88}" presName="CompostProcess" presStyleCnt="0">
        <dgm:presLayoutVars>
          <dgm:dir/>
          <dgm:resizeHandles val="exact"/>
        </dgm:presLayoutVars>
      </dgm:prSet>
      <dgm:spPr/>
    </dgm:pt>
    <dgm:pt modelId="{8CA74715-2177-4980-BF51-A9AD151C7A44}" type="pres">
      <dgm:prSet presAssocID="{6E29932E-4FA6-493D-8BF5-7346FE831E88}" presName="arrow" presStyleLbl="bgShp" presStyleIdx="0" presStyleCnt="1"/>
      <dgm:spPr/>
    </dgm:pt>
    <dgm:pt modelId="{834D897A-7794-45AB-8653-5E7628E4470F}" type="pres">
      <dgm:prSet presAssocID="{6E29932E-4FA6-493D-8BF5-7346FE831E88}" presName="linearProcess" presStyleCnt="0"/>
      <dgm:spPr/>
    </dgm:pt>
    <dgm:pt modelId="{F728029B-08E0-41B2-BE23-176773913154}" type="pres">
      <dgm:prSet presAssocID="{9D649637-F3DB-4073-806C-3FA69D4E138A}" presName="textNode" presStyleLbl="node1" presStyleIdx="0" presStyleCnt="3">
        <dgm:presLayoutVars>
          <dgm:bulletEnabled val="1"/>
        </dgm:presLayoutVars>
      </dgm:prSet>
      <dgm:spPr/>
    </dgm:pt>
    <dgm:pt modelId="{FB01C140-8D56-4EC0-81A7-2FDC1CD92C02}" type="pres">
      <dgm:prSet presAssocID="{29606192-4996-4783-8538-B4548866FE93}" presName="sibTrans" presStyleCnt="0"/>
      <dgm:spPr/>
    </dgm:pt>
    <dgm:pt modelId="{F75FC973-7463-4112-858C-1D84E418711B}" type="pres">
      <dgm:prSet presAssocID="{EB50FAF3-2315-42F6-9DA3-7A108599DC02}" presName="textNode" presStyleLbl="node1" presStyleIdx="1" presStyleCnt="3">
        <dgm:presLayoutVars>
          <dgm:bulletEnabled val="1"/>
        </dgm:presLayoutVars>
      </dgm:prSet>
      <dgm:spPr/>
    </dgm:pt>
    <dgm:pt modelId="{1D21A832-69C1-4889-A5EC-C04819367FFF}" type="pres">
      <dgm:prSet presAssocID="{176A851F-B548-45A7-9770-F0F6F1A816F6}" presName="sibTrans" presStyleCnt="0"/>
      <dgm:spPr/>
    </dgm:pt>
    <dgm:pt modelId="{EFA129F4-5E50-447B-98D7-9A3E8B1DBE4F}" type="pres">
      <dgm:prSet presAssocID="{3592A36A-9AA5-4EE3-BCF3-D9E5F763A28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42B4216-6FE7-44C5-81F5-46494834A4AC}" type="presOf" srcId="{6E29932E-4FA6-493D-8BF5-7346FE831E88}" destId="{28C42FDD-B578-4D77-9DBF-2B514ED37ED6}" srcOrd="0" destOrd="0" presId="urn:microsoft.com/office/officeart/2005/8/layout/hProcess9"/>
    <dgm:cxn modelId="{1112EF18-13A5-4F34-866C-3CAA9055F104}" srcId="{6E29932E-4FA6-493D-8BF5-7346FE831E88}" destId="{9D649637-F3DB-4073-806C-3FA69D4E138A}" srcOrd="0" destOrd="0" parTransId="{D8B32479-2D9C-4308-9C11-723CCA129D2A}" sibTransId="{29606192-4996-4783-8538-B4548866FE93}"/>
    <dgm:cxn modelId="{B9077819-DA8A-4640-B8F5-5A9EDB218F20}" type="presOf" srcId="{EB50FAF3-2315-42F6-9DA3-7A108599DC02}" destId="{F75FC973-7463-4112-858C-1D84E418711B}" srcOrd="0" destOrd="0" presId="urn:microsoft.com/office/officeart/2005/8/layout/hProcess9"/>
    <dgm:cxn modelId="{CD625E27-13BB-4463-9EDF-2AEB438A2BFA}" srcId="{6E29932E-4FA6-493D-8BF5-7346FE831E88}" destId="{EB50FAF3-2315-42F6-9DA3-7A108599DC02}" srcOrd="1" destOrd="0" parTransId="{2DDF7FF3-B302-47F6-9E7A-4CBE985A0F80}" sibTransId="{176A851F-B548-45A7-9770-F0F6F1A816F6}"/>
    <dgm:cxn modelId="{6CF07855-031C-4DE5-9EA7-8EF0DF7E01E5}" type="presOf" srcId="{9D649637-F3DB-4073-806C-3FA69D4E138A}" destId="{F728029B-08E0-41B2-BE23-176773913154}" srcOrd="0" destOrd="0" presId="urn:microsoft.com/office/officeart/2005/8/layout/hProcess9"/>
    <dgm:cxn modelId="{FC644B89-57A3-45AB-B60B-80C354B485D9}" type="presOf" srcId="{3592A36A-9AA5-4EE3-BCF3-D9E5F763A28F}" destId="{EFA129F4-5E50-447B-98D7-9A3E8B1DBE4F}" srcOrd="0" destOrd="0" presId="urn:microsoft.com/office/officeart/2005/8/layout/hProcess9"/>
    <dgm:cxn modelId="{51C0CCD5-21C4-4050-A2B7-0C00D8D0E1A4}" srcId="{6E29932E-4FA6-493D-8BF5-7346FE831E88}" destId="{3592A36A-9AA5-4EE3-BCF3-D9E5F763A28F}" srcOrd="2" destOrd="0" parTransId="{141DCF09-E879-409B-AEF6-A4A3783B537E}" sibTransId="{93030938-2264-4C8C-A119-62AD14DEFFC7}"/>
    <dgm:cxn modelId="{14031E4C-BB20-4F7D-B242-711F6E20A2C2}" type="presParOf" srcId="{28C42FDD-B578-4D77-9DBF-2B514ED37ED6}" destId="{8CA74715-2177-4980-BF51-A9AD151C7A44}" srcOrd="0" destOrd="0" presId="urn:microsoft.com/office/officeart/2005/8/layout/hProcess9"/>
    <dgm:cxn modelId="{FAA60EEC-C831-4854-97AF-21FE98341B52}" type="presParOf" srcId="{28C42FDD-B578-4D77-9DBF-2B514ED37ED6}" destId="{834D897A-7794-45AB-8653-5E7628E4470F}" srcOrd="1" destOrd="0" presId="urn:microsoft.com/office/officeart/2005/8/layout/hProcess9"/>
    <dgm:cxn modelId="{23503960-BBA9-47BA-8272-9CEC1567B262}" type="presParOf" srcId="{834D897A-7794-45AB-8653-5E7628E4470F}" destId="{F728029B-08E0-41B2-BE23-176773913154}" srcOrd="0" destOrd="0" presId="urn:microsoft.com/office/officeart/2005/8/layout/hProcess9"/>
    <dgm:cxn modelId="{C5C47B49-9C00-4F31-97F1-19B600FFAD58}" type="presParOf" srcId="{834D897A-7794-45AB-8653-5E7628E4470F}" destId="{FB01C140-8D56-4EC0-81A7-2FDC1CD92C02}" srcOrd="1" destOrd="0" presId="urn:microsoft.com/office/officeart/2005/8/layout/hProcess9"/>
    <dgm:cxn modelId="{B56BA557-2CA5-4280-889A-46567FB91C79}" type="presParOf" srcId="{834D897A-7794-45AB-8653-5E7628E4470F}" destId="{F75FC973-7463-4112-858C-1D84E418711B}" srcOrd="2" destOrd="0" presId="urn:microsoft.com/office/officeart/2005/8/layout/hProcess9"/>
    <dgm:cxn modelId="{118FF037-B4DD-4191-A66D-1C344CEBB99C}" type="presParOf" srcId="{834D897A-7794-45AB-8653-5E7628E4470F}" destId="{1D21A832-69C1-4889-A5EC-C04819367FFF}" srcOrd="3" destOrd="0" presId="urn:microsoft.com/office/officeart/2005/8/layout/hProcess9"/>
    <dgm:cxn modelId="{84CAD885-A67C-4ECB-9E06-B4ACDB5DEF00}" type="presParOf" srcId="{834D897A-7794-45AB-8653-5E7628E4470F}" destId="{EFA129F4-5E50-447B-98D7-9A3E8B1DBE4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74715-2177-4980-BF51-A9AD151C7A44}">
      <dsp:nvSpPr>
        <dsp:cNvPr id="0" name=""/>
        <dsp:cNvSpPr/>
      </dsp:nvSpPr>
      <dsp:spPr>
        <a:xfrm>
          <a:off x="627880" y="0"/>
          <a:ext cx="7115979" cy="4976092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8029B-08E0-41B2-BE23-176773913154}">
      <dsp:nvSpPr>
        <dsp:cNvPr id="0" name=""/>
        <dsp:cNvSpPr/>
      </dsp:nvSpPr>
      <dsp:spPr>
        <a:xfrm>
          <a:off x="8993" y="1492827"/>
          <a:ext cx="2694653" cy="199043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/>
            <a:t>Diagnostic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Développement, Formation et Haut niveau</a:t>
          </a:r>
        </a:p>
      </dsp:txBody>
      <dsp:txXfrm>
        <a:off x="106158" y="1589992"/>
        <a:ext cx="2500323" cy="1796106"/>
      </dsp:txXfrm>
    </dsp:sp>
    <dsp:sp modelId="{F75FC973-7463-4112-858C-1D84E418711B}">
      <dsp:nvSpPr>
        <dsp:cNvPr id="0" name=""/>
        <dsp:cNvSpPr/>
      </dsp:nvSpPr>
      <dsp:spPr>
        <a:xfrm>
          <a:off x="2838543" y="1492827"/>
          <a:ext cx="2694653" cy="199043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/>
            <a:t>Projection jusqu’en 2028</a:t>
          </a:r>
        </a:p>
      </dsp:txBody>
      <dsp:txXfrm>
        <a:off x="2935708" y="1589992"/>
        <a:ext cx="2500323" cy="1796106"/>
      </dsp:txXfrm>
    </dsp:sp>
    <dsp:sp modelId="{EFA129F4-5E50-447B-98D7-9A3E8B1DBE4F}">
      <dsp:nvSpPr>
        <dsp:cNvPr id="0" name=""/>
        <dsp:cNvSpPr/>
      </dsp:nvSpPr>
      <dsp:spPr>
        <a:xfrm>
          <a:off x="5668093" y="1492827"/>
          <a:ext cx="2694653" cy="199043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/>
            <a:t>Formalisation d’actions</a:t>
          </a:r>
        </a:p>
      </dsp:txBody>
      <dsp:txXfrm>
        <a:off x="5765258" y="1589992"/>
        <a:ext cx="2500323" cy="1796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674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9398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352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9741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7481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9036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359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4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8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9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9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9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42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4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6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7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7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48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48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4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9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9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0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1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1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1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2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2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2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52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2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5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4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54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4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56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5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8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0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61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1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2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62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6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63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3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4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6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65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65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65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65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65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68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6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70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70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2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7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73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73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7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74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74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7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5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75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7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76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7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7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77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8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8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78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8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78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8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5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86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86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87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7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88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88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9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9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90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0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90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90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1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91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91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91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91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91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91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0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107"/>
          <p:cNvSpPr txBox="1">
            <a:spLocks noGrp="1"/>
          </p:cNvSpPr>
          <p:nvPr>
            <p:ph type="subTitle" idx="1"/>
          </p:nvPr>
        </p:nvSpPr>
        <p:spPr>
          <a:xfrm>
            <a:off x="9601200" y="5873760"/>
            <a:ext cx="2471040" cy="91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08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08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09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09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09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1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11"/>
          <p:cNvSpPr txBox="1">
            <a:spLocks noGrp="1"/>
          </p:cNvSpPr>
          <p:nvPr>
            <p:ph type="subTitle" idx="1"/>
          </p:nvPr>
        </p:nvSpPr>
        <p:spPr>
          <a:xfrm>
            <a:off x="109800" y="5660640"/>
            <a:ext cx="9144000" cy="554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12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12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12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12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13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13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77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13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13"/>
          <p:cNvSpPr txBox="1">
            <a:spLocks noGrp="1"/>
          </p:cNvSpPr>
          <p:nvPr>
            <p:ph type="body" idx="3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14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14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14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14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15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15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15"/>
          <p:cNvSpPr txBox="1">
            <a:spLocks noGrp="1"/>
          </p:cNvSpPr>
          <p:nvPr>
            <p:ph type="body" idx="2"/>
          </p:nvPr>
        </p:nvSpPr>
        <p:spPr>
          <a:xfrm>
            <a:off x="9601200" y="6347160"/>
            <a:ext cx="24710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16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16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16"/>
          <p:cNvSpPr txBox="1">
            <a:spLocks noGrp="1"/>
          </p:cNvSpPr>
          <p:nvPr>
            <p:ph type="body" idx="2"/>
          </p:nvPr>
        </p:nvSpPr>
        <p:spPr>
          <a:xfrm>
            <a:off x="10867680" y="594288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16"/>
          <p:cNvSpPr txBox="1">
            <a:spLocks noGrp="1"/>
          </p:cNvSpPr>
          <p:nvPr>
            <p:ph type="body" idx="3"/>
          </p:nvPr>
        </p:nvSpPr>
        <p:spPr>
          <a:xfrm>
            <a:off x="960120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16"/>
          <p:cNvSpPr txBox="1">
            <a:spLocks noGrp="1"/>
          </p:cNvSpPr>
          <p:nvPr>
            <p:ph type="body" idx="4"/>
          </p:nvPr>
        </p:nvSpPr>
        <p:spPr>
          <a:xfrm>
            <a:off x="10867680" y="6347160"/>
            <a:ext cx="120564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17"/>
          <p:cNvSpPr txBox="1">
            <a:spLocks noGrp="1"/>
          </p:cNvSpPr>
          <p:nvPr>
            <p:ph type="title"/>
          </p:nvPr>
        </p:nvSpPr>
        <p:spPr>
          <a:xfrm>
            <a:off x="109800" y="5660640"/>
            <a:ext cx="9144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17"/>
          <p:cNvSpPr txBox="1">
            <a:spLocks noGrp="1"/>
          </p:cNvSpPr>
          <p:nvPr>
            <p:ph type="body" idx="1"/>
          </p:nvPr>
        </p:nvSpPr>
        <p:spPr>
          <a:xfrm>
            <a:off x="960120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17"/>
          <p:cNvSpPr txBox="1">
            <a:spLocks noGrp="1"/>
          </p:cNvSpPr>
          <p:nvPr>
            <p:ph type="body" idx="2"/>
          </p:nvPr>
        </p:nvSpPr>
        <p:spPr>
          <a:xfrm>
            <a:off x="1043712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17"/>
          <p:cNvSpPr txBox="1">
            <a:spLocks noGrp="1"/>
          </p:cNvSpPr>
          <p:nvPr>
            <p:ph type="body" idx="3"/>
          </p:nvPr>
        </p:nvSpPr>
        <p:spPr>
          <a:xfrm>
            <a:off x="11272680" y="594288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17"/>
          <p:cNvSpPr txBox="1">
            <a:spLocks noGrp="1"/>
          </p:cNvSpPr>
          <p:nvPr>
            <p:ph type="body" idx="4"/>
          </p:nvPr>
        </p:nvSpPr>
        <p:spPr>
          <a:xfrm>
            <a:off x="960120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17"/>
          <p:cNvSpPr txBox="1">
            <a:spLocks noGrp="1"/>
          </p:cNvSpPr>
          <p:nvPr>
            <p:ph type="body" idx="5"/>
          </p:nvPr>
        </p:nvSpPr>
        <p:spPr>
          <a:xfrm>
            <a:off x="1043712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17"/>
          <p:cNvSpPr txBox="1">
            <a:spLocks noGrp="1"/>
          </p:cNvSpPr>
          <p:nvPr>
            <p:ph type="body" idx="6"/>
          </p:nvPr>
        </p:nvSpPr>
        <p:spPr>
          <a:xfrm>
            <a:off x="11272680" y="6347160"/>
            <a:ext cx="7956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9800" y="5032080"/>
            <a:ext cx="10683360" cy="1814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 idx="2"/>
          </p:nvPr>
        </p:nvSpPr>
        <p:spPr>
          <a:xfrm>
            <a:off x="0" y="0"/>
            <a:ext cx="12192120" cy="400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956240" y="5753520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5382000" y="4184280"/>
            <a:ext cx="3494160" cy="48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109800" y="1573200"/>
            <a:ext cx="5391360" cy="286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138960" y="110520"/>
            <a:ext cx="349416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5967360" y="110520"/>
            <a:ext cx="53035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 idx="2"/>
          </p:nvPr>
        </p:nvSpPr>
        <p:spPr>
          <a:xfrm>
            <a:off x="5967360" y="1463040"/>
            <a:ext cx="5633280" cy="286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/>
          </p:nvPr>
        </p:nvSpPr>
        <p:spPr>
          <a:xfrm>
            <a:off x="0" y="4509360"/>
            <a:ext cx="12192120" cy="23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/>
          </p:nvPr>
        </p:nvSpPr>
        <p:spPr>
          <a:xfrm>
            <a:off x="6094440" y="1106280"/>
            <a:ext cx="4107240" cy="376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116" name="Google Shape;116;p2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10800000">
            <a:off x="11235240" y="5899680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>
            <a:spLocks noGrp="1"/>
          </p:cNvSpPr>
          <p:nvPr>
            <p:ph type="dt" idx="10"/>
          </p:nvPr>
        </p:nvSpPr>
        <p:spPr>
          <a:xfrm>
            <a:off x="138960" y="110520"/>
            <a:ext cx="349416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8" name="Google Shape;118;p27"/>
          <p:cNvSpPr txBox="1">
            <a:spLocks noGrp="1"/>
          </p:cNvSpPr>
          <p:nvPr>
            <p:ph type="ftr" idx="11"/>
          </p:nvPr>
        </p:nvSpPr>
        <p:spPr>
          <a:xfrm>
            <a:off x="6094440" y="109800"/>
            <a:ext cx="53035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9" name="Google Shape;119;p27"/>
          <p:cNvSpPr txBox="1">
            <a:spLocks noGrp="1"/>
          </p:cNvSpPr>
          <p:nvPr>
            <p:ph type="sldNum" idx="12"/>
          </p:nvPr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27"/>
          <p:cNvSpPr txBox="1">
            <a:spLocks noGrp="1"/>
          </p:cNvSpPr>
          <p:nvPr>
            <p:ph type="title" idx="2"/>
          </p:nvPr>
        </p:nvSpPr>
        <p:spPr>
          <a:xfrm>
            <a:off x="109800" y="1106280"/>
            <a:ext cx="5289120" cy="420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0"/>
          <p:cNvSpPr txBox="1">
            <a:spLocks noGrp="1"/>
          </p:cNvSpPr>
          <p:nvPr>
            <p:ph type="title"/>
          </p:nvPr>
        </p:nvSpPr>
        <p:spPr>
          <a:xfrm>
            <a:off x="612720" y="-1134000"/>
            <a:ext cx="1065276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172" name="Google Shape;172;p4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956240" y="5760720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40"/>
          <p:cNvSpPr txBox="1">
            <a:spLocks noGrp="1"/>
          </p:cNvSpPr>
          <p:nvPr>
            <p:ph type="dt" idx="10"/>
          </p:nvPr>
        </p:nvSpPr>
        <p:spPr>
          <a:xfrm>
            <a:off x="138960" y="110520"/>
            <a:ext cx="349416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ftr" idx="11"/>
          </p:nvPr>
        </p:nvSpPr>
        <p:spPr>
          <a:xfrm>
            <a:off x="5967360" y="110520"/>
            <a:ext cx="53035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5" name="Google Shape;175;p40"/>
          <p:cNvSpPr txBox="1">
            <a:spLocks noGrp="1"/>
          </p:cNvSpPr>
          <p:nvPr>
            <p:ph type="sldNum" idx="12"/>
          </p:nvPr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40"/>
          <p:cNvSpPr txBox="1">
            <a:spLocks noGrp="1"/>
          </p:cNvSpPr>
          <p:nvPr>
            <p:ph type="title" idx="2"/>
          </p:nvPr>
        </p:nvSpPr>
        <p:spPr>
          <a:xfrm>
            <a:off x="109800" y="1188720"/>
            <a:ext cx="8266320" cy="5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7" name="Google Shape;177;p4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3"/>
          <p:cNvSpPr txBox="1">
            <a:spLocks noGrp="1"/>
          </p:cNvSpPr>
          <p:nvPr>
            <p:ph type="title"/>
          </p:nvPr>
        </p:nvSpPr>
        <p:spPr>
          <a:xfrm>
            <a:off x="109800" y="171360"/>
            <a:ext cx="6400800" cy="148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8" name="Google Shape;228;p53"/>
          <p:cNvSpPr txBox="1">
            <a:spLocks noGrp="1"/>
          </p:cNvSpPr>
          <p:nvPr>
            <p:ph type="title" idx="2"/>
          </p:nvPr>
        </p:nvSpPr>
        <p:spPr>
          <a:xfrm>
            <a:off x="109800" y="2606040"/>
            <a:ext cx="6400800" cy="399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9" name="Google Shape;229;p53"/>
          <p:cNvSpPr txBox="1">
            <a:spLocks noGrp="1"/>
          </p:cNvSpPr>
          <p:nvPr>
            <p:ph type="ftr" idx="11"/>
          </p:nvPr>
        </p:nvSpPr>
        <p:spPr>
          <a:xfrm>
            <a:off x="7691040" y="109800"/>
            <a:ext cx="384048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0" name="Google Shape;230;p53"/>
          <p:cNvSpPr txBox="1">
            <a:spLocks noGrp="1"/>
          </p:cNvSpPr>
          <p:nvPr>
            <p:ph type="sldNum" idx="12"/>
          </p:nvPr>
        </p:nvSpPr>
        <p:spPr>
          <a:xfrm>
            <a:off x="11614680" y="10980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p53"/>
          <p:cNvSpPr txBox="1">
            <a:spLocks noGrp="1"/>
          </p:cNvSpPr>
          <p:nvPr>
            <p:ph type="title" idx="3"/>
          </p:nvPr>
        </p:nvSpPr>
        <p:spPr>
          <a:xfrm>
            <a:off x="7805520" y="843480"/>
            <a:ext cx="4120920" cy="576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2" name="Google Shape;232;p5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6"/>
          <p:cNvSpPr txBox="1">
            <a:spLocks noGrp="1"/>
          </p:cNvSpPr>
          <p:nvPr>
            <p:ph type="title"/>
          </p:nvPr>
        </p:nvSpPr>
        <p:spPr>
          <a:xfrm>
            <a:off x="5983560" y="1212480"/>
            <a:ext cx="5895360" cy="56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3" name="Google Shape;283;p66"/>
          <p:cNvSpPr txBox="1">
            <a:spLocks noGrp="1"/>
          </p:cNvSpPr>
          <p:nvPr>
            <p:ph type="title" idx="2"/>
          </p:nvPr>
        </p:nvSpPr>
        <p:spPr>
          <a:xfrm>
            <a:off x="0" y="0"/>
            <a:ext cx="589536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284" name="Google Shape;284;p6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1242440" y="225000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6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9"/>
          <p:cNvSpPr txBox="1">
            <a:spLocks noGrp="1"/>
          </p:cNvSpPr>
          <p:nvPr>
            <p:ph type="title"/>
          </p:nvPr>
        </p:nvSpPr>
        <p:spPr>
          <a:xfrm>
            <a:off x="111240" y="877320"/>
            <a:ext cx="4142160" cy="494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36" name="Google Shape;336;p79"/>
          <p:cNvSpPr txBox="1">
            <a:spLocks noGrp="1"/>
          </p:cNvSpPr>
          <p:nvPr>
            <p:ph type="dt" idx="10"/>
          </p:nvPr>
        </p:nvSpPr>
        <p:spPr>
          <a:xfrm>
            <a:off x="138960" y="110520"/>
            <a:ext cx="349416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37" name="Google Shape;337;p79"/>
          <p:cNvSpPr txBox="1">
            <a:spLocks noGrp="1"/>
          </p:cNvSpPr>
          <p:nvPr>
            <p:ph type="ftr" idx="11"/>
          </p:nvPr>
        </p:nvSpPr>
        <p:spPr>
          <a:xfrm>
            <a:off x="5522760" y="109800"/>
            <a:ext cx="53035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38" name="Google Shape;338;p79"/>
          <p:cNvSpPr txBox="1">
            <a:spLocks noGrp="1"/>
          </p:cNvSpPr>
          <p:nvPr>
            <p:ph type="sldNum" idx="12"/>
          </p:nvPr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9" name="Google Shape;339;p79"/>
          <p:cNvSpPr txBox="1">
            <a:spLocks noGrp="1"/>
          </p:cNvSpPr>
          <p:nvPr>
            <p:ph type="title" idx="2"/>
          </p:nvPr>
        </p:nvSpPr>
        <p:spPr>
          <a:xfrm>
            <a:off x="5522760" y="877320"/>
            <a:ext cx="6159600" cy="539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40" name="Google Shape;340;p7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05"/>
          <p:cNvSpPr txBox="1">
            <a:spLocks noGrp="1"/>
          </p:cNvSpPr>
          <p:nvPr>
            <p:ph type="title"/>
          </p:nvPr>
        </p:nvSpPr>
        <p:spPr>
          <a:xfrm>
            <a:off x="109440" y="1181520"/>
            <a:ext cx="5986440" cy="567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46" name="Google Shape;446;p105"/>
          <p:cNvSpPr txBox="1">
            <a:spLocks noGrp="1"/>
          </p:cNvSpPr>
          <p:nvPr>
            <p:ph type="title" idx="2"/>
          </p:nvPr>
        </p:nvSpPr>
        <p:spPr>
          <a:xfrm>
            <a:off x="137160" y="182880"/>
            <a:ext cx="45720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47" name="Google Shape;447;p105"/>
          <p:cNvSpPr txBox="1">
            <a:spLocks noGrp="1"/>
          </p:cNvSpPr>
          <p:nvPr>
            <p:ph type="title" idx="3"/>
          </p:nvPr>
        </p:nvSpPr>
        <p:spPr>
          <a:xfrm>
            <a:off x="6296760" y="0"/>
            <a:ext cx="589536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448" name="Google Shape;448;p10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381640" y="225000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0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31"/>
          <p:cNvSpPr txBox="1"/>
          <p:nvPr/>
        </p:nvSpPr>
        <p:spPr>
          <a:xfrm>
            <a:off x="109800" y="4693033"/>
            <a:ext cx="10683360" cy="1814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 de </a:t>
            </a:r>
            <a:r>
              <a:rPr lang="en-US" sz="5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5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5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Diagnosctic</a:t>
            </a:r>
            <a:r>
              <a:rPr lang="en-US" sz="5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associatif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7" name="Google Shape;557;p131" descr="Une image contenant ciel, hockey, équipement sportif, Sports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13" t="49836" r="146" b="2574"/>
          <a:stretch/>
        </p:blipFill>
        <p:spPr>
          <a:xfrm>
            <a:off x="1440" y="-13320"/>
            <a:ext cx="12200400" cy="386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131" descr="Une image contenant bleu, Bleu électrique, flou, Bleu Majore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3440" y="3854880"/>
            <a:ext cx="4206600" cy="488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78367" y="211975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Haut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Niveau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98140E-DEE1-BF48-F196-1D22CAA7F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949233"/>
              </p:ext>
            </p:extLst>
          </p:nvPr>
        </p:nvGraphicFramePr>
        <p:xfrm>
          <a:off x="1376730" y="990019"/>
          <a:ext cx="9060041" cy="50602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46102">
                  <a:extLst>
                    <a:ext uri="{9D8B030D-6E8A-4147-A177-3AD203B41FA5}">
                      <a16:colId xmlns:a16="http://schemas.microsoft.com/office/drawing/2014/main" val="2244030725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917222141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1565743221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404949039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814888749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4082913463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1755465620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2524176072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3667617922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3795970462"/>
                    </a:ext>
                  </a:extLst>
                </a:gridCol>
                <a:gridCol w="664147">
                  <a:extLst>
                    <a:ext uri="{9D8B030D-6E8A-4147-A177-3AD203B41FA5}">
                      <a16:colId xmlns:a16="http://schemas.microsoft.com/office/drawing/2014/main" val="1398662394"/>
                    </a:ext>
                  </a:extLst>
                </a:gridCol>
              </a:tblGrid>
              <a:tr h="121527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U12</a:t>
                      </a:r>
                    </a:p>
                    <a:p>
                      <a:pPr algn="ctr"/>
                      <a:r>
                        <a:rPr lang="fr-FR" sz="1600" dirty="0"/>
                        <a:t>GARCONS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U14</a:t>
                      </a:r>
                    </a:p>
                    <a:p>
                      <a:pPr algn="ctr"/>
                      <a:r>
                        <a:rPr lang="fr-FR" sz="1600" dirty="0"/>
                        <a:t>GARCONS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U16</a:t>
                      </a:r>
                    </a:p>
                    <a:p>
                      <a:pPr algn="ctr"/>
                      <a:r>
                        <a:rPr lang="fr-FR" sz="1600" dirty="0"/>
                        <a:t>GARCONS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U19</a:t>
                      </a:r>
                    </a:p>
                    <a:p>
                      <a:pPr algn="ctr"/>
                      <a:r>
                        <a:rPr lang="fr-FR" sz="1600" dirty="0"/>
                        <a:t>GARCONS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SENIOR</a:t>
                      </a:r>
                    </a:p>
                    <a:p>
                      <a:pPr algn="ctr"/>
                      <a:r>
                        <a:rPr lang="fr-FR" sz="1600" dirty="0"/>
                        <a:t>HOMMES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55115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22658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Résultat au dernier championnat gazon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26587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Résultat au dernier championnat salle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417580"/>
                  </a:ext>
                </a:extLst>
              </a:tr>
              <a:tr h="7996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Nombre d’entraînements hebdomadaires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76638"/>
                  </a:ext>
                </a:extLst>
              </a:tr>
              <a:tr h="799674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Nombre de matchs sur la saison</a:t>
                      </a:r>
                    </a:p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(salle et gazon)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362033"/>
                  </a:ext>
                </a:extLst>
              </a:tr>
              <a:tr h="4780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Autres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71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870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78367" y="211975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Haut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Niveau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DB95AB1-85A6-455B-1C7D-DCE050A7B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230033"/>
              </p:ext>
            </p:extLst>
          </p:nvPr>
        </p:nvGraphicFramePr>
        <p:xfrm>
          <a:off x="2780789" y="1625913"/>
          <a:ext cx="6630422" cy="293624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06962">
                  <a:extLst>
                    <a:ext uri="{9D8B030D-6E8A-4147-A177-3AD203B41FA5}">
                      <a16:colId xmlns:a16="http://schemas.microsoft.com/office/drawing/2014/main" val="2244030725"/>
                    </a:ext>
                  </a:extLst>
                </a:gridCol>
                <a:gridCol w="657303">
                  <a:extLst>
                    <a:ext uri="{9D8B030D-6E8A-4147-A177-3AD203B41FA5}">
                      <a16:colId xmlns:a16="http://schemas.microsoft.com/office/drawing/2014/main" val="917222141"/>
                    </a:ext>
                  </a:extLst>
                </a:gridCol>
                <a:gridCol w="633869">
                  <a:extLst>
                    <a:ext uri="{9D8B030D-6E8A-4147-A177-3AD203B41FA5}">
                      <a16:colId xmlns:a16="http://schemas.microsoft.com/office/drawing/2014/main" val="1565743221"/>
                    </a:ext>
                  </a:extLst>
                </a:gridCol>
                <a:gridCol w="633869">
                  <a:extLst>
                    <a:ext uri="{9D8B030D-6E8A-4147-A177-3AD203B41FA5}">
                      <a16:colId xmlns:a16="http://schemas.microsoft.com/office/drawing/2014/main" val="404949039"/>
                    </a:ext>
                  </a:extLst>
                </a:gridCol>
                <a:gridCol w="633869">
                  <a:extLst>
                    <a:ext uri="{9D8B030D-6E8A-4147-A177-3AD203B41FA5}">
                      <a16:colId xmlns:a16="http://schemas.microsoft.com/office/drawing/2014/main" val="814888749"/>
                    </a:ext>
                  </a:extLst>
                </a:gridCol>
                <a:gridCol w="633869">
                  <a:extLst>
                    <a:ext uri="{9D8B030D-6E8A-4147-A177-3AD203B41FA5}">
                      <a16:colId xmlns:a16="http://schemas.microsoft.com/office/drawing/2014/main" val="2524176072"/>
                    </a:ext>
                  </a:extLst>
                </a:gridCol>
                <a:gridCol w="610227">
                  <a:extLst>
                    <a:ext uri="{9D8B030D-6E8A-4147-A177-3AD203B41FA5}">
                      <a16:colId xmlns:a16="http://schemas.microsoft.com/office/drawing/2014/main" val="3667617922"/>
                    </a:ext>
                  </a:extLst>
                </a:gridCol>
                <a:gridCol w="610227">
                  <a:extLst>
                    <a:ext uri="{9D8B030D-6E8A-4147-A177-3AD203B41FA5}">
                      <a16:colId xmlns:a16="http://schemas.microsoft.com/office/drawing/2014/main" val="3809528563"/>
                    </a:ext>
                  </a:extLst>
                </a:gridCol>
                <a:gridCol w="610227">
                  <a:extLst>
                    <a:ext uri="{9D8B030D-6E8A-4147-A177-3AD203B41FA5}">
                      <a16:colId xmlns:a16="http://schemas.microsoft.com/office/drawing/2014/main" val="2736008694"/>
                    </a:ext>
                  </a:extLst>
                </a:gridCol>
              </a:tblGrid>
              <a:tr h="1215270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U12</a:t>
                      </a:r>
                    </a:p>
                    <a:p>
                      <a:pPr algn="ctr"/>
                      <a:r>
                        <a:rPr lang="fr-FR" sz="1400" dirty="0"/>
                        <a:t>GARCONS</a:t>
                      </a:r>
                    </a:p>
                    <a:p>
                      <a:pPr algn="ctr"/>
                      <a:r>
                        <a:rPr lang="fr-FR" sz="1400" dirty="0"/>
                        <a:t>TND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U14</a:t>
                      </a:r>
                    </a:p>
                    <a:p>
                      <a:pPr algn="ctr"/>
                      <a:r>
                        <a:rPr lang="fr-FR" sz="1400" dirty="0"/>
                        <a:t>GARCONS</a:t>
                      </a:r>
                    </a:p>
                    <a:p>
                      <a:pPr algn="ctr"/>
                      <a:r>
                        <a:rPr lang="fr-FR" sz="1400" dirty="0" err="1"/>
                        <a:t>Interligues</a:t>
                      </a:r>
                      <a:endParaRPr lang="fr-F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U12</a:t>
                      </a:r>
                    </a:p>
                    <a:p>
                      <a:pPr algn="ctr"/>
                      <a:r>
                        <a:rPr lang="fr-FR" sz="1400" dirty="0"/>
                        <a:t>FILLES</a:t>
                      </a:r>
                    </a:p>
                    <a:p>
                      <a:pPr algn="ctr"/>
                      <a:r>
                        <a:rPr lang="fr-FR" sz="1400" dirty="0"/>
                        <a:t>TND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U14 FILLES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Interligues</a:t>
                      </a:r>
                      <a:endParaRPr lang="fr-F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55115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22658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Nombre de joueur(se)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ayant participé aux compétitions nommées 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26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035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35"/>
          <p:cNvSpPr txBox="1"/>
          <p:nvPr/>
        </p:nvSpPr>
        <p:spPr>
          <a:xfrm>
            <a:off x="402119" y="474840"/>
            <a:ext cx="8289817" cy="677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Axes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Spécifiques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Territoriale</a:t>
            </a:r>
            <a:endParaRPr sz="3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35"/>
          <p:cNvSpPr txBox="1"/>
          <p:nvPr/>
        </p:nvSpPr>
        <p:spPr>
          <a:xfrm>
            <a:off x="11614680" y="10980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7" name="Google Shape;597;p135" descr="Une image contenant personne, équipement sportif, hockey, Sports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22697" t="-27" r="9939" b="218"/>
          <a:stretch/>
        </p:blipFill>
        <p:spPr>
          <a:xfrm>
            <a:off x="7880278" y="1289098"/>
            <a:ext cx="4034447" cy="4597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35" descr="Une image contenant rouge, Carmin, Marron, Caractère coloré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3151800" y="3151440"/>
            <a:ext cx="5544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13B3CA8-12DC-A1E1-A048-BDD1D29A5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268118"/>
              </p:ext>
            </p:extLst>
          </p:nvPr>
        </p:nvGraphicFramePr>
        <p:xfrm>
          <a:off x="185646" y="2212920"/>
          <a:ext cx="7448053" cy="2887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1049">
                  <a:extLst>
                    <a:ext uri="{9D8B030D-6E8A-4147-A177-3AD203B41FA5}">
                      <a16:colId xmlns:a16="http://schemas.microsoft.com/office/drawing/2014/main" val="1278807755"/>
                    </a:ext>
                  </a:extLst>
                </a:gridCol>
                <a:gridCol w="1207094">
                  <a:extLst>
                    <a:ext uri="{9D8B030D-6E8A-4147-A177-3AD203B41FA5}">
                      <a16:colId xmlns:a16="http://schemas.microsoft.com/office/drawing/2014/main" val="298378345"/>
                    </a:ext>
                  </a:extLst>
                </a:gridCol>
                <a:gridCol w="1356189">
                  <a:extLst>
                    <a:ext uri="{9D8B030D-6E8A-4147-A177-3AD203B41FA5}">
                      <a16:colId xmlns:a16="http://schemas.microsoft.com/office/drawing/2014/main" val="1936449825"/>
                    </a:ext>
                  </a:extLst>
                </a:gridCol>
                <a:gridCol w="1263721">
                  <a:extLst>
                    <a:ext uri="{9D8B030D-6E8A-4147-A177-3AD203B41FA5}">
                      <a16:colId xmlns:a16="http://schemas.microsoft.com/office/drawing/2014/main" val="960315641"/>
                    </a:ext>
                  </a:extLst>
                </a:gridCol>
              </a:tblGrid>
              <a:tr h="68244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524855"/>
                  </a:ext>
                </a:extLst>
              </a:tr>
              <a:tr h="53905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Hockey en entreprise</a:t>
                      </a:r>
                    </a:p>
                    <a:p>
                      <a:pPr algn="ctr"/>
                      <a:r>
                        <a:rPr lang="fr-FR" dirty="0"/>
                        <a:t>Nombre d’actions mises en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06530"/>
                  </a:ext>
                </a:extLst>
              </a:tr>
              <a:tr h="50033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Hockey en milieu carcéral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Nombre d’actions mises en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46322"/>
                  </a:ext>
                </a:extLst>
              </a:tr>
              <a:tr h="62972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Hockey en zones de revitalisation rurale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Nombre d’actions mises en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20160"/>
                  </a:ext>
                </a:extLst>
              </a:tr>
              <a:tr h="507233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Autre (thématique</a:t>
                      </a:r>
                      <a:r>
                        <a:rPr lang="fr-FR" baseline="0" dirty="0"/>
                        <a:t> en lien avec les priorités territoriales) </a:t>
                      </a:r>
                      <a:r>
                        <a:rPr lang="fr-FR" dirty="0"/>
                        <a:t>: ………………………….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1377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285899" y="289244"/>
            <a:ext cx="8919745" cy="98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Installations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884EC3-AE91-1E05-C4F3-50AF74E9B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978687"/>
              </p:ext>
            </p:extLst>
          </p:nvPr>
        </p:nvGraphicFramePr>
        <p:xfrm>
          <a:off x="1773405" y="1683516"/>
          <a:ext cx="8645189" cy="28766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21049">
                  <a:extLst>
                    <a:ext uri="{9D8B030D-6E8A-4147-A177-3AD203B41FA5}">
                      <a16:colId xmlns:a16="http://schemas.microsoft.com/office/drawing/2014/main" val="1278807755"/>
                    </a:ext>
                  </a:extLst>
                </a:gridCol>
                <a:gridCol w="1592181">
                  <a:extLst>
                    <a:ext uri="{9D8B030D-6E8A-4147-A177-3AD203B41FA5}">
                      <a16:colId xmlns:a16="http://schemas.microsoft.com/office/drawing/2014/main" val="298378345"/>
                    </a:ext>
                  </a:extLst>
                </a:gridCol>
                <a:gridCol w="1630392">
                  <a:extLst>
                    <a:ext uri="{9D8B030D-6E8A-4147-A177-3AD203B41FA5}">
                      <a16:colId xmlns:a16="http://schemas.microsoft.com/office/drawing/2014/main" val="1936449825"/>
                    </a:ext>
                  </a:extLst>
                </a:gridCol>
                <a:gridCol w="1801567">
                  <a:extLst>
                    <a:ext uri="{9D8B030D-6E8A-4147-A177-3AD203B41FA5}">
                      <a16:colId xmlns:a16="http://schemas.microsoft.com/office/drawing/2014/main" val="960315641"/>
                    </a:ext>
                  </a:extLst>
                </a:gridCol>
              </a:tblGrid>
              <a:tr h="68244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524855"/>
                  </a:ext>
                </a:extLst>
              </a:tr>
              <a:tr h="53905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Nombre de gymnases</a:t>
                      </a:r>
                      <a:r>
                        <a:rPr lang="fr-FR" baseline="0" dirty="0"/>
                        <a:t> utilisables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06530"/>
                  </a:ext>
                </a:extLst>
              </a:tr>
              <a:tr h="50033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Nombre de terrains extérieurs utilisables (tout type)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46322"/>
                  </a:ext>
                </a:extLst>
              </a:tr>
              <a:tr h="62972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Nombre</a:t>
                      </a:r>
                      <a:r>
                        <a:rPr lang="fr-FR" baseline="0" dirty="0"/>
                        <a:t> de terrains purs</a:t>
                      </a:r>
                    </a:p>
                    <a:p>
                      <a:pPr algn="ctr"/>
                      <a:r>
                        <a:rPr lang="fr-FR" baseline="0" dirty="0"/>
                        <a:t>hockey sur gazon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20160"/>
                  </a:ext>
                </a:extLst>
              </a:tr>
              <a:tr h="507233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Autre : ………………………….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13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574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285899" y="289244"/>
            <a:ext cx="8919745" cy="98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Environnement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D377D7-DE47-CF3C-8A31-F7991DDB4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111794"/>
              </p:ext>
            </p:extLst>
          </p:nvPr>
        </p:nvGraphicFramePr>
        <p:xfrm>
          <a:off x="1771273" y="1273995"/>
          <a:ext cx="8645189" cy="354756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21049">
                  <a:extLst>
                    <a:ext uri="{9D8B030D-6E8A-4147-A177-3AD203B41FA5}">
                      <a16:colId xmlns:a16="http://schemas.microsoft.com/office/drawing/2014/main" val="1278807755"/>
                    </a:ext>
                  </a:extLst>
                </a:gridCol>
                <a:gridCol w="1592181">
                  <a:extLst>
                    <a:ext uri="{9D8B030D-6E8A-4147-A177-3AD203B41FA5}">
                      <a16:colId xmlns:a16="http://schemas.microsoft.com/office/drawing/2014/main" val="298378345"/>
                    </a:ext>
                  </a:extLst>
                </a:gridCol>
                <a:gridCol w="1630392">
                  <a:extLst>
                    <a:ext uri="{9D8B030D-6E8A-4147-A177-3AD203B41FA5}">
                      <a16:colId xmlns:a16="http://schemas.microsoft.com/office/drawing/2014/main" val="1936449825"/>
                    </a:ext>
                  </a:extLst>
                </a:gridCol>
                <a:gridCol w="1801567">
                  <a:extLst>
                    <a:ext uri="{9D8B030D-6E8A-4147-A177-3AD203B41FA5}">
                      <a16:colId xmlns:a16="http://schemas.microsoft.com/office/drawing/2014/main" val="960315641"/>
                    </a:ext>
                  </a:extLst>
                </a:gridCol>
              </a:tblGrid>
              <a:tr h="68244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524855"/>
                  </a:ext>
                </a:extLst>
              </a:tr>
              <a:tr h="53905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Nombre d’actions de sensibilisation menées pour la responsabilité environnementales </a:t>
                      </a:r>
                    </a:p>
                    <a:p>
                      <a:pPr algn="ctr"/>
                      <a:r>
                        <a:rPr lang="fr-FR" sz="1600" dirty="0"/>
                        <a:t>(alimentation, achats responsables, préservation, biodiversité, recyclage, maitrise des consommation d’eau et d’énergie,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06530"/>
                  </a:ext>
                </a:extLst>
              </a:tr>
              <a:tr h="507233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Innovations</a:t>
                      </a:r>
                      <a:r>
                        <a:rPr lang="fr-FR" baseline="0" dirty="0"/>
                        <a:t> proposées :</a:t>
                      </a:r>
                    </a:p>
                    <a:p>
                      <a:pPr algn="ctr"/>
                      <a:r>
                        <a:rPr lang="fr-FR" baseline="0" dirty="0"/>
                        <a:t>(merci de décrire l’action en quelques lignes)</a:t>
                      </a:r>
                      <a:endParaRPr lang="fr-F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fr-FR" dirty="0"/>
                    </a:p>
                    <a:p>
                      <a:pPr algn="ctr"/>
                      <a:endParaRPr lang="fr-FR" dirty="0"/>
                    </a:p>
                    <a:p>
                      <a:pPr algn="ctr"/>
                      <a:endParaRPr lang="fr-FR" dirty="0"/>
                    </a:p>
                    <a:p>
                      <a:pPr algn="ctr"/>
                      <a:endParaRPr lang="fr-FR" dirty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13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353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39"/>
          <p:cNvSpPr txBox="1"/>
          <p:nvPr/>
        </p:nvSpPr>
        <p:spPr>
          <a:xfrm>
            <a:off x="109560" y="1294544"/>
            <a:ext cx="6254880" cy="4618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Plan de </a:t>
            </a:r>
            <a:r>
              <a:rPr lang="en-US" sz="56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Développement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0" name="Google Shape;630;p139" descr="Une image contenant plein air, ciel, chaussures, personn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28275" r="15269"/>
          <a:stretch/>
        </p:blipFill>
        <p:spPr>
          <a:xfrm>
            <a:off x="6364440" y="0"/>
            <a:ext cx="58208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139" descr="Une image contenant espace, Bleu électrique, bleu, cerc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369360" y="-374400"/>
            <a:ext cx="942840" cy="168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42"/>
          <p:cNvSpPr txBox="1"/>
          <p:nvPr/>
        </p:nvSpPr>
        <p:spPr>
          <a:xfrm>
            <a:off x="5724133" y="630498"/>
            <a:ext cx="6245260" cy="96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0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Objectifs</a:t>
            </a:r>
            <a:r>
              <a:rPr lang="en-US" sz="72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2026-2028</a:t>
            </a:r>
            <a:endParaRPr sz="7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42"/>
          <p:cNvSpPr txBox="1"/>
          <p:nvPr/>
        </p:nvSpPr>
        <p:spPr>
          <a:xfrm>
            <a:off x="11614680" y="10980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0" name="Google Shape;660;p142" descr="Une image contenant bleu, Bleu électrique, flou, Bleu Majorell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" y="-15120"/>
            <a:ext cx="3238560" cy="49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142" descr="Une image contenant rouge, Caractère coloré, cerc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15120" y="5734080"/>
            <a:ext cx="1378080" cy="11239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6FF84-FC19-3971-88B4-531C08E856B9}"/>
              </a:ext>
            </a:extLst>
          </p:cNvPr>
          <p:cNvSpPr txBox="1"/>
          <p:nvPr/>
        </p:nvSpPr>
        <p:spPr>
          <a:xfrm>
            <a:off x="5724133" y="3232051"/>
            <a:ext cx="6463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/>
              <a:t>Structurer la structure en tenant compte des axes présentés :</a:t>
            </a:r>
          </a:p>
          <a:p>
            <a:pPr marL="342900" indent="-342900">
              <a:buFontTx/>
              <a:buChar char="-"/>
            </a:pPr>
            <a:r>
              <a:rPr lang="fr-FR" sz="1800" dirty="0"/>
              <a:t>Professionnalisation</a:t>
            </a:r>
          </a:p>
          <a:p>
            <a:pPr marL="342900" indent="-342900">
              <a:buFontTx/>
              <a:buChar char="-"/>
            </a:pPr>
            <a:r>
              <a:rPr lang="fr-FR" sz="1800" dirty="0"/>
              <a:t>Formation</a:t>
            </a:r>
          </a:p>
          <a:p>
            <a:pPr marL="342900" indent="-342900">
              <a:buFontTx/>
              <a:buChar char="-"/>
            </a:pPr>
            <a:r>
              <a:rPr lang="fr-FR" sz="1800" dirty="0"/>
              <a:t>Développement</a:t>
            </a:r>
          </a:p>
          <a:p>
            <a:pPr marL="342900" indent="-342900">
              <a:buFontTx/>
              <a:buChar char="-"/>
            </a:pPr>
            <a:r>
              <a:rPr lang="fr-FR" sz="1800" dirty="0"/>
              <a:t>Haut niveau</a:t>
            </a:r>
          </a:p>
          <a:p>
            <a:endParaRPr lang="fr-FR" sz="2000" dirty="0"/>
          </a:p>
          <a:p>
            <a:pPr marL="342900" indent="-342900">
              <a:buFontTx/>
              <a:buChar char="-"/>
            </a:pPr>
            <a:endParaRPr lang="fr-FR" sz="2000" dirty="0"/>
          </a:p>
          <a:p>
            <a:endParaRPr lang="fr-FR" dirty="0"/>
          </a:p>
        </p:txBody>
      </p:sp>
      <p:pic>
        <p:nvPicPr>
          <p:cNvPr id="4" name="Google Shape;673;p143" title="Unknown-4.jpeg">
            <a:extLst>
              <a:ext uri="{FF2B5EF4-FFF2-40B4-BE49-F238E27FC236}">
                <a16:creationId xmlns:a16="http://schemas.microsoft.com/office/drawing/2014/main" id="{829338CE-A272-19F8-77F3-E4B4AE7CF6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1858" r="25872"/>
          <a:stretch/>
        </p:blipFill>
        <p:spPr>
          <a:xfrm>
            <a:off x="0" y="0"/>
            <a:ext cx="5379002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34"/>
          <p:cNvSpPr txBox="1"/>
          <p:nvPr/>
        </p:nvSpPr>
        <p:spPr>
          <a:xfrm>
            <a:off x="612720" y="-1134000"/>
            <a:ext cx="1065276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Quote</a:t>
            </a:r>
            <a:endParaRPr sz="5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34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7" name="Google Shape;587;p134"/>
          <p:cNvSpPr txBox="1"/>
          <p:nvPr/>
        </p:nvSpPr>
        <p:spPr>
          <a:xfrm>
            <a:off x="612720" y="380143"/>
            <a:ext cx="8266320" cy="190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1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6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Dém</a:t>
            </a:r>
            <a:r>
              <a:rPr lang="fr-FR" sz="5600" b="1" dirty="0">
                <a:latin typeface="Arial Black"/>
                <a:ea typeface="Arial Black"/>
                <a:cs typeface="Arial Black"/>
                <a:sym typeface="Arial Black"/>
              </a:rPr>
              <a:t>arche Fédérale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600" b="0" i="0" u="none" strike="noStrike" cap="none" dirty="0">
                <a:latin typeface="Arial"/>
                <a:ea typeface="Arial"/>
                <a:cs typeface="Arial"/>
                <a:sym typeface="Arial"/>
              </a:rPr>
              <a:t>En 3 étapes :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5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8" name="Google Shape;588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80" y="0"/>
            <a:ext cx="26568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436940C-CD2E-5AEB-5934-CC3B271D99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3674261"/>
              </p:ext>
            </p:extLst>
          </p:nvPr>
        </p:nvGraphicFramePr>
        <p:xfrm>
          <a:off x="1910130" y="1501765"/>
          <a:ext cx="8371740" cy="4976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32"/>
          <p:cNvSpPr txBox="1"/>
          <p:nvPr/>
        </p:nvSpPr>
        <p:spPr>
          <a:xfrm>
            <a:off x="2082333" y="1018236"/>
            <a:ext cx="8027333" cy="908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Coordonnées</a:t>
            </a:r>
            <a:r>
              <a:rPr lang="en-US" sz="5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Générales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32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8" name="Google Shape;568;p132" descr="Une image contenant bleu, Bleu électrique, flou, Bleu Majorell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60" y="1800"/>
            <a:ext cx="5419440" cy="7754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4045C6-05FD-2423-5382-47DEF43CF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12151"/>
              </p:ext>
            </p:extLst>
          </p:nvPr>
        </p:nvGraphicFramePr>
        <p:xfrm>
          <a:off x="1787718" y="2167804"/>
          <a:ext cx="8616564" cy="408402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08282">
                  <a:extLst>
                    <a:ext uri="{9D8B030D-6E8A-4147-A177-3AD203B41FA5}">
                      <a16:colId xmlns:a16="http://schemas.microsoft.com/office/drawing/2014/main" val="60550541"/>
                    </a:ext>
                  </a:extLst>
                </a:gridCol>
                <a:gridCol w="4308282">
                  <a:extLst>
                    <a:ext uri="{9D8B030D-6E8A-4147-A177-3AD203B41FA5}">
                      <a16:colId xmlns:a16="http://schemas.microsoft.com/office/drawing/2014/main" val="2133298266"/>
                    </a:ext>
                  </a:extLst>
                </a:gridCol>
              </a:tblGrid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NOM DU CLUB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207882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Président(e)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159301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Vice-président(e)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546920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Trésorier(e)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253278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Secrétaire général(e)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491191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Adresse postale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564183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Email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705462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Téléphone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991080"/>
                  </a:ext>
                </a:extLst>
              </a:tr>
              <a:tr h="453780">
                <a:tc>
                  <a:txBody>
                    <a:bodyPr/>
                    <a:lstStyle/>
                    <a:p>
                      <a:r>
                        <a:rPr lang="fr-FR" sz="1600" dirty="0"/>
                        <a:t>Responsable(s)</a:t>
                      </a:r>
                      <a:r>
                        <a:rPr lang="fr-FR" sz="1600" baseline="0" dirty="0"/>
                        <a:t> sportif(s)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0972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33"/>
          <p:cNvSpPr txBox="1"/>
          <p:nvPr/>
        </p:nvSpPr>
        <p:spPr>
          <a:xfrm>
            <a:off x="751320" y="3520080"/>
            <a:ext cx="459108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33"/>
          <p:cNvSpPr txBox="1"/>
          <p:nvPr/>
        </p:nvSpPr>
        <p:spPr>
          <a:xfrm>
            <a:off x="11782080" y="16200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7" name="Google Shape;577;p133" descr="Une image contenant ciel, plein air, nuage, court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20" y="0"/>
            <a:ext cx="5346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133" descr="Une image contenant rouge, Caractère coloré, cerc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8160" y="5734080"/>
            <a:ext cx="1495440" cy="112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133" descr="Une image contenant espace, Bleu électrique, bleu, cercle&#10;&#10;Le contenu généré par l’IA peut êtr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0240" y="5169240"/>
            <a:ext cx="942840" cy="1685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63;p132">
            <a:extLst>
              <a:ext uri="{FF2B5EF4-FFF2-40B4-BE49-F238E27FC236}">
                <a16:creationId xmlns:a16="http://schemas.microsoft.com/office/drawing/2014/main" id="{C334CE39-77B5-04B1-D0C4-B6335BF8604A}"/>
              </a:ext>
            </a:extLst>
          </p:cNvPr>
          <p:cNvSpPr txBox="1"/>
          <p:nvPr/>
        </p:nvSpPr>
        <p:spPr>
          <a:xfrm>
            <a:off x="6479115" y="285933"/>
            <a:ext cx="4591080" cy="908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Cartographie</a:t>
            </a: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E4273D-C362-B8BF-0D64-A8EED3A839BE}"/>
              </a:ext>
            </a:extLst>
          </p:cNvPr>
          <p:cNvSpPr/>
          <p:nvPr/>
        </p:nvSpPr>
        <p:spPr>
          <a:xfrm>
            <a:off x="5967960" y="1274064"/>
            <a:ext cx="5358580" cy="32858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/>
                </a:solidFill>
              </a:rPr>
              <a:t>CARTE DE LA VILLE</a:t>
            </a:r>
          </a:p>
          <a:p>
            <a:pPr algn="ctr"/>
            <a:endParaRPr lang="fr-FR" sz="2400" b="1" dirty="0">
              <a:solidFill>
                <a:schemeClr val="bg2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B893D6-2308-F42B-2ADC-FD9ED6576CCF}"/>
              </a:ext>
            </a:extLst>
          </p:cNvPr>
          <p:cNvSpPr txBox="1"/>
          <p:nvPr/>
        </p:nvSpPr>
        <p:spPr>
          <a:xfrm>
            <a:off x="7866493" y="4771620"/>
            <a:ext cx="23871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Salle utilisable</a:t>
            </a:r>
          </a:p>
          <a:p>
            <a:endParaRPr lang="fr-FR" sz="1600" b="1" dirty="0"/>
          </a:p>
          <a:p>
            <a:endParaRPr lang="fr-FR" sz="1600" b="1" dirty="0"/>
          </a:p>
          <a:p>
            <a:endParaRPr lang="fr-FR" sz="1600" b="1" dirty="0"/>
          </a:p>
          <a:p>
            <a:r>
              <a:rPr lang="fr-FR" sz="1600" b="1" dirty="0"/>
              <a:t>Terrain utilisable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FB6E7DF-E8FC-876C-6475-F35DB05CE78D}"/>
              </a:ext>
            </a:extLst>
          </p:cNvPr>
          <p:cNvSpPr/>
          <p:nvPr/>
        </p:nvSpPr>
        <p:spPr>
          <a:xfrm>
            <a:off x="7483609" y="5827205"/>
            <a:ext cx="240146" cy="26785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6C12D94-5F84-689E-F931-CEA7FD2E9B58}"/>
              </a:ext>
            </a:extLst>
          </p:cNvPr>
          <p:cNvSpPr/>
          <p:nvPr/>
        </p:nvSpPr>
        <p:spPr>
          <a:xfrm>
            <a:off x="7482617" y="4836553"/>
            <a:ext cx="240146" cy="267854"/>
          </a:xfrm>
          <a:prstGeom prst="ellips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36"/>
          <p:cNvSpPr txBox="1"/>
          <p:nvPr/>
        </p:nvSpPr>
        <p:spPr>
          <a:xfrm>
            <a:off x="5576448" y="1171255"/>
            <a:ext cx="5895360" cy="79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7500" lnSpcReduction="2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Professionnalisation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p136" descr="Une image contenant personne, chaussures, habits, plein air"/>
          <p:cNvPicPr preferRelativeResize="0"/>
          <p:nvPr/>
        </p:nvPicPr>
        <p:blipFill rotWithShape="1">
          <a:blip r:embed="rId3">
            <a:alphaModFix/>
          </a:blip>
          <a:srcRect l="18046" r="24752"/>
          <a:stretch/>
        </p:blipFill>
        <p:spPr>
          <a:xfrm>
            <a:off x="0" y="1962365"/>
            <a:ext cx="3669314" cy="424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136" descr="Une image contenant bleu, Bleu électrique, flou, Bleu Majore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7874" y="1800"/>
            <a:ext cx="8531806" cy="968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033AFB-FE12-3FC6-B81F-524F79254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928794"/>
              </p:ext>
            </p:extLst>
          </p:nvPr>
        </p:nvGraphicFramePr>
        <p:xfrm>
          <a:off x="3823913" y="3095802"/>
          <a:ext cx="8015096" cy="22948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61795">
                  <a:extLst>
                    <a:ext uri="{9D8B030D-6E8A-4147-A177-3AD203B41FA5}">
                      <a16:colId xmlns:a16="http://schemas.microsoft.com/office/drawing/2014/main" val="1848266954"/>
                    </a:ext>
                  </a:extLst>
                </a:gridCol>
                <a:gridCol w="804043">
                  <a:extLst>
                    <a:ext uri="{9D8B030D-6E8A-4147-A177-3AD203B41FA5}">
                      <a16:colId xmlns:a16="http://schemas.microsoft.com/office/drawing/2014/main" val="2643371369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1731326060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2944166990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314381680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2674510241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684134065"/>
                    </a:ext>
                  </a:extLst>
                </a:gridCol>
                <a:gridCol w="991543">
                  <a:extLst>
                    <a:ext uri="{9D8B030D-6E8A-4147-A177-3AD203B41FA5}">
                      <a16:colId xmlns:a16="http://schemas.microsoft.com/office/drawing/2014/main" val="2200126799"/>
                    </a:ext>
                  </a:extLst>
                </a:gridCol>
              </a:tblGrid>
              <a:tr h="705589"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Objectifs 2027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798483"/>
                  </a:ext>
                </a:extLst>
              </a:tr>
              <a:tr h="8577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Employeur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 temps plein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 temps partiel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</a:t>
                      </a:r>
                      <a:r>
                        <a:rPr lang="fr-FR" b="1" baseline="0" dirty="0"/>
                        <a:t> CNDS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 temps plein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 temps partiel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Emploi</a:t>
                      </a:r>
                      <a:r>
                        <a:rPr lang="fr-FR" b="1" baseline="0" dirty="0"/>
                        <a:t> CNDS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606359"/>
                  </a:ext>
                </a:extLst>
              </a:tr>
              <a:tr h="70558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Clubs / Comités</a:t>
                      </a:r>
                      <a:r>
                        <a:rPr lang="fr-FR" baseline="0" dirty="0"/>
                        <a:t> / Ligues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9479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88641" y="389391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Développement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8020F62-5476-B3F1-9FF2-6351BE4F4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8654"/>
              </p:ext>
            </p:extLst>
          </p:nvPr>
        </p:nvGraphicFramePr>
        <p:xfrm>
          <a:off x="1985818" y="1057725"/>
          <a:ext cx="8220364" cy="5240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7290">
                  <a:extLst>
                    <a:ext uri="{9D8B030D-6E8A-4147-A177-3AD203B41FA5}">
                      <a16:colId xmlns:a16="http://schemas.microsoft.com/office/drawing/2014/main" val="1225465276"/>
                    </a:ext>
                  </a:extLst>
                </a:gridCol>
                <a:gridCol w="929369">
                  <a:extLst>
                    <a:ext uri="{9D8B030D-6E8A-4147-A177-3AD203B41FA5}">
                      <a16:colId xmlns:a16="http://schemas.microsoft.com/office/drawing/2014/main" val="2815012617"/>
                    </a:ext>
                  </a:extLst>
                </a:gridCol>
                <a:gridCol w="936863">
                  <a:extLst>
                    <a:ext uri="{9D8B030D-6E8A-4147-A177-3AD203B41FA5}">
                      <a16:colId xmlns:a16="http://schemas.microsoft.com/office/drawing/2014/main" val="3698104395"/>
                    </a:ext>
                  </a:extLst>
                </a:gridCol>
                <a:gridCol w="966842">
                  <a:extLst>
                    <a:ext uri="{9D8B030D-6E8A-4147-A177-3AD203B41FA5}">
                      <a16:colId xmlns:a16="http://schemas.microsoft.com/office/drawing/2014/main" val="851610380"/>
                    </a:ext>
                  </a:extLst>
                </a:gridCol>
              </a:tblGrid>
              <a:tr h="553372"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067080"/>
                  </a:ext>
                </a:extLst>
              </a:tr>
              <a:tr h="32037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licenciés (adhérents)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528394"/>
                  </a:ext>
                </a:extLst>
              </a:tr>
              <a:tr h="5533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licenciés U14, U16 et U19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103550"/>
                  </a:ext>
                </a:extLst>
              </a:tr>
              <a:tr h="5533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licenciés U6, U8, U10, U12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917448"/>
                  </a:ext>
                </a:extLst>
              </a:tr>
              <a:tr h="32037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Taux</a:t>
                      </a:r>
                      <a:r>
                        <a:rPr lang="fr-FR" sz="1600" baseline="0" dirty="0"/>
                        <a:t> de féminisation (pourcentage de femmes)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14474"/>
                  </a:ext>
                </a:extLst>
              </a:tr>
              <a:tr h="5533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</a:t>
                      </a:r>
                      <a:r>
                        <a:rPr lang="fr-FR" sz="1600" baseline="0" dirty="0"/>
                        <a:t> de licenciées féminines</a:t>
                      </a:r>
                      <a:r>
                        <a:rPr lang="fr-FR" sz="1600" dirty="0"/>
                        <a:t> joueuses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411694"/>
                  </a:ext>
                </a:extLst>
              </a:tr>
              <a:tr h="5533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sportives</a:t>
                      </a:r>
                      <a:r>
                        <a:rPr lang="fr-FR" sz="1600" baseline="0" dirty="0"/>
                        <a:t> de Haut Niveau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3092"/>
                  </a:ext>
                </a:extLst>
              </a:tr>
              <a:tr h="5533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dirigeantes (membres d’un bureau)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087834"/>
                  </a:ext>
                </a:extLst>
              </a:tr>
              <a:tr h="32037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d’arbitres féminines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045630"/>
                  </a:ext>
                </a:extLst>
              </a:tr>
              <a:tr h="32037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d’encadrantes techniques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832589"/>
                  </a:ext>
                </a:extLst>
              </a:tr>
              <a:tr h="32037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personne ayant suivi une formation (</a:t>
                      </a:r>
                      <a:r>
                        <a:rPr lang="fr-FR" sz="1600" dirty="0" err="1"/>
                        <a:t>Femix</a:t>
                      </a:r>
                      <a:r>
                        <a:rPr lang="fr-FR" sz="1600" dirty="0"/>
                        <a:t>, FIH, encadrante, </a:t>
                      </a:r>
                      <a:r>
                        <a:rPr lang="fr-FR" sz="1600" dirty="0" err="1"/>
                        <a:t>etc</a:t>
                      </a:r>
                      <a:r>
                        <a:rPr lang="fr-FR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7293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78367" y="211975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Développement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DC5CDD7-EF06-F79E-8A93-FBF402CFC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14804"/>
              </p:ext>
            </p:extLst>
          </p:nvPr>
        </p:nvGraphicFramePr>
        <p:xfrm>
          <a:off x="1778000" y="664551"/>
          <a:ext cx="8636000" cy="5854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4655">
                  <a:extLst>
                    <a:ext uri="{9D8B030D-6E8A-4147-A177-3AD203B41FA5}">
                      <a16:colId xmlns:a16="http://schemas.microsoft.com/office/drawing/2014/main" val="1225465276"/>
                    </a:ext>
                  </a:extLst>
                </a:gridCol>
                <a:gridCol w="1145309">
                  <a:extLst>
                    <a:ext uri="{9D8B030D-6E8A-4147-A177-3AD203B41FA5}">
                      <a16:colId xmlns:a16="http://schemas.microsoft.com/office/drawing/2014/main" val="2815012617"/>
                    </a:ext>
                  </a:extLst>
                </a:gridCol>
                <a:gridCol w="1154545">
                  <a:extLst>
                    <a:ext uri="{9D8B030D-6E8A-4147-A177-3AD203B41FA5}">
                      <a16:colId xmlns:a16="http://schemas.microsoft.com/office/drawing/2014/main" val="3698104395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851610380"/>
                    </a:ext>
                  </a:extLst>
                </a:gridCol>
              </a:tblGrid>
              <a:tr h="384191"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067080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045630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</a:t>
                      </a:r>
                      <a:r>
                        <a:rPr lang="fr-FR" sz="1400" baseline="0" dirty="0"/>
                        <a:t> d’actions </a:t>
                      </a:r>
                      <a:r>
                        <a:rPr lang="fr-FR" sz="1400" baseline="0" dirty="0" err="1"/>
                        <a:t>Pass</a:t>
                      </a:r>
                      <a:r>
                        <a:rPr lang="fr-FR" sz="1400" baseline="0" dirty="0"/>
                        <a:t> OK réalisées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170859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</a:t>
                      </a:r>
                      <a:r>
                        <a:rPr lang="fr-FR" sz="1400" baseline="0" dirty="0"/>
                        <a:t> d’actions spécifiques Pass OK pour les filles et/ou les femmes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57691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 Hockey éducatif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832589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978416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joueurs participants au</a:t>
                      </a:r>
                      <a:r>
                        <a:rPr lang="fr-FR" sz="1400" baseline="0" dirty="0"/>
                        <a:t> championnat de France UNSS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480426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joueurs participants au championnat de France universitaire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66298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d’enseignants formés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280362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d’établissements scolaires sensibilisés</a:t>
                      </a:r>
                      <a:r>
                        <a:rPr lang="fr-FR" sz="1400" baseline="0" dirty="0"/>
                        <a:t> au hockey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954713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 transformés en licence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36703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 en QPV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681040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 – Hockey santé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49786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Le club est-il labellisé « sport santé »?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521579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Nombre de </a:t>
                      </a:r>
                      <a:r>
                        <a:rPr lang="fr-FR" sz="1400" dirty="0" err="1"/>
                        <a:t>Pass</a:t>
                      </a:r>
                      <a:r>
                        <a:rPr lang="fr-FR" sz="1400" dirty="0"/>
                        <a:t> OK </a:t>
                      </a:r>
                      <a:r>
                        <a:rPr lang="fr-FR" sz="1400" dirty="0" err="1"/>
                        <a:t>Handi</a:t>
                      </a:r>
                      <a:r>
                        <a:rPr lang="fr-FR" sz="1400" dirty="0"/>
                        <a:t> 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556246"/>
                  </a:ext>
                </a:extLst>
              </a:tr>
              <a:tr h="32635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Le club </a:t>
                      </a:r>
                      <a:r>
                        <a:rPr lang="fr-FR" sz="1400" dirty="0" err="1"/>
                        <a:t>a-t-il</a:t>
                      </a:r>
                      <a:r>
                        <a:rPr lang="fr-FR" sz="1400" baseline="0" dirty="0"/>
                        <a:t> une </a:t>
                      </a:r>
                      <a:r>
                        <a:rPr lang="fr-FR" sz="1400" dirty="0"/>
                        <a:t>section </a:t>
                      </a:r>
                      <a:r>
                        <a:rPr lang="fr-FR" sz="1400" dirty="0" err="1"/>
                        <a:t>Handi</a:t>
                      </a:r>
                      <a:r>
                        <a:rPr lang="fr-FR" sz="1400" dirty="0"/>
                        <a:t> OK?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431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7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78367" y="211975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Formation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8361B8-4F6A-C6F0-0514-46ADC9B70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218855"/>
              </p:ext>
            </p:extLst>
          </p:nvPr>
        </p:nvGraphicFramePr>
        <p:xfrm>
          <a:off x="1519505" y="1236467"/>
          <a:ext cx="8774491" cy="4178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12664">
                  <a:extLst>
                    <a:ext uri="{9D8B030D-6E8A-4147-A177-3AD203B41FA5}">
                      <a16:colId xmlns:a16="http://schemas.microsoft.com/office/drawing/2014/main" val="1225465276"/>
                    </a:ext>
                  </a:extLst>
                </a:gridCol>
                <a:gridCol w="1392833">
                  <a:extLst>
                    <a:ext uri="{9D8B030D-6E8A-4147-A177-3AD203B41FA5}">
                      <a16:colId xmlns:a16="http://schemas.microsoft.com/office/drawing/2014/main" val="2815012617"/>
                    </a:ext>
                  </a:extLst>
                </a:gridCol>
                <a:gridCol w="1397804">
                  <a:extLst>
                    <a:ext uri="{9D8B030D-6E8A-4147-A177-3AD203B41FA5}">
                      <a16:colId xmlns:a16="http://schemas.microsoft.com/office/drawing/2014/main" val="3698104395"/>
                    </a:ext>
                  </a:extLst>
                </a:gridCol>
                <a:gridCol w="1771190">
                  <a:extLst>
                    <a:ext uri="{9D8B030D-6E8A-4147-A177-3AD203B41FA5}">
                      <a16:colId xmlns:a16="http://schemas.microsoft.com/office/drawing/2014/main" val="1513520452"/>
                    </a:ext>
                  </a:extLst>
                </a:gridCol>
              </a:tblGrid>
              <a:tr h="570301"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067080"/>
                  </a:ext>
                </a:extLst>
              </a:tr>
              <a:tr h="402793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DF1*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528394"/>
                  </a:ext>
                </a:extLst>
              </a:tr>
              <a:tr h="38792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DF2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14474"/>
                  </a:ext>
                </a:extLst>
              </a:tr>
              <a:tr h="397164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DF3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3092"/>
                  </a:ext>
                </a:extLst>
              </a:tr>
              <a:tr h="37869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BPJEPS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08783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DEJEPS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045630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 de 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DESJEPS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94409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 d’arbitres formés FNJA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525212"/>
                  </a:ext>
                </a:extLst>
              </a:tr>
              <a:tr h="397163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 d’arbitres formés en régionale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37472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Nombre</a:t>
                      </a:r>
                      <a:r>
                        <a:rPr lang="fr-FR" baseline="0" dirty="0">
                          <a:solidFill>
                            <a:schemeClr val="tx1"/>
                          </a:solidFill>
                        </a:rPr>
                        <a:t> d’arbitres en nationale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473836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E6ED29-7E92-0B8F-5ED1-7AD4485B32B7}"/>
              </a:ext>
            </a:extLst>
          </p:cNvPr>
          <p:cNvSpPr txBox="1"/>
          <p:nvPr/>
        </p:nvSpPr>
        <p:spPr>
          <a:xfrm>
            <a:off x="1519505" y="5698732"/>
            <a:ext cx="773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* Le nombre correspond à la totalité des personnes formées, sur une saison</a:t>
            </a:r>
          </a:p>
        </p:txBody>
      </p:sp>
    </p:spTree>
    <p:extLst>
      <p:ext uri="{BB962C8B-B14F-4D97-AF65-F5344CB8AC3E}">
        <p14:creationId xmlns:p14="http://schemas.microsoft.com/office/powerpoint/2010/main" val="308200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823"/>
          </a:srgbClr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37"/>
          <p:cNvSpPr txBox="1"/>
          <p:nvPr/>
        </p:nvSpPr>
        <p:spPr>
          <a:xfrm>
            <a:off x="378367" y="211975"/>
            <a:ext cx="11056769" cy="133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Haut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Niveau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–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États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des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lieux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et Perspectives</a:t>
            </a:r>
            <a:br>
              <a:rPr lang="en-US" sz="1800" b="0" i="0" u="none" strike="noStrike" cap="none" dirty="0"/>
            </a:br>
            <a:endParaRPr sz="5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37"/>
          <p:cNvSpPr txBox="1"/>
          <p:nvPr/>
        </p:nvSpPr>
        <p:spPr>
          <a:xfrm>
            <a:off x="11627280" y="110520"/>
            <a:ext cx="42912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4" name="Google Shape;614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0" y="6598440"/>
            <a:ext cx="4449960" cy="27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A52A42-F011-ED02-5571-90B317B4E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839569"/>
              </p:ext>
            </p:extLst>
          </p:nvPr>
        </p:nvGraphicFramePr>
        <p:xfrm>
          <a:off x="1376730" y="981075"/>
          <a:ext cx="9060041" cy="50602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46102">
                  <a:extLst>
                    <a:ext uri="{9D8B030D-6E8A-4147-A177-3AD203B41FA5}">
                      <a16:colId xmlns:a16="http://schemas.microsoft.com/office/drawing/2014/main" val="2244030725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917222141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1565743221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404949039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814888749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4082913463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1755465620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2524176072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3667617922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3795970462"/>
                    </a:ext>
                  </a:extLst>
                </a:gridCol>
                <a:gridCol w="664147">
                  <a:extLst>
                    <a:ext uri="{9D8B030D-6E8A-4147-A177-3AD203B41FA5}">
                      <a16:colId xmlns:a16="http://schemas.microsoft.com/office/drawing/2014/main" val="1398662394"/>
                    </a:ext>
                  </a:extLst>
                </a:gridCol>
              </a:tblGrid>
              <a:tr h="121527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U12</a:t>
                      </a:r>
                    </a:p>
                    <a:p>
                      <a:pPr algn="ctr"/>
                      <a:r>
                        <a:rPr lang="fr-FR" sz="1600" dirty="0"/>
                        <a:t>FILLES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U14</a:t>
                      </a:r>
                    </a:p>
                    <a:p>
                      <a:pPr algn="ctr"/>
                      <a:r>
                        <a:rPr lang="fr-FR" sz="1600" dirty="0"/>
                        <a:t>FILLES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U16</a:t>
                      </a:r>
                    </a:p>
                    <a:p>
                      <a:pPr algn="ctr"/>
                      <a:r>
                        <a:rPr lang="fr-FR" sz="1600" dirty="0"/>
                        <a:t>FILLES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U19</a:t>
                      </a:r>
                    </a:p>
                    <a:p>
                      <a:pPr algn="ctr"/>
                      <a:r>
                        <a:rPr lang="fr-FR" sz="1600" dirty="0"/>
                        <a:t>FILLES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SENIOR</a:t>
                      </a:r>
                    </a:p>
                    <a:p>
                      <a:pPr algn="ctr"/>
                      <a:r>
                        <a:rPr lang="fr-FR" sz="1600" dirty="0"/>
                        <a:t>DAMES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55115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2028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22658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Résultat au dernier championnat gazon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26587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Résultat au dernier championnat salle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417580"/>
                  </a:ext>
                </a:extLst>
              </a:tr>
              <a:tr h="7996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Nombre d’entraînements hebdomadaires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76638"/>
                  </a:ext>
                </a:extLst>
              </a:tr>
              <a:tr h="799674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Nombre de matchs sur la saison</a:t>
                      </a:r>
                    </a:p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(salle et gazon)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362033"/>
                  </a:ext>
                </a:extLst>
              </a:tr>
              <a:tr h="47807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Autres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71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176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648</Words>
  <Application>Microsoft Macintosh PowerPoint</Application>
  <PresentationFormat>Grand écran</PresentationFormat>
  <Paragraphs>211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16</vt:i4>
      </vt:variant>
    </vt:vector>
  </HeadingPairs>
  <TitlesOfParts>
    <vt:vector size="27" baseType="lpstr">
      <vt:lpstr>Times New Roman</vt:lpstr>
      <vt:lpstr>Arial Black</vt:lpstr>
      <vt:lpstr>Arial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Géraldine BONENFANT</cp:lastModifiedBy>
  <cp:revision>3</cp:revision>
  <dcterms:modified xsi:type="dcterms:W3CDTF">2026-03-25T08:54:19Z</dcterms:modified>
</cp:coreProperties>
</file>