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1"/>
    <p:restoredTop sz="94658"/>
  </p:normalViewPr>
  <p:slideViewPr>
    <p:cSldViewPr snapToGrid="0">
      <p:cViewPr varScale="1">
        <p:scale>
          <a:sx n="106" d="100"/>
          <a:sy n="106" d="100"/>
        </p:scale>
        <p:origin x="125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AFFB9-FBBE-B247-B944-582C79BED20B}" type="datetimeFigureOut">
              <a:rPr lang="fr-FR" smtClean="0"/>
              <a:t>27/03/2026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C882E-A380-FF49-A595-8685781A2470}" type="slidenum">
              <a:rPr lang="fr-FR" smtClean="0"/>
              <a:t>‹N°›</a:t>
            </a:fld>
            <a:endParaRPr lang="fr-FR"/>
          </a:p>
        </p:txBody>
      </p:sp>
    </p:spTree>
    <p:extLst>
      <p:ext uri="{BB962C8B-B14F-4D97-AF65-F5344CB8AC3E}">
        <p14:creationId xmlns:p14="http://schemas.microsoft.com/office/powerpoint/2010/main" val="92028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767D56-9179-0048-9D39-6556226DCA0D}" type="slidenum">
              <a:rPr lang="fr-FR" smtClean="0"/>
              <a:t>1</a:t>
            </a:fld>
            <a:endParaRPr lang="fr-FR"/>
          </a:p>
        </p:txBody>
      </p:sp>
    </p:spTree>
    <p:extLst>
      <p:ext uri="{BB962C8B-B14F-4D97-AF65-F5344CB8AC3E}">
        <p14:creationId xmlns:p14="http://schemas.microsoft.com/office/powerpoint/2010/main" val="394627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BC882E-A380-FF49-A595-8685781A2470}" type="slidenum">
              <a:rPr lang="fr-FR" smtClean="0"/>
              <a:t>2</a:t>
            </a:fld>
            <a:endParaRPr lang="fr-FR"/>
          </a:p>
        </p:txBody>
      </p:sp>
    </p:spTree>
    <p:extLst>
      <p:ext uri="{BB962C8B-B14F-4D97-AF65-F5344CB8AC3E}">
        <p14:creationId xmlns:p14="http://schemas.microsoft.com/office/powerpoint/2010/main" val="110508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58721-F8FD-B446-E4FE-39BEA6C7AB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C4E2CA-5C01-45BC-7AF9-74B4C1455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A6C759E-73FC-82B5-A8DA-B299BFF3457B}"/>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1B70F7FF-31A5-FA28-378B-042FF7A081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AC604-68B3-999B-66F4-E42466539242}"/>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374003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14D03-41FC-B48F-F590-0A152C10ADD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5B36AB9-9424-F860-608B-C054844A1C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6807D3-B323-AB73-5037-B5D2F0B7360F}"/>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66FBE454-34BC-10F5-D57F-022F41A30A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908E10-0E02-39B2-6BF0-BBB9145CB8CF}"/>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400519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B51D75-509D-802C-D0A0-338FE04A4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D152DA6-F35B-D087-A4D9-8D4B8AAB2A8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C1A176-FC70-6AEF-0002-104A8BE261CF}"/>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EF7C66DF-058A-20EC-FB9C-7E0B6C66C2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94D0AA-7348-4382-63E8-0DE3295A79F0}"/>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405752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BAF63-F81F-09B0-2272-4ADB09386B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DB105C-DB8C-FFE4-A6ED-5CE19E6396E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D4EF0C-EF28-E7DE-44B7-8B48E12AC4B1}"/>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0F3562C5-6510-4668-8D54-F77695482D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080E02-FAA1-4EBC-7FFF-B94922AFAD5F}"/>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66801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48E3B-79CA-8EA8-77E5-2F34FDFEB1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64BCDF-42D8-7837-5CEB-11C73D0EB4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AA29F97-B75D-7216-4A5D-9104162348B1}"/>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D3E7601B-9AEA-019D-21AB-EDC3DBA9AA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5CFBBB-583A-C41D-F89D-D614A7BD2C0D}"/>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22780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270A7-3402-4F27-8DD5-2853C75C41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E8DEFB-009C-1248-B799-C0B7DAE7A2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199F74F-C71F-1B08-AF1B-53F0ACFC98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9B4C3AA-859F-1292-E14A-1F03922B56EF}"/>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6" name="Espace réservé du pied de page 5">
            <a:extLst>
              <a:ext uri="{FF2B5EF4-FFF2-40B4-BE49-F238E27FC236}">
                <a16:creationId xmlns:a16="http://schemas.microsoft.com/office/drawing/2014/main" id="{4317A8E7-870B-F003-CD71-3452605B8D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ACC9B9-5376-B614-2F0F-7625A3B6C844}"/>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41997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63822-ED64-270B-CD49-428B75459B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E36D9FD-BF8B-7BE2-C68D-13DF4E1B2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1F61FF-BEB7-BB91-0D9D-47EF1DD38EA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36DF93-BE31-EEE3-31DA-0C91472FF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8C6011-E06C-D378-BC59-0BBA966ED8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F04F18-3B14-FA50-2B4C-F858D4FC86AA}"/>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8" name="Espace réservé du pied de page 7">
            <a:extLst>
              <a:ext uri="{FF2B5EF4-FFF2-40B4-BE49-F238E27FC236}">
                <a16:creationId xmlns:a16="http://schemas.microsoft.com/office/drawing/2014/main" id="{318B52C2-EE5C-AC22-73BE-B28D3E86B9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A983EA-042D-1EE8-2DB3-F092AC1546CA}"/>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27761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D86A97-CB4B-8BD3-5C2A-F94340BC362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1356074-8B80-B52E-9E6A-9825F63B8CA3}"/>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4" name="Espace réservé du pied de page 3">
            <a:extLst>
              <a:ext uri="{FF2B5EF4-FFF2-40B4-BE49-F238E27FC236}">
                <a16:creationId xmlns:a16="http://schemas.microsoft.com/office/drawing/2014/main" id="{405277D1-8208-7D5B-6E63-888826A300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82B107A-9696-5046-A5D0-FD16F36C0D67}"/>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124752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ADC8F4-2B0F-3561-E85C-C38813700149}"/>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3" name="Espace réservé du pied de page 2">
            <a:extLst>
              <a:ext uri="{FF2B5EF4-FFF2-40B4-BE49-F238E27FC236}">
                <a16:creationId xmlns:a16="http://schemas.microsoft.com/office/drawing/2014/main" id="{D3775950-F3FA-06B2-17D5-CA358240505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01ED86-17F1-56CE-7368-0292F769116C}"/>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49302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D4C9C-28F3-CC7C-D35A-08461AA206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518D979-D384-7C21-2408-9E0F8F285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782B9F-942A-99F3-F0D6-BB2D5FB43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DE2206-59F1-7D58-C810-1146902E131A}"/>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6" name="Espace réservé du pied de page 5">
            <a:extLst>
              <a:ext uri="{FF2B5EF4-FFF2-40B4-BE49-F238E27FC236}">
                <a16:creationId xmlns:a16="http://schemas.microsoft.com/office/drawing/2014/main" id="{EA70F384-48EF-BCE8-0E59-4E5BC1DFBE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C72CAE-DC25-FA74-C4AD-36C8E4F7BF8A}"/>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172765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DD688-98F6-F49A-95A0-1BF521BBDB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9A2AF9C-1140-89E1-1443-B4951D762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21D4E9A-AC0D-2A84-71B8-17FDB9428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D22F52-F920-73D6-25CF-1AF839B7C104}"/>
              </a:ext>
            </a:extLst>
          </p:cNvPr>
          <p:cNvSpPr>
            <a:spLocks noGrp="1"/>
          </p:cNvSpPr>
          <p:nvPr>
            <p:ph type="dt" sz="half" idx="10"/>
          </p:nvPr>
        </p:nvSpPr>
        <p:spPr/>
        <p:txBody>
          <a:bodyPr/>
          <a:lstStyle/>
          <a:p>
            <a:fld id="{16D78246-95D2-BE44-9EB1-5C68A759DD85}" type="datetimeFigureOut">
              <a:rPr lang="fr-FR" smtClean="0"/>
              <a:t>27/03/2026</a:t>
            </a:fld>
            <a:endParaRPr lang="fr-FR"/>
          </a:p>
        </p:txBody>
      </p:sp>
      <p:sp>
        <p:nvSpPr>
          <p:cNvPr id="6" name="Espace réservé du pied de page 5">
            <a:extLst>
              <a:ext uri="{FF2B5EF4-FFF2-40B4-BE49-F238E27FC236}">
                <a16:creationId xmlns:a16="http://schemas.microsoft.com/office/drawing/2014/main" id="{D2EB63B8-239B-ECF0-75D8-504A264495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F03330-D287-B823-099E-755BD4DFEEFB}"/>
              </a:ext>
            </a:extLst>
          </p:cNvPr>
          <p:cNvSpPr>
            <a:spLocks noGrp="1"/>
          </p:cNvSpPr>
          <p:nvPr>
            <p:ph type="sldNum" sz="quarter" idx="12"/>
          </p:nvPr>
        </p:nvSpPr>
        <p:spPr/>
        <p:txBody>
          <a:bodyPr/>
          <a:lstStyle/>
          <a:p>
            <a:fld id="{A6DC46CC-9A99-434E-9D87-3D042E1ED34B}" type="slidenum">
              <a:rPr lang="fr-FR" smtClean="0"/>
              <a:t>‹N°›</a:t>
            </a:fld>
            <a:endParaRPr lang="fr-FR"/>
          </a:p>
        </p:txBody>
      </p:sp>
    </p:spTree>
    <p:extLst>
      <p:ext uri="{BB962C8B-B14F-4D97-AF65-F5344CB8AC3E}">
        <p14:creationId xmlns:p14="http://schemas.microsoft.com/office/powerpoint/2010/main" val="12398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53A346-B0F6-33DD-4394-2FFEAB56F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ED8D0C4-DCF7-5CAB-BD8B-14153FDF0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31040F-A811-4C56-A09A-6C3861C68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D78246-95D2-BE44-9EB1-5C68A759DD85}" type="datetimeFigureOut">
              <a:rPr lang="fr-FR" smtClean="0"/>
              <a:t>27/03/2026</a:t>
            </a:fld>
            <a:endParaRPr lang="fr-FR"/>
          </a:p>
        </p:txBody>
      </p:sp>
      <p:sp>
        <p:nvSpPr>
          <p:cNvPr id="5" name="Espace réservé du pied de page 4">
            <a:extLst>
              <a:ext uri="{FF2B5EF4-FFF2-40B4-BE49-F238E27FC236}">
                <a16:creationId xmlns:a16="http://schemas.microsoft.com/office/drawing/2014/main" id="{074F6675-6396-E8BD-FC46-7D18DE37A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16DE990-C9E8-797D-0D97-3BE74EBD8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DC46CC-9A99-434E-9D87-3D042E1ED34B}" type="slidenum">
              <a:rPr lang="fr-FR" smtClean="0"/>
              <a:t>‹N°›</a:t>
            </a:fld>
            <a:endParaRPr lang="fr-FR"/>
          </a:p>
        </p:txBody>
      </p:sp>
    </p:spTree>
    <p:extLst>
      <p:ext uri="{BB962C8B-B14F-4D97-AF65-F5344CB8AC3E}">
        <p14:creationId xmlns:p14="http://schemas.microsoft.com/office/powerpoint/2010/main" val="333256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81BB-E791-B435-24BB-5EB8EF756CC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2AA4ABE-58C0-D69F-F6ED-FB33C4C3E474}"/>
              </a:ext>
            </a:extLst>
          </p:cNvPr>
          <p:cNvSpPr/>
          <p:nvPr/>
        </p:nvSpPr>
        <p:spPr>
          <a:xfrm>
            <a:off x="0" y="1536183"/>
            <a:ext cx="12192000" cy="5321818"/>
          </a:xfrm>
          <a:prstGeom prst="rect">
            <a:avLst/>
          </a:prstGeom>
          <a:solidFill>
            <a:srgbClr val="FF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sz="1600" dirty="0">
              <a:solidFill>
                <a:schemeClr val="tx1"/>
              </a:solidFill>
            </a:endParaRPr>
          </a:p>
        </p:txBody>
      </p:sp>
      <p:pic>
        <p:nvPicPr>
          <p:cNvPr id="5" name="Image 4">
            <a:extLst>
              <a:ext uri="{FF2B5EF4-FFF2-40B4-BE49-F238E27FC236}">
                <a16:creationId xmlns:a16="http://schemas.microsoft.com/office/drawing/2014/main" id="{3A41C0E9-7933-BD87-A8B8-1245A2935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70" y="119279"/>
            <a:ext cx="1348490" cy="1348490"/>
          </a:xfrm>
          <a:prstGeom prst="rect">
            <a:avLst/>
          </a:prstGeom>
        </p:spPr>
      </p:pic>
      <p:sp>
        <p:nvSpPr>
          <p:cNvPr id="7" name="Rectangle 6">
            <a:extLst>
              <a:ext uri="{FF2B5EF4-FFF2-40B4-BE49-F238E27FC236}">
                <a16:creationId xmlns:a16="http://schemas.microsoft.com/office/drawing/2014/main" id="{54C52587-86E3-3F84-3D1E-BCD85F3532C0}"/>
              </a:ext>
            </a:extLst>
          </p:cNvPr>
          <p:cNvSpPr/>
          <p:nvPr/>
        </p:nvSpPr>
        <p:spPr>
          <a:xfrm>
            <a:off x="2501160" y="482717"/>
            <a:ext cx="7029143" cy="729464"/>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0070C0"/>
                </a:solidFill>
              </a:rPr>
              <a:t>DESJEPS HOCKEY 2026-2027</a:t>
            </a:r>
          </a:p>
          <a:p>
            <a:pPr algn="ctr"/>
            <a:r>
              <a:rPr lang="fr-FR" sz="1200" b="1" dirty="0">
                <a:solidFill>
                  <a:schemeClr val="tx1"/>
                </a:solidFill>
              </a:rPr>
              <a:t>Diplôme d’État Supérieur de la Jeunesse, de l’Éducation Populaire et du Sport</a:t>
            </a:r>
          </a:p>
        </p:txBody>
      </p:sp>
      <p:sp>
        <p:nvSpPr>
          <p:cNvPr id="10" name="Rectangle 9">
            <a:extLst>
              <a:ext uri="{FF2B5EF4-FFF2-40B4-BE49-F238E27FC236}">
                <a16:creationId xmlns:a16="http://schemas.microsoft.com/office/drawing/2014/main" id="{A0B9949F-C7DA-630B-EF97-0311379A805C}"/>
              </a:ext>
            </a:extLst>
          </p:cNvPr>
          <p:cNvSpPr/>
          <p:nvPr/>
        </p:nvSpPr>
        <p:spPr>
          <a:xfrm>
            <a:off x="195208" y="1781497"/>
            <a:ext cx="4232953" cy="4873589"/>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RÉSUMÉ :</a:t>
            </a:r>
          </a:p>
          <a:p>
            <a:pPr algn="ctr"/>
            <a:endParaRPr lang="fr-FR" sz="1600" b="1" dirty="0">
              <a:solidFill>
                <a:schemeClr val="tx1"/>
              </a:solidFill>
            </a:endParaRPr>
          </a:p>
          <a:p>
            <a:pPr algn="just"/>
            <a:r>
              <a:rPr lang="fr-FR" sz="1600" dirty="0">
                <a:solidFill>
                  <a:schemeClr val="tx1"/>
                </a:solidFill>
              </a:rPr>
              <a:t>Le DESJEPS spécialité performance sportive mention Hockey est un diplôme de niveau 6 délivré par le ministère en charge des sports. Pour la première fois il  est accessible via la formation proposée par l’Institut National du Sport, de l’Expertise et de la Performance (INSEP) en partenariat avec la Fédération Française de Hockey (FFH)</a:t>
            </a:r>
          </a:p>
          <a:p>
            <a:pPr marL="285750" indent="-285750" algn="just">
              <a:buFont typeface="Arial" panose="020B0604020202020204" pitchFamily="34" charset="0"/>
              <a:buChar char="•"/>
            </a:pPr>
            <a:endParaRPr lang="fr-FR" sz="1600" dirty="0">
              <a:solidFill>
                <a:schemeClr val="tx1"/>
              </a:solidFill>
            </a:endParaRPr>
          </a:p>
          <a:p>
            <a:pPr algn="just"/>
            <a:r>
              <a:rPr lang="fr-FR" sz="1600" dirty="0">
                <a:solidFill>
                  <a:schemeClr val="tx1"/>
                </a:solidFill>
              </a:rPr>
              <a:t>Il permet d’obtenir une carte professionnelle et d’encadrer contre rémunération.</a:t>
            </a:r>
          </a:p>
          <a:p>
            <a:pPr algn="just"/>
            <a:endParaRPr lang="fr-FR" sz="1600" dirty="0">
              <a:solidFill>
                <a:schemeClr val="tx1"/>
              </a:solidFill>
            </a:endParaRPr>
          </a:p>
          <a:p>
            <a:pPr algn="just"/>
            <a:r>
              <a:rPr lang="fr-FR" sz="1600" dirty="0">
                <a:solidFill>
                  <a:schemeClr val="tx1"/>
                </a:solidFill>
              </a:rPr>
              <a:t>Fiche RNCP sur France Compétence : https://www.francecompetences.fr/recherche/rncp/39828/</a:t>
            </a:r>
            <a:endParaRPr lang="fr-FR" sz="1600" dirty="0">
              <a:solidFill>
                <a:srgbClr val="00B0F0"/>
              </a:solidFill>
            </a:endParaRPr>
          </a:p>
        </p:txBody>
      </p:sp>
      <p:sp>
        <p:nvSpPr>
          <p:cNvPr id="14" name="Rectangle 13">
            <a:extLst>
              <a:ext uri="{FF2B5EF4-FFF2-40B4-BE49-F238E27FC236}">
                <a16:creationId xmlns:a16="http://schemas.microsoft.com/office/drawing/2014/main" id="{438BB930-B4B9-D9E6-6C51-0405DB8F674D}"/>
              </a:ext>
            </a:extLst>
          </p:cNvPr>
          <p:cNvSpPr/>
          <p:nvPr/>
        </p:nvSpPr>
        <p:spPr>
          <a:xfrm>
            <a:off x="4673062" y="1769442"/>
            <a:ext cx="7364221" cy="2001655"/>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MISSIONS :</a:t>
            </a:r>
          </a:p>
          <a:p>
            <a:pPr algn="just"/>
            <a:endParaRPr lang="fr-FR" sz="1600" b="1" dirty="0">
              <a:solidFill>
                <a:schemeClr val="bg1"/>
              </a:solidFill>
            </a:endParaRPr>
          </a:p>
          <a:p>
            <a:pPr algn="just"/>
            <a:r>
              <a:rPr lang="fr-FR" sz="1600" dirty="0">
                <a:solidFill>
                  <a:schemeClr val="bg1"/>
                </a:solidFill>
              </a:rPr>
              <a:t>Le titulaire d’un DESJEPS Hockey exerce dans une structure (club/CD/ligue/fédération) avec plusieurs missions possibles :</a:t>
            </a:r>
          </a:p>
          <a:p>
            <a:pPr marL="742950" lvl="1" indent="-285750" algn="just">
              <a:buFont typeface="Arial" panose="020B0604020202020204" pitchFamily="34" charset="0"/>
              <a:buChar char="•"/>
            </a:pPr>
            <a:r>
              <a:rPr lang="fr-FR" sz="1600" dirty="0">
                <a:solidFill>
                  <a:schemeClr val="bg1"/>
                </a:solidFill>
              </a:rPr>
              <a:t>Directeur sportif d’une structure.</a:t>
            </a:r>
          </a:p>
          <a:p>
            <a:pPr marL="742950" lvl="1" indent="-285750" algn="just">
              <a:buFont typeface="Arial" panose="020B0604020202020204" pitchFamily="34" charset="0"/>
              <a:buChar char="•"/>
            </a:pPr>
            <a:r>
              <a:rPr lang="fr-FR" sz="1600" dirty="0">
                <a:solidFill>
                  <a:schemeClr val="bg1"/>
                </a:solidFill>
              </a:rPr>
              <a:t>Chef de projet.</a:t>
            </a:r>
          </a:p>
          <a:p>
            <a:pPr marL="742950" lvl="1" indent="-285750" algn="just">
              <a:buFont typeface="Arial" panose="020B0604020202020204" pitchFamily="34" charset="0"/>
              <a:buChar char="•"/>
            </a:pPr>
            <a:r>
              <a:rPr lang="fr-FR" sz="1600" dirty="0">
                <a:solidFill>
                  <a:schemeClr val="bg1"/>
                </a:solidFill>
              </a:rPr>
              <a:t>Entraîneur de haut-niveau.</a:t>
            </a:r>
          </a:p>
          <a:p>
            <a:pPr marL="742950" lvl="1" indent="-285750" algn="just">
              <a:buFont typeface="Arial" panose="020B0604020202020204" pitchFamily="34" charset="0"/>
              <a:buChar char="•"/>
            </a:pPr>
            <a:r>
              <a:rPr lang="fr-FR" sz="1600" dirty="0">
                <a:solidFill>
                  <a:schemeClr val="bg1"/>
                </a:solidFill>
              </a:rPr>
              <a:t>Formateur : DF3, DEJEPS etc.</a:t>
            </a:r>
          </a:p>
        </p:txBody>
      </p:sp>
      <p:sp>
        <p:nvSpPr>
          <p:cNvPr id="8" name="Rectangle 7">
            <a:extLst>
              <a:ext uri="{FF2B5EF4-FFF2-40B4-BE49-F238E27FC236}">
                <a16:creationId xmlns:a16="http://schemas.microsoft.com/office/drawing/2014/main" id="{AF493AD0-87F6-182C-9114-A454969F65DC}"/>
              </a:ext>
            </a:extLst>
          </p:cNvPr>
          <p:cNvSpPr/>
          <p:nvPr/>
        </p:nvSpPr>
        <p:spPr>
          <a:xfrm>
            <a:off x="7530353" y="3989183"/>
            <a:ext cx="4466439" cy="2650731"/>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Formation accessible notamment par la voie de l’apprentissage :</a:t>
            </a:r>
          </a:p>
          <a:p>
            <a:pPr algn="ctr"/>
            <a:endParaRPr lang="fr-FR" sz="1600" b="1" dirty="0">
              <a:solidFill>
                <a:schemeClr val="tx1"/>
              </a:solidFill>
            </a:endParaRPr>
          </a:p>
          <a:p>
            <a:pPr marL="285750" indent="-285750" algn="just">
              <a:buFont typeface="Arial" panose="020B0604020202020204" pitchFamily="34" charset="0"/>
              <a:buChar char="•"/>
            </a:pPr>
            <a:r>
              <a:rPr lang="fr-FR" sz="1600" dirty="0">
                <a:solidFill>
                  <a:schemeClr val="tx1"/>
                </a:solidFill>
              </a:rPr>
              <a:t>Financement de la formation.</a:t>
            </a:r>
          </a:p>
          <a:p>
            <a:pPr marL="285750" indent="-285750" algn="just">
              <a:buFont typeface="Arial" panose="020B0604020202020204" pitchFamily="34" charset="0"/>
              <a:buChar char="•"/>
            </a:pPr>
            <a:r>
              <a:rPr lang="fr-FR" sz="1600" dirty="0">
                <a:solidFill>
                  <a:schemeClr val="tx1"/>
                </a:solidFill>
              </a:rPr>
              <a:t>Aide de 4500€ pour la structure (+ 1000€ pour le tutorat).</a:t>
            </a:r>
          </a:p>
          <a:p>
            <a:pPr marL="285750" indent="-285750" algn="just">
              <a:buFont typeface="Arial" panose="020B0604020202020204" pitchFamily="34" charset="0"/>
              <a:buChar char="•"/>
            </a:pPr>
            <a:r>
              <a:rPr lang="fr-FR" sz="1600" dirty="0">
                <a:solidFill>
                  <a:schemeClr val="tx1"/>
                </a:solidFill>
              </a:rPr>
              <a:t>Exonérations de charge et calcul du salaire selon âge.</a:t>
            </a:r>
          </a:p>
          <a:p>
            <a:pPr marL="285750" indent="-285750">
              <a:buFont typeface="Arial" panose="020B0604020202020204" pitchFamily="34" charset="0"/>
              <a:buChar char="•"/>
            </a:pPr>
            <a:endParaRPr lang="fr-FR" sz="1600" dirty="0">
              <a:solidFill>
                <a:schemeClr val="tx1"/>
              </a:solidFill>
            </a:endParaRPr>
          </a:p>
          <a:p>
            <a:pPr marL="285750" indent="-285750" algn="ctr">
              <a:buFont typeface="Arial" panose="020B0604020202020204" pitchFamily="34" charset="0"/>
              <a:buChar char="•"/>
            </a:pPr>
            <a:endParaRPr lang="fr-FR" sz="1600" dirty="0">
              <a:solidFill>
                <a:schemeClr val="tx1"/>
              </a:solidFill>
            </a:endParaRPr>
          </a:p>
        </p:txBody>
      </p:sp>
      <p:pic>
        <p:nvPicPr>
          <p:cNvPr id="3" name="Image 2">
            <a:extLst>
              <a:ext uri="{FF2B5EF4-FFF2-40B4-BE49-F238E27FC236}">
                <a16:creationId xmlns:a16="http://schemas.microsoft.com/office/drawing/2014/main" id="{8FCDCA5F-23B6-C90B-1746-7EC350A95732}"/>
              </a:ext>
            </a:extLst>
          </p:cNvPr>
          <p:cNvPicPr>
            <a:picLocks noChangeAspect="1"/>
          </p:cNvPicPr>
          <p:nvPr/>
        </p:nvPicPr>
        <p:blipFill>
          <a:blip r:embed="rId4"/>
          <a:stretch>
            <a:fillRect/>
          </a:stretch>
        </p:blipFill>
        <p:spPr>
          <a:xfrm>
            <a:off x="10203738" y="6179741"/>
            <a:ext cx="1187626" cy="379478"/>
          </a:xfrm>
          <a:prstGeom prst="rect">
            <a:avLst/>
          </a:prstGeom>
        </p:spPr>
      </p:pic>
      <p:sp>
        <p:nvSpPr>
          <p:cNvPr id="9" name="Rectangle 8">
            <a:extLst>
              <a:ext uri="{FF2B5EF4-FFF2-40B4-BE49-F238E27FC236}">
                <a16:creationId xmlns:a16="http://schemas.microsoft.com/office/drawing/2014/main" id="{100DB7A6-557F-289C-F5C0-DC8537A9B484}"/>
              </a:ext>
            </a:extLst>
          </p:cNvPr>
          <p:cNvSpPr/>
          <p:nvPr/>
        </p:nvSpPr>
        <p:spPr>
          <a:xfrm>
            <a:off x="7796860" y="6071627"/>
            <a:ext cx="1733443" cy="595705"/>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Avec le soutien de l’AFDAS (OPCO)</a:t>
            </a:r>
          </a:p>
        </p:txBody>
      </p:sp>
      <p:pic>
        <p:nvPicPr>
          <p:cNvPr id="16" name="Image 15">
            <a:extLst>
              <a:ext uri="{FF2B5EF4-FFF2-40B4-BE49-F238E27FC236}">
                <a16:creationId xmlns:a16="http://schemas.microsoft.com/office/drawing/2014/main" id="{A84F80E3-A19F-47C6-A5C5-BE33DF169B54}"/>
              </a:ext>
            </a:extLst>
          </p:cNvPr>
          <p:cNvPicPr>
            <a:picLocks noChangeAspect="1"/>
          </p:cNvPicPr>
          <p:nvPr/>
        </p:nvPicPr>
        <p:blipFill>
          <a:blip r:embed="rId5"/>
          <a:stretch>
            <a:fillRect/>
          </a:stretch>
        </p:blipFill>
        <p:spPr>
          <a:xfrm>
            <a:off x="9759873" y="190274"/>
            <a:ext cx="1676400" cy="1206500"/>
          </a:xfrm>
          <a:prstGeom prst="rect">
            <a:avLst/>
          </a:prstGeom>
        </p:spPr>
      </p:pic>
      <p:pic>
        <p:nvPicPr>
          <p:cNvPr id="18" name="Image 17">
            <a:extLst>
              <a:ext uri="{FF2B5EF4-FFF2-40B4-BE49-F238E27FC236}">
                <a16:creationId xmlns:a16="http://schemas.microsoft.com/office/drawing/2014/main" id="{BE39E9FC-BB0C-4023-A8C5-D200E18A6A3D}"/>
              </a:ext>
            </a:extLst>
          </p:cNvPr>
          <p:cNvPicPr>
            <a:picLocks noChangeAspect="1"/>
          </p:cNvPicPr>
          <p:nvPr/>
        </p:nvPicPr>
        <p:blipFill>
          <a:blip r:embed="rId6"/>
          <a:stretch>
            <a:fillRect/>
          </a:stretch>
        </p:blipFill>
        <p:spPr>
          <a:xfrm>
            <a:off x="5101595" y="4002631"/>
            <a:ext cx="1755323" cy="2623836"/>
          </a:xfrm>
          <a:prstGeom prst="rect">
            <a:avLst/>
          </a:prstGeom>
          <a:ln w="25400">
            <a:solidFill>
              <a:schemeClr val="tx1"/>
            </a:solidFill>
          </a:ln>
        </p:spPr>
      </p:pic>
    </p:spTree>
    <p:extLst>
      <p:ext uri="{BB962C8B-B14F-4D97-AF65-F5344CB8AC3E}">
        <p14:creationId xmlns:p14="http://schemas.microsoft.com/office/powerpoint/2010/main" val="295659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760036-47E5-EE13-12E3-D549BF9B0D83}"/>
              </a:ext>
            </a:extLst>
          </p:cNvPr>
          <p:cNvSpPr/>
          <p:nvPr/>
        </p:nvSpPr>
        <p:spPr>
          <a:xfrm>
            <a:off x="0" y="-1"/>
            <a:ext cx="12192000" cy="1566528"/>
          </a:xfrm>
          <a:prstGeom prst="rect">
            <a:avLst/>
          </a:prstGeom>
          <a:solidFill>
            <a:srgbClr val="FF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sz="1600" dirty="0">
              <a:solidFill>
                <a:schemeClr val="tx1"/>
              </a:solidFill>
            </a:endParaRPr>
          </a:p>
        </p:txBody>
      </p:sp>
      <p:pic>
        <p:nvPicPr>
          <p:cNvPr id="5" name="Image 4">
            <a:extLst>
              <a:ext uri="{FF2B5EF4-FFF2-40B4-BE49-F238E27FC236}">
                <a16:creationId xmlns:a16="http://schemas.microsoft.com/office/drawing/2014/main" id="{85BF3F88-3D5A-0612-96A1-7D67D2AB2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660" y="1935715"/>
            <a:ext cx="1348490" cy="1348490"/>
          </a:xfrm>
          <a:prstGeom prst="rect">
            <a:avLst/>
          </a:prstGeom>
          <a:ln w="25400">
            <a:noFill/>
          </a:ln>
        </p:spPr>
      </p:pic>
      <p:sp>
        <p:nvSpPr>
          <p:cNvPr id="7" name="Rectangle 6">
            <a:extLst>
              <a:ext uri="{FF2B5EF4-FFF2-40B4-BE49-F238E27FC236}">
                <a16:creationId xmlns:a16="http://schemas.microsoft.com/office/drawing/2014/main" id="{6F85DA07-B1B5-AC9C-04A2-1781428D8160}"/>
              </a:ext>
            </a:extLst>
          </p:cNvPr>
          <p:cNvSpPr/>
          <p:nvPr/>
        </p:nvSpPr>
        <p:spPr>
          <a:xfrm>
            <a:off x="2501160" y="482717"/>
            <a:ext cx="7029143" cy="729464"/>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DEJEPS HOCKEY 2026-2027</a:t>
            </a:r>
          </a:p>
          <a:p>
            <a:pPr algn="ctr"/>
            <a:r>
              <a:rPr lang="fr-FR" sz="1200" b="1" dirty="0">
                <a:solidFill>
                  <a:schemeClr val="tx1"/>
                </a:solidFill>
              </a:rPr>
              <a:t>Diplôme d’État de la Jeunesse, de l’Éducation Populaire et du Sport</a:t>
            </a:r>
          </a:p>
        </p:txBody>
      </p:sp>
      <p:sp>
        <p:nvSpPr>
          <p:cNvPr id="22" name="Rectangle 21">
            <a:extLst>
              <a:ext uri="{FF2B5EF4-FFF2-40B4-BE49-F238E27FC236}">
                <a16:creationId xmlns:a16="http://schemas.microsoft.com/office/drawing/2014/main" id="{3E6C9B61-FF21-FE21-C015-0E9C875B0E9A}"/>
              </a:ext>
            </a:extLst>
          </p:cNvPr>
          <p:cNvSpPr/>
          <p:nvPr/>
        </p:nvSpPr>
        <p:spPr>
          <a:xfrm>
            <a:off x="7395883" y="4602004"/>
            <a:ext cx="4576076" cy="913449"/>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b="1" dirty="0">
                <a:solidFill>
                  <a:schemeClr val="tx1"/>
                </a:solidFill>
              </a:rPr>
              <a:t>Conditions d’accès : </a:t>
            </a:r>
            <a:r>
              <a:rPr lang="fr-FR" sz="1600" dirty="0">
                <a:solidFill>
                  <a:schemeClr val="tx1"/>
                </a:solidFill>
              </a:rPr>
              <a:t>Être titulaire d’un PSC1, du certificat de participation à la JDC, d’un certificat médical de non contre-indication.</a:t>
            </a:r>
          </a:p>
        </p:txBody>
      </p:sp>
      <p:sp>
        <p:nvSpPr>
          <p:cNvPr id="29" name="Rectangle 28">
            <a:extLst>
              <a:ext uri="{FF2B5EF4-FFF2-40B4-BE49-F238E27FC236}">
                <a16:creationId xmlns:a16="http://schemas.microsoft.com/office/drawing/2014/main" id="{82E64909-A95E-9BBD-9B9C-049C1D63B062}"/>
              </a:ext>
            </a:extLst>
          </p:cNvPr>
          <p:cNvSpPr/>
          <p:nvPr/>
        </p:nvSpPr>
        <p:spPr>
          <a:xfrm>
            <a:off x="7395883" y="5749410"/>
            <a:ext cx="4576076" cy="913448"/>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Coordinateur de la partie Hockey : </a:t>
            </a:r>
            <a:r>
              <a:rPr lang="fr-FR" sz="1600" dirty="0">
                <a:solidFill>
                  <a:schemeClr val="tx1"/>
                </a:solidFill>
              </a:rPr>
              <a:t>Théo CALLY (06 19 42 86 82 – theo.cally@ffhockey.org)</a:t>
            </a:r>
          </a:p>
        </p:txBody>
      </p:sp>
      <p:sp>
        <p:nvSpPr>
          <p:cNvPr id="35" name="Rectangle 34">
            <a:extLst>
              <a:ext uri="{FF2B5EF4-FFF2-40B4-BE49-F238E27FC236}">
                <a16:creationId xmlns:a16="http://schemas.microsoft.com/office/drawing/2014/main" id="{34D44842-A3FA-446D-8FCD-7905898C0A66}"/>
              </a:ext>
            </a:extLst>
          </p:cNvPr>
          <p:cNvSpPr/>
          <p:nvPr/>
        </p:nvSpPr>
        <p:spPr>
          <a:xfrm>
            <a:off x="7395883" y="3454598"/>
            <a:ext cx="4576076" cy="913449"/>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Renseignements et candidature :</a:t>
            </a:r>
          </a:p>
          <a:p>
            <a:pPr algn="ctr"/>
            <a:r>
              <a:rPr lang="fr-FR" sz="1600" dirty="0">
                <a:solidFill>
                  <a:schemeClr val="tx1"/>
                </a:solidFill>
              </a:rPr>
              <a:t>Contacter le coordinateur </a:t>
            </a:r>
            <a:r>
              <a:rPr lang="fr-FR" sz="1600" b="1" dirty="0">
                <a:solidFill>
                  <a:schemeClr val="tx1"/>
                </a:solidFill>
              </a:rPr>
              <a:t>avant le 15 avril 2026</a:t>
            </a:r>
            <a:endParaRPr lang="fr-FR" sz="1200" b="1" dirty="0">
              <a:solidFill>
                <a:schemeClr val="tx1"/>
              </a:solidFill>
            </a:endParaRPr>
          </a:p>
        </p:txBody>
      </p:sp>
      <p:pic>
        <p:nvPicPr>
          <p:cNvPr id="2" name="Image 1">
            <a:extLst>
              <a:ext uri="{FF2B5EF4-FFF2-40B4-BE49-F238E27FC236}">
                <a16:creationId xmlns:a16="http://schemas.microsoft.com/office/drawing/2014/main" id="{D084D496-564F-6D3F-0888-9647413E0C7E}"/>
              </a:ext>
            </a:extLst>
          </p:cNvPr>
          <p:cNvPicPr>
            <a:picLocks noChangeAspect="1"/>
          </p:cNvPicPr>
          <p:nvPr/>
        </p:nvPicPr>
        <p:blipFill>
          <a:blip r:embed="rId4"/>
          <a:stretch>
            <a:fillRect/>
          </a:stretch>
        </p:blipFill>
        <p:spPr>
          <a:xfrm>
            <a:off x="9908339" y="1907312"/>
            <a:ext cx="1676400" cy="1206500"/>
          </a:xfrm>
          <a:prstGeom prst="rect">
            <a:avLst/>
          </a:prstGeom>
        </p:spPr>
      </p:pic>
      <p:sp>
        <p:nvSpPr>
          <p:cNvPr id="3" name="Rectangle 2">
            <a:extLst>
              <a:ext uri="{FF2B5EF4-FFF2-40B4-BE49-F238E27FC236}">
                <a16:creationId xmlns:a16="http://schemas.microsoft.com/office/drawing/2014/main" id="{788FAE70-7DB3-04C8-8040-28D9D4A047EF}"/>
              </a:ext>
            </a:extLst>
          </p:cNvPr>
          <p:cNvSpPr/>
          <p:nvPr/>
        </p:nvSpPr>
        <p:spPr>
          <a:xfrm>
            <a:off x="647860" y="1607438"/>
            <a:ext cx="6317261" cy="2016305"/>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rPr>
              <a:t>Format de 10 mois de formation (septembre à juin) : 1200 heures dont 500 en entreprise et 700 en centre :</a:t>
            </a:r>
          </a:p>
          <a:p>
            <a:pPr marL="285750" indent="-285750" algn="just">
              <a:buFont typeface="Arial" panose="020B0604020202020204" pitchFamily="34" charset="0"/>
              <a:buChar char="•"/>
            </a:pPr>
            <a:r>
              <a:rPr lang="fr-FR" sz="1600" dirty="0">
                <a:solidFill>
                  <a:schemeClr val="tx1"/>
                </a:solidFill>
              </a:rPr>
              <a:t>Lundi à mercredi toutes les 2 à 4 semaines pour la partie INSEP (10 regroupements sur des modules performance (5), développement (3) et formation (2).</a:t>
            </a:r>
          </a:p>
          <a:p>
            <a:pPr marL="285750" indent="-285750" algn="just">
              <a:buFont typeface="Arial" panose="020B0604020202020204" pitchFamily="34" charset="0"/>
              <a:buChar char="•"/>
            </a:pPr>
            <a:r>
              <a:rPr lang="fr-FR" sz="1600" dirty="0">
                <a:solidFill>
                  <a:schemeClr val="tx1"/>
                </a:solidFill>
              </a:rPr>
              <a:t>De 6 à 8 regroupements pour le module spécifique Hockey.</a:t>
            </a:r>
          </a:p>
        </p:txBody>
      </p:sp>
      <p:pic>
        <p:nvPicPr>
          <p:cNvPr id="4" name="Image 3">
            <a:extLst>
              <a:ext uri="{FF2B5EF4-FFF2-40B4-BE49-F238E27FC236}">
                <a16:creationId xmlns:a16="http://schemas.microsoft.com/office/drawing/2014/main" id="{23D1CB5D-2F34-0F53-A894-C90F8A718E8A}"/>
              </a:ext>
            </a:extLst>
          </p:cNvPr>
          <p:cNvPicPr>
            <a:picLocks noChangeAspect="1"/>
          </p:cNvPicPr>
          <p:nvPr/>
        </p:nvPicPr>
        <p:blipFill>
          <a:blip r:embed="rId5"/>
          <a:srcRect t="1180" b="23306"/>
          <a:stretch>
            <a:fillRect/>
          </a:stretch>
        </p:blipFill>
        <p:spPr>
          <a:xfrm>
            <a:off x="1781440" y="3604494"/>
            <a:ext cx="4050100" cy="3058364"/>
          </a:xfrm>
          <a:prstGeom prst="rect">
            <a:avLst/>
          </a:prstGeom>
          <a:ln w="25400">
            <a:solidFill>
              <a:schemeClr val="tx1"/>
            </a:solidFill>
          </a:ln>
        </p:spPr>
      </p:pic>
    </p:spTree>
    <p:extLst>
      <p:ext uri="{BB962C8B-B14F-4D97-AF65-F5344CB8AC3E}">
        <p14:creationId xmlns:p14="http://schemas.microsoft.com/office/powerpoint/2010/main" val="19270512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TotalTime>
  <Words>340</Words>
  <Application>Microsoft Macintosh PowerPoint</Application>
  <PresentationFormat>Grand écran</PresentationFormat>
  <Paragraphs>33</Paragraphs>
  <Slides>2</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Aptos</vt:lpstr>
      <vt:lpstr>Aptos Display</vt:lpstr>
      <vt:lpstr>Arial</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Théo Cally</dc:creator>
  <cp:lastModifiedBy>Théo Cally</cp:lastModifiedBy>
  <cp:revision>1</cp:revision>
  <dcterms:created xsi:type="dcterms:W3CDTF">2026-03-27T08:12:06Z</dcterms:created>
  <dcterms:modified xsi:type="dcterms:W3CDTF">2026-03-27T09:33:13Z</dcterms:modified>
</cp:coreProperties>
</file>