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89" r:id="rId4"/>
    <p:sldId id="265" r:id="rId5"/>
    <p:sldId id="283" r:id="rId6"/>
    <p:sldId id="262" r:id="rId7"/>
    <p:sldId id="271" r:id="rId8"/>
    <p:sldId id="288" r:id="rId9"/>
    <p:sldId id="284" r:id="rId10"/>
    <p:sldId id="287" r:id="rId11"/>
    <p:sldId id="268" r:id="rId12"/>
    <p:sldId id="269" r:id="rId13"/>
    <p:sldId id="264" r:id="rId14"/>
    <p:sldId id="281" r:id="rId15"/>
    <p:sldId id="282" r:id="rId16"/>
    <p:sldId id="286" r:id="rId17"/>
    <p:sldId id="275" r:id="rId18"/>
    <p:sldId id="290" r:id="rId19"/>
    <p:sldId id="29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e Tanguy" initials="MT" lastIdx="15" clrIdx="0">
    <p:extLst>
      <p:ext uri="{19B8F6BF-5375-455C-9EA6-DF929625EA0E}">
        <p15:presenceInfo xmlns:p15="http://schemas.microsoft.com/office/powerpoint/2012/main" userId="S-1-5-21-65827072-393313228-1607961758-1584" providerId="AD"/>
      </p:ext>
    </p:extLst>
  </p:cmAuthor>
  <p:cmAuthor id="2" name="Compte Microsoft" initials="CM" lastIdx="20" clrIdx="1">
    <p:extLst>
      <p:ext uri="{19B8F6BF-5375-455C-9EA6-DF929625EA0E}">
        <p15:presenceInfo xmlns:p15="http://schemas.microsoft.com/office/powerpoint/2012/main" userId="c656213141d45897" providerId="Windows Live"/>
      </p:ext>
    </p:extLst>
  </p:cmAuthor>
  <p:cmAuthor id="3" name="STEPHANIE HOCDE-LABAU" initials="SH" lastIdx="42" clrIdx="2">
    <p:extLst>
      <p:ext uri="{19B8F6BF-5375-455C-9EA6-DF929625EA0E}">
        <p15:presenceInfo xmlns:p15="http://schemas.microsoft.com/office/powerpoint/2012/main" userId="S-1-5-21-1616320312-2655828719-4280963109-73540" providerId="AD"/>
      </p:ext>
    </p:extLst>
  </p:cmAuthor>
  <p:cmAuthor id="4" name="PIERRE-EMMANUEL PANIER" initials="PP" lastIdx="37" clrIdx="3">
    <p:extLst>
      <p:ext uri="{19B8F6BF-5375-455C-9EA6-DF929625EA0E}">
        <p15:presenceInfo xmlns:p15="http://schemas.microsoft.com/office/powerpoint/2012/main" userId="S-1-5-21-1616320312-2655828719-4280963109-73737" providerId="AD"/>
      </p:ext>
    </p:extLst>
  </p:cmAuthor>
  <p:cmAuthor id="5" name="JEAN-FRANCOIS HATTE" initials="JH" lastIdx="7" clrIdx="4">
    <p:extLst>
      <p:ext uri="{19B8F6BF-5375-455C-9EA6-DF929625EA0E}">
        <p15:presenceInfo xmlns:p15="http://schemas.microsoft.com/office/powerpoint/2012/main" userId="S-1-5-21-1616320312-2655828719-4280963109-73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5F8F5-2195-40B7-BEC1-F1767178448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E5FAAA-A2FB-4000-802D-60F53A1B5A8B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/>
            <a:t>Attentes </a:t>
          </a:r>
          <a:r>
            <a:rPr lang="fr-FR" sz="1200" dirty="0" smtClean="0"/>
            <a:t>du </a:t>
          </a:r>
        </a:p>
        <a:p>
          <a:r>
            <a:rPr lang="fr-FR" sz="1200" dirty="0" smtClean="0"/>
            <a:t>collège</a:t>
          </a:r>
          <a:endParaRPr lang="fr-FR" sz="1200" dirty="0"/>
        </a:p>
      </dgm:t>
    </dgm:pt>
    <dgm:pt modelId="{A8F7B40C-46F8-4223-857E-B8AF3F044EE2}" type="parTrans" cxnId="{48519782-8A49-440D-9FC1-CCFB4C8EC695}">
      <dgm:prSet/>
      <dgm:spPr/>
      <dgm:t>
        <a:bodyPr/>
        <a:lstStyle/>
        <a:p>
          <a:endParaRPr lang="fr-FR"/>
        </a:p>
      </dgm:t>
    </dgm:pt>
    <dgm:pt modelId="{FC51A412-E323-4A24-B581-51A50E2AAD9E}" type="sibTrans" cxnId="{48519782-8A49-440D-9FC1-CCFB4C8EC695}">
      <dgm:prSet/>
      <dgm:spPr/>
      <dgm:t>
        <a:bodyPr/>
        <a:lstStyle/>
        <a:p>
          <a:endParaRPr lang="fr-FR"/>
        </a:p>
      </dgm:t>
    </dgm:pt>
    <dgm:pt modelId="{B2DAAF94-C041-481F-938E-04E0826C1A38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/>
            <a:t>Attentes </a:t>
          </a:r>
          <a:r>
            <a:rPr lang="fr-FR" sz="1200" dirty="0" smtClean="0"/>
            <a:t>des jeunes / familles</a:t>
          </a:r>
          <a:endParaRPr lang="fr-FR" sz="1200" dirty="0"/>
        </a:p>
      </dgm:t>
    </dgm:pt>
    <dgm:pt modelId="{5EF73493-77DB-4D95-84C6-F0767246A123}" type="parTrans" cxnId="{F1CDE796-F294-412D-A917-E889D02E1FA4}">
      <dgm:prSet/>
      <dgm:spPr/>
      <dgm:t>
        <a:bodyPr/>
        <a:lstStyle/>
        <a:p>
          <a:endParaRPr lang="fr-FR"/>
        </a:p>
      </dgm:t>
    </dgm:pt>
    <dgm:pt modelId="{86195C8C-726B-4B4D-9725-704FD9F4C963}" type="sibTrans" cxnId="{F1CDE796-F294-412D-A917-E889D02E1FA4}">
      <dgm:prSet/>
      <dgm:spPr/>
      <dgm:t>
        <a:bodyPr/>
        <a:lstStyle/>
        <a:p>
          <a:endParaRPr lang="fr-FR"/>
        </a:p>
      </dgm:t>
    </dgm:pt>
    <dgm:pt modelId="{8354A56A-E822-44C3-B5C3-5DB791826D1A}">
      <dgm:prSet phldrT="[Texte]"/>
      <dgm:spPr/>
      <dgm:t>
        <a:bodyPr/>
        <a:lstStyle/>
        <a:p>
          <a:r>
            <a:rPr lang="fr-FR" dirty="0"/>
            <a:t>Clubs</a:t>
          </a:r>
        </a:p>
      </dgm:t>
    </dgm:pt>
    <dgm:pt modelId="{534EB7FE-A5E8-484D-AB5F-E80A2D428AD9}" type="parTrans" cxnId="{8EEBB410-E274-4169-A654-CE5308F68312}">
      <dgm:prSet/>
      <dgm:spPr/>
      <dgm:t>
        <a:bodyPr/>
        <a:lstStyle/>
        <a:p>
          <a:endParaRPr lang="fr-FR"/>
        </a:p>
      </dgm:t>
    </dgm:pt>
    <dgm:pt modelId="{90135BD8-1B08-45A6-A7B8-0351754569B8}" type="sibTrans" cxnId="{8EEBB410-E274-4169-A654-CE5308F68312}">
      <dgm:prSet/>
      <dgm:spPr/>
      <dgm:t>
        <a:bodyPr/>
        <a:lstStyle/>
        <a:p>
          <a:endParaRPr lang="fr-FR"/>
        </a:p>
      </dgm:t>
    </dgm:pt>
    <dgm:pt modelId="{ECC0CD20-7D5C-44B3-843D-401B5BDBB84C}">
      <dgm:prSet phldrT="[Texte]" custT="1"/>
      <dgm:spPr/>
      <dgm:t>
        <a:bodyPr/>
        <a:lstStyle/>
        <a:p>
          <a:endParaRPr lang="fr-FR" sz="1400" b="1" dirty="0" smtClean="0"/>
        </a:p>
        <a:p>
          <a:endParaRPr lang="fr-FR" sz="1400" b="1" dirty="0" smtClean="0"/>
        </a:p>
        <a:p>
          <a:r>
            <a:rPr lang="fr-FR" sz="1400" b="1" dirty="0" smtClean="0"/>
            <a:t>Offre </a:t>
          </a:r>
          <a:r>
            <a:rPr lang="fr-FR" sz="1400" b="1" dirty="0"/>
            <a:t>du club </a:t>
          </a:r>
          <a:r>
            <a:rPr lang="fr-FR" sz="1400" b="1" dirty="0" smtClean="0"/>
            <a:t>adaptée </a:t>
          </a:r>
          <a:r>
            <a:rPr lang="fr-FR" sz="1400" b="1" dirty="0"/>
            <a:t>aux attentes </a:t>
          </a:r>
        </a:p>
        <a:p>
          <a:r>
            <a:rPr lang="fr-FR" sz="1400" b="1" dirty="0" smtClean="0"/>
            <a:t>des jeunes et de leurs familles et de l’EPLE</a:t>
          </a:r>
          <a:endParaRPr lang="fr-FR" sz="1400" b="1" dirty="0"/>
        </a:p>
      </dgm:t>
    </dgm:pt>
    <dgm:pt modelId="{706B30CF-5BA3-46FD-8715-2B4215F204E6}" type="parTrans" cxnId="{316699A3-AA9F-4CAE-8E5B-641434F272A8}">
      <dgm:prSet/>
      <dgm:spPr/>
      <dgm:t>
        <a:bodyPr/>
        <a:lstStyle/>
        <a:p>
          <a:endParaRPr lang="fr-FR"/>
        </a:p>
      </dgm:t>
    </dgm:pt>
    <dgm:pt modelId="{0A1F76C7-A2F3-42B8-AF7A-BAC7E80003EB}" type="sibTrans" cxnId="{316699A3-AA9F-4CAE-8E5B-641434F272A8}">
      <dgm:prSet/>
      <dgm:spPr/>
      <dgm:t>
        <a:bodyPr/>
        <a:lstStyle/>
        <a:p>
          <a:endParaRPr lang="fr-FR"/>
        </a:p>
      </dgm:t>
    </dgm:pt>
    <dgm:pt modelId="{93C4CFEF-47E7-451C-A264-3171339DE597}" type="pres">
      <dgm:prSet presAssocID="{FF15F8F5-2195-40B7-BEC1-F1767178448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37B89E-9C6D-4D3F-8F3D-B3D9DB70D156}" type="pres">
      <dgm:prSet presAssocID="{FF15F8F5-2195-40B7-BEC1-F17671784484}" presName="ellipse" presStyleLbl="trBgShp" presStyleIdx="0" presStyleCnt="1" custScaleX="99975" custScaleY="114076" custLinFactNeighborX="-438" custLinFactNeighborY="29324"/>
      <dgm:spPr/>
      <dgm:t>
        <a:bodyPr/>
        <a:lstStyle/>
        <a:p>
          <a:endParaRPr lang="fr-FR"/>
        </a:p>
      </dgm:t>
    </dgm:pt>
    <dgm:pt modelId="{37F8691D-A117-4354-B9EB-519B945CE845}" type="pres">
      <dgm:prSet presAssocID="{FF15F8F5-2195-40B7-BEC1-F17671784484}" presName="arrow1" presStyleLbl="fgShp" presStyleIdx="0" presStyleCnt="1" custLinFactNeighborX="4886" custLinFactNeighborY="44424"/>
      <dgm:spPr/>
      <dgm:t>
        <a:bodyPr/>
        <a:lstStyle/>
        <a:p>
          <a:endParaRPr lang="fr-FR"/>
        </a:p>
      </dgm:t>
    </dgm:pt>
    <dgm:pt modelId="{87D3B7D2-0F67-4D80-A8B9-24BDE7B783BE}" type="pres">
      <dgm:prSet presAssocID="{FF15F8F5-2195-40B7-BEC1-F17671784484}" presName="rectangle" presStyleLbl="revTx" presStyleIdx="0" presStyleCnt="1" custScaleX="307192" custScaleY="123238" custLinFactNeighborX="-3889" custLinFactNeighborY="8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175303-236D-4B6E-830C-03AC7FEEB8A2}" type="pres">
      <dgm:prSet presAssocID="{B2DAAF94-C041-481F-938E-04E0826C1A38}" presName="item1" presStyleLbl="node1" presStyleIdx="0" presStyleCnt="3" custLinFactNeighborX="-7730" custLinFactNeighborY="523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68113E-26B3-42D1-80CB-C17CD612D5ED}" type="pres">
      <dgm:prSet presAssocID="{8354A56A-E822-44C3-B5C3-5DB791826D1A}" presName="item2" presStyleLbl="node1" presStyleIdx="1" presStyleCnt="3" custScaleX="126369" custScaleY="121305" custLinFactX="9818" custLinFactNeighborX="100000" custLinFactNeighborY="-880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2DE7C127-7B68-4FCC-8D25-FB39F558B50A}" type="pres">
      <dgm:prSet presAssocID="{ECC0CD20-7D5C-44B3-843D-401B5BDBB84C}" presName="item3" presStyleLbl="node1" presStyleIdx="2" presStyleCnt="3" custScaleX="129319" custScaleY="131990" custLinFactX="-12600" custLinFactNeighborX="-100000" custLinFactNeighborY="1705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34FE6304-22CE-4418-A89C-74BA4A590676}" type="pres">
      <dgm:prSet presAssocID="{FF15F8F5-2195-40B7-BEC1-F17671784484}" presName="funnel" presStyleLbl="trAlignAcc1" presStyleIdx="0" presStyleCnt="1" custScaleX="97353" custScaleY="101616" custLinFactNeighborX="0" custLinFactNeighborY="13050"/>
      <dgm:spPr>
        <a:solidFill>
          <a:srgbClr val="0070C0">
            <a:alpha val="40000"/>
          </a:srgbClr>
        </a:solidFill>
      </dgm:spPr>
      <dgm:t>
        <a:bodyPr/>
        <a:lstStyle/>
        <a:p>
          <a:endParaRPr lang="fr-FR"/>
        </a:p>
      </dgm:t>
    </dgm:pt>
  </dgm:ptLst>
  <dgm:cxnLst>
    <dgm:cxn modelId="{316699A3-AA9F-4CAE-8E5B-641434F272A8}" srcId="{FF15F8F5-2195-40B7-BEC1-F17671784484}" destId="{ECC0CD20-7D5C-44B3-843D-401B5BDBB84C}" srcOrd="3" destOrd="0" parTransId="{706B30CF-5BA3-46FD-8715-2B4215F204E6}" sibTransId="{0A1F76C7-A2F3-42B8-AF7A-BAC7E80003EB}"/>
    <dgm:cxn modelId="{48519782-8A49-440D-9FC1-CCFB4C8EC695}" srcId="{FF15F8F5-2195-40B7-BEC1-F17671784484}" destId="{4AE5FAAA-A2FB-4000-802D-60F53A1B5A8B}" srcOrd="0" destOrd="0" parTransId="{A8F7B40C-46F8-4223-857E-B8AF3F044EE2}" sibTransId="{FC51A412-E323-4A24-B581-51A50E2AAD9E}"/>
    <dgm:cxn modelId="{CBB9E5C0-1CEF-4AC2-B220-888D0F68F783}" type="presOf" srcId="{8354A56A-E822-44C3-B5C3-5DB791826D1A}" destId="{F3175303-236D-4B6E-830C-03AC7FEEB8A2}" srcOrd="0" destOrd="0" presId="urn:microsoft.com/office/officeart/2005/8/layout/funnel1"/>
    <dgm:cxn modelId="{2B8F562C-6388-4D50-B9B4-A43631FFFDC8}" type="presOf" srcId="{FF15F8F5-2195-40B7-BEC1-F17671784484}" destId="{93C4CFEF-47E7-451C-A264-3171339DE597}" srcOrd="0" destOrd="0" presId="urn:microsoft.com/office/officeart/2005/8/layout/funnel1"/>
    <dgm:cxn modelId="{873272B3-7A1A-4BDA-8C81-6A790953E3B3}" type="presOf" srcId="{ECC0CD20-7D5C-44B3-843D-401B5BDBB84C}" destId="{87D3B7D2-0F67-4D80-A8B9-24BDE7B783BE}" srcOrd="0" destOrd="0" presId="urn:microsoft.com/office/officeart/2005/8/layout/funnel1"/>
    <dgm:cxn modelId="{8EEBB410-E274-4169-A654-CE5308F68312}" srcId="{FF15F8F5-2195-40B7-BEC1-F17671784484}" destId="{8354A56A-E822-44C3-B5C3-5DB791826D1A}" srcOrd="2" destOrd="0" parTransId="{534EB7FE-A5E8-484D-AB5F-E80A2D428AD9}" sibTransId="{90135BD8-1B08-45A6-A7B8-0351754569B8}"/>
    <dgm:cxn modelId="{EAC878D5-B8B9-4972-9D73-8B49B378D07B}" type="presOf" srcId="{B2DAAF94-C041-481F-938E-04E0826C1A38}" destId="{8C68113E-26B3-42D1-80CB-C17CD612D5ED}" srcOrd="0" destOrd="0" presId="urn:microsoft.com/office/officeart/2005/8/layout/funnel1"/>
    <dgm:cxn modelId="{994795EB-B519-42AA-86B2-EC034C86811C}" type="presOf" srcId="{4AE5FAAA-A2FB-4000-802D-60F53A1B5A8B}" destId="{2DE7C127-7B68-4FCC-8D25-FB39F558B50A}" srcOrd="0" destOrd="0" presId="urn:microsoft.com/office/officeart/2005/8/layout/funnel1"/>
    <dgm:cxn modelId="{F1CDE796-F294-412D-A917-E889D02E1FA4}" srcId="{FF15F8F5-2195-40B7-BEC1-F17671784484}" destId="{B2DAAF94-C041-481F-938E-04E0826C1A38}" srcOrd="1" destOrd="0" parTransId="{5EF73493-77DB-4D95-84C6-F0767246A123}" sibTransId="{86195C8C-726B-4B4D-9725-704FD9F4C963}"/>
    <dgm:cxn modelId="{69F51E8D-70E0-4AB9-A673-56F9E8A72627}" type="presParOf" srcId="{93C4CFEF-47E7-451C-A264-3171339DE597}" destId="{B237B89E-9C6D-4D3F-8F3D-B3D9DB70D156}" srcOrd="0" destOrd="0" presId="urn:microsoft.com/office/officeart/2005/8/layout/funnel1"/>
    <dgm:cxn modelId="{525C02DE-742E-4F07-8309-D3970677BD60}" type="presParOf" srcId="{93C4CFEF-47E7-451C-A264-3171339DE597}" destId="{37F8691D-A117-4354-B9EB-519B945CE845}" srcOrd="1" destOrd="0" presId="urn:microsoft.com/office/officeart/2005/8/layout/funnel1"/>
    <dgm:cxn modelId="{393E7D09-1F67-4249-8B7A-3EA805B05206}" type="presParOf" srcId="{93C4CFEF-47E7-451C-A264-3171339DE597}" destId="{87D3B7D2-0F67-4D80-A8B9-24BDE7B783BE}" srcOrd="2" destOrd="0" presId="urn:microsoft.com/office/officeart/2005/8/layout/funnel1"/>
    <dgm:cxn modelId="{E151FE3D-27E6-4567-9296-D03E7E149CD3}" type="presParOf" srcId="{93C4CFEF-47E7-451C-A264-3171339DE597}" destId="{F3175303-236D-4B6E-830C-03AC7FEEB8A2}" srcOrd="3" destOrd="0" presId="urn:microsoft.com/office/officeart/2005/8/layout/funnel1"/>
    <dgm:cxn modelId="{0DF39261-C2D8-4F7E-A284-D51445E8722E}" type="presParOf" srcId="{93C4CFEF-47E7-451C-A264-3171339DE597}" destId="{8C68113E-26B3-42D1-80CB-C17CD612D5ED}" srcOrd="4" destOrd="0" presId="urn:microsoft.com/office/officeart/2005/8/layout/funnel1"/>
    <dgm:cxn modelId="{6EB211DB-F713-4292-9F86-52E2D5ECDB35}" type="presParOf" srcId="{93C4CFEF-47E7-451C-A264-3171339DE597}" destId="{2DE7C127-7B68-4FCC-8D25-FB39F558B50A}" srcOrd="5" destOrd="0" presId="urn:microsoft.com/office/officeart/2005/8/layout/funnel1"/>
    <dgm:cxn modelId="{B5D63B01-2CE5-448D-A2A6-1E86E86EA9C3}" type="presParOf" srcId="{93C4CFEF-47E7-451C-A264-3171339DE597}" destId="{34FE6304-22CE-4418-A89C-74BA4A59067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3DBB6-F711-4727-8DC7-882762269253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EB12A74-3AFF-4719-901E-FDC006D29E5F}">
      <dgm:prSet phldrT="[Texte]"/>
      <dgm:spPr/>
      <dgm:t>
        <a:bodyPr/>
        <a:lstStyle/>
        <a:p>
          <a:r>
            <a:rPr lang="fr-FR" dirty="0"/>
            <a:t>Handicap</a:t>
          </a:r>
        </a:p>
      </dgm:t>
    </dgm:pt>
    <dgm:pt modelId="{3EA55D3A-DE45-4DBC-8F36-4016A17B54CD}" type="parTrans" cxnId="{6C2BCF9D-A51C-4617-A3F5-EEA4EB4AE2A6}">
      <dgm:prSet/>
      <dgm:spPr/>
      <dgm:t>
        <a:bodyPr/>
        <a:lstStyle/>
        <a:p>
          <a:endParaRPr lang="fr-FR"/>
        </a:p>
      </dgm:t>
    </dgm:pt>
    <dgm:pt modelId="{4BD087BB-B7DE-42CE-93CB-CB005EE179B9}" type="sibTrans" cxnId="{6C2BCF9D-A51C-4617-A3F5-EEA4EB4AE2A6}">
      <dgm:prSet/>
      <dgm:spPr/>
      <dgm:t>
        <a:bodyPr/>
        <a:lstStyle/>
        <a:p>
          <a:endParaRPr lang="fr-FR"/>
        </a:p>
      </dgm:t>
    </dgm:pt>
    <dgm:pt modelId="{A97723C3-E352-4332-B5ED-3160AB0D1697}">
      <dgm:prSet phldrT="[Texte]"/>
      <dgm:spPr/>
      <dgm:t>
        <a:bodyPr/>
        <a:lstStyle/>
        <a:p>
          <a:r>
            <a:rPr lang="fr-FR" dirty="0"/>
            <a:t>Pathologies</a:t>
          </a:r>
        </a:p>
      </dgm:t>
    </dgm:pt>
    <dgm:pt modelId="{47868CB7-DDDD-4ADE-8DE6-6B04CF804752}" type="parTrans" cxnId="{32ECDA3C-4BF6-4E49-89C7-7A60D93194C0}">
      <dgm:prSet/>
      <dgm:spPr/>
      <dgm:t>
        <a:bodyPr/>
        <a:lstStyle/>
        <a:p>
          <a:endParaRPr lang="fr-FR"/>
        </a:p>
      </dgm:t>
    </dgm:pt>
    <dgm:pt modelId="{377CCBCD-3C13-4495-9ED8-50A505FADA89}" type="sibTrans" cxnId="{32ECDA3C-4BF6-4E49-89C7-7A60D93194C0}">
      <dgm:prSet/>
      <dgm:spPr/>
      <dgm:t>
        <a:bodyPr/>
        <a:lstStyle/>
        <a:p>
          <a:endParaRPr lang="fr-FR"/>
        </a:p>
      </dgm:t>
    </dgm:pt>
    <dgm:pt modelId="{D478DA9C-9444-482A-89A1-F38B6600FAA6}">
      <dgm:prSet phldrT="[Texte]"/>
      <dgm:spPr/>
      <dgm:t>
        <a:bodyPr/>
        <a:lstStyle/>
        <a:p>
          <a:r>
            <a:rPr lang="fr-FR" b="1" dirty="0"/>
            <a:t>Garçons éloignés</a:t>
          </a:r>
        </a:p>
      </dgm:t>
    </dgm:pt>
    <dgm:pt modelId="{A1FAA3F0-A4CC-43CE-BE56-C2366E3DFFC2}" type="parTrans" cxnId="{F373B823-B982-41B2-9EA8-143525350A70}">
      <dgm:prSet/>
      <dgm:spPr/>
      <dgm:t>
        <a:bodyPr/>
        <a:lstStyle/>
        <a:p>
          <a:endParaRPr lang="fr-FR"/>
        </a:p>
      </dgm:t>
    </dgm:pt>
    <dgm:pt modelId="{C099632F-BCCD-45F5-AE20-BE71179650D6}" type="sibTrans" cxnId="{F373B823-B982-41B2-9EA8-143525350A70}">
      <dgm:prSet/>
      <dgm:spPr/>
      <dgm:t>
        <a:bodyPr/>
        <a:lstStyle/>
        <a:p>
          <a:endParaRPr lang="fr-FR"/>
        </a:p>
      </dgm:t>
    </dgm:pt>
    <dgm:pt modelId="{E83E567D-D9C9-4EBC-B1C3-15C6783EACCE}">
      <dgm:prSet phldrT="[Texte]"/>
      <dgm:spPr/>
      <dgm:t>
        <a:bodyPr/>
        <a:lstStyle/>
        <a:p>
          <a:r>
            <a:rPr lang="fr-FR" dirty="0"/>
            <a:t>Filles éloignées	</a:t>
          </a:r>
        </a:p>
      </dgm:t>
    </dgm:pt>
    <dgm:pt modelId="{9EC42B93-7500-423A-82A9-1E996C9F21E0}" type="parTrans" cxnId="{198D2061-7A89-4209-BC11-253625FD48C2}">
      <dgm:prSet/>
      <dgm:spPr/>
      <dgm:t>
        <a:bodyPr/>
        <a:lstStyle/>
        <a:p>
          <a:endParaRPr lang="fr-FR"/>
        </a:p>
      </dgm:t>
    </dgm:pt>
    <dgm:pt modelId="{3702F7B4-0059-4E7A-BD52-3DED3D8ED56C}" type="sibTrans" cxnId="{198D2061-7A89-4209-BC11-253625FD48C2}">
      <dgm:prSet/>
      <dgm:spPr/>
      <dgm:t>
        <a:bodyPr/>
        <a:lstStyle/>
        <a:p>
          <a:endParaRPr lang="fr-FR"/>
        </a:p>
      </dgm:t>
    </dgm:pt>
    <dgm:pt modelId="{FDACA603-AFA8-4032-A75C-EE2E7ECF897E}" type="pres">
      <dgm:prSet presAssocID="{0073DBB6-F711-4727-8DC7-8827622692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A7F38B7-F2BD-431B-9803-A0CE5C8E407C}" type="pres">
      <dgm:prSet presAssocID="{CEB12A74-3AFF-4719-901E-FDC006D29E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030B72-365D-42CF-A3B7-30E1A70BD8FF}" type="pres">
      <dgm:prSet presAssocID="{CEB12A74-3AFF-4719-901E-FDC006D29E5F}" presName="spNode" presStyleCnt="0"/>
      <dgm:spPr/>
    </dgm:pt>
    <dgm:pt modelId="{981D622A-01F3-4E57-957F-7BAE64C28658}" type="pres">
      <dgm:prSet presAssocID="{4BD087BB-B7DE-42CE-93CB-CB005EE179B9}" presName="sibTrans" presStyleLbl="sibTrans1D1" presStyleIdx="0" presStyleCnt="4"/>
      <dgm:spPr/>
      <dgm:t>
        <a:bodyPr/>
        <a:lstStyle/>
        <a:p>
          <a:endParaRPr lang="fr-FR"/>
        </a:p>
      </dgm:t>
    </dgm:pt>
    <dgm:pt modelId="{8DB4BECC-D1C8-4223-8642-EE988250EDEC}" type="pres">
      <dgm:prSet presAssocID="{A97723C3-E352-4332-B5ED-3160AB0D1697}" presName="node" presStyleLbl="node1" presStyleIdx="1" presStyleCnt="4" custRadScaleRad="121703" custRadScaleInc="-480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56A020-FD8C-4887-832D-D91ABE5E6CA1}" type="pres">
      <dgm:prSet presAssocID="{A97723C3-E352-4332-B5ED-3160AB0D1697}" presName="spNode" presStyleCnt="0"/>
      <dgm:spPr/>
    </dgm:pt>
    <dgm:pt modelId="{57C5CAAD-D056-46C0-BB02-8B38CEAFB230}" type="pres">
      <dgm:prSet presAssocID="{377CCBCD-3C13-4495-9ED8-50A505FADA89}" presName="sibTrans" presStyleLbl="sibTrans1D1" presStyleIdx="1" presStyleCnt="4"/>
      <dgm:spPr/>
      <dgm:t>
        <a:bodyPr/>
        <a:lstStyle/>
        <a:p>
          <a:endParaRPr lang="fr-FR"/>
        </a:p>
      </dgm:t>
    </dgm:pt>
    <dgm:pt modelId="{4C1045F9-85A5-4C98-BE3F-8A7EEF73829E}" type="pres">
      <dgm:prSet presAssocID="{D478DA9C-9444-482A-89A1-F38B6600FAA6}" presName="node" presStyleLbl="node1" presStyleIdx="2" presStyleCnt="4" custRadScaleRad="90803" custRadScaleInc="-1770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DCF635-EBB4-4979-A1B9-2BE69C5A2182}" type="pres">
      <dgm:prSet presAssocID="{D478DA9C-9444-482A-89A1-F38B6600FAA6}" presName="spNode" presStyleCnt="0"/>
      <dgm:spPr/>
    </dgm:pt>
    <dgm:pt modelId="{BDC1BBBE-C31D-401B-AAB9-2C07771F81F3}" type="pres">
      <dgm:prSet presAssocID="{C099632F-BCCD-45F5-AE20-BE71179650D6}" presName="sibTrans" presStyleLbl="sibTrans1D1" presStyleIdx="2" presStyleCnt="4"/>
      <dgm:spPr/>
      <dgm:t>
        <a:bodyPr/>
        <a:lstStyle/>
        <a:p>
          <a:endParaRPr lang="fr-FR"/>
        </a:p>
      </dgm:t>
    </dgm:pt>
    <dgm:pt modelId="{F9B7F8CB-276C-4C6B-AD62-8BD3591BE6ED}" type="pres">
      <dgm:prSet presAssocID="{E83E567D-D9C9-4EBC-B1C3-15C6783EACCE}" presName="node" presStyleLbl="node1" presStyleIdx="3" presStyleCnt="4" custRadScaleRad="84175" custRadScaleInc="-1172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C06656-EA04-49DC-AC44-0AA72C266FAF}" type="pres">
      <dgm:prSet presAssocID="{E83E567D-D9C9-4EBC-B1C3-15C6783EACCE}" presName="spNode" presStyleCnt="0"/>
      <dgm:spPr/>
    </dgm:pt>
    <dgm:pt modelId="{6E3BC3B1-6C80-4668-9147-F2505DECB8D0}" type="pres">
      <dgm:prSet presAssocID="{3702F7B4-0059-4E7A-BD52-3DED3D8ED56C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27CA01F6-3628-4F46-B383-CFD59AB830CF}" type="presOf" srcId="{A97723C3-E352-4332-B5ED-3160AB0D1697}" destId="{8DB4BECC-D1C8-4223-8642-EE988250EDEC}" srcOrd="0" destOrd="0" presId="urn:microsoft.com/office/officeart/2005/8/layout/cycle6"/>
    <dgm:cxn modelId="{198D2061-7A89-4209-BC11-253625FD48C2}" srcId="{0073DBB6-F711-4727-8DC7-882762269253}" destId="{E83E567D-D9C9-4EBC-B1C3-15C6783EACCE}" srcOrd="3" destOrd="0" parTransId="{9EC42B93-7500-423A-82A9-1E996C9F21E0}" sibTransId="{3702F7B4-0059-4E7A-BD52-3DED3D8ED56C}"/>
    <dgm:cxn modelId="{8597F086-F26F-46F3-B9A9-A9B7286CCD6D}" type="presOf" srcId="{0073DBB6-F711-4727-8DC7-882762269253}" destId="{FDACA603-AFA8-4032-A75C-EE2E7ECF897E}" srcOrd="0" destOrd="0" presId="urn:microsoft.com/office/officeart/2005/8/layout/cycle6"/>
    <dgm:cxn modelId="{0B4D53D9-E814-4715-B004-68D217D3860E}" type="presOf" srcId="{377CCBCD-3C13-4495-9ED8-50A505FADA89}" destId="{57C5CAAD-D056-46C0-BB02-8B38CEAFB230}" srcOrd="0" destOrd="0" presId="urn:microsoft.com/office/officeart/2005/8/layout/cycle6"/>
    <dgm:cxn modelId="{D0E3E54D-574A-42C2-86C5-010AC787B39E}" type="presOf" srcId="{4BD087BB-B7DE-42CE-93CB-CB005EE179B9}" destId="{981D622A-01F3-4E57-957F-7BAE64C28658}" srcOrd="0" destOrd="0" presId="urn:microsoft.com/office/officeart/2005/8/layout/cycle6"/>
    <dgm:cxn modelId="{18C07AD1-F1C1-475B-BA0B-C63CB0AB7828}" type="presOf" srcId="{CEB12A74-3AFF-4719-901E-FDC006D29E5F}" destId="{EA7F38B7-F2BD-431B-9803-A0CE5C8E407C}" srcOrd="0" destOrd="0" presId="urn:microsoft.com/office/officeart/2005/8/layout/cycle6"/>
    <dgm:cxn modelId="{0D8E1E5F-6005-48B8-8AD8-F3DF2B11745B}" type="presOf" srcId="{D478DA9C-9444-482A-89A1-F38B6600FAA6}" destId="{4C1045F9-85A5-4C98-BE3F-8A7EEF73829E}" srcOrd="0" destOrd="0" presId="urn:microsoft.com/office/officeart/2005/8/layout/cycle6"/>
    <dgm:cxn modelId="{16D9EB16-2E17-47FB-8E6B-69118984DC4C}" type="presOf" srcId="{3702F7B4-0059-4E7A-BD52-3DED3D8ED56C}" destId="{6E3BC3B1-6C80-4668-9147-F2505DECB8D0}" srcOrd="0" destOrd="0" presId="urn:microsoft.com/office/officeart/2005/8/layout/cycle6"/>
    <dgm:cxn modelId="{F373B823-B982-41B2-9EA8-143525350A70}" srcId="{0073DBB6-F711-4727-8DC7-882762269253}" destId="{D478DA9C-9444-482A-89A1-F38B6600FAA6}" srcOrd="2" destOrd="0" parTransId="{A1FAA3F0-A4CC-43CE-BE56-C2366E3DFFC2}" sibTransId="{C099632F-BCCD-45F5-AE20-BE71179650D6}"/>
    <dgm:cxn modelId="{08EE1D94-380A-4BE4-954E-3E7CF835D8EE}" type="presOf" srcId="{C099632F-BCCD-45F5-AE20-BE71179650D6}" destId="{BDC1BBBE-C31D-401B-AAB9-2C07771F81F3}" srcOrd="0" destOrd="0" presId="urn:microsoft.com/office/officeart/2005/8/layout/cycle6"/>
    <dgm:cxn modelId="{31F3AD91-15AB-41A1-A2B8-1DFAE66859B2}" type="presOf" srcId="{E83E567D-D9C9-4EBC-B1C3-15C6783EACCE}" destId="{F9B7F8CB-276C-4C6B-AD62-8BD3591BE6ED}" srcOrd="0" destOrd="0" presId="urn:microsoft.com/office/officeart/2005/8/layout/cycle6"/>
    <dgm:cxn modelId="{32ECDA3C-4BF6-4E49-89C7-7A60D93194C0}" srcId="{0073DBB6-F711-4727-8DC7-882762269253}" destId="{A97723C3-E352-4332-B5ED-3160AB0D1697}" srcOrd="1" destOrd="0" parTransId="{47868CB7-DDDD-4ADE-8DE6-6B04CF804752}" sibTransId="{377CCBCD-3C13-4495-9ED8-50A505FADA89}"/>
    <dgm:cxn modelId="{6C2BCF9D-A51C-4617-A3F5-EEA4EB4AE2A6}" srcId="{0073DBB6-F711-4727-8DC7-882762269253}" destId="{CEB12A74-3AFF-4719-901E-FDC006D29E5F}" srcOrd="0" destOrd="0" parTransId="{3EA55D3A-DE45-4DBC-8F36-4016A17B54CD}" sibTransId="{4BD087BB-B7DE-42CE-93CB-CB005EE179B9}"/>
    <dgm:cxn modelId="{4A0B643E-F073-40D4-8F0D-58DE432B1A41}" type="presParOf" srcId="{FDACA603-AFA8-4032-A75C-EE2E7ECF897E}" destId="{EA7F38B7-F2BD-431B-9803-A0CE5C8E407C}" srcOrd="0" destOrd="0" presId="urn:microsoft.com/office/officeart/2005/8/layout/cycle6"/>
    <dgm:cxn modelId="{B1E95F2C-51BD-405E-842D-DDFD7383B9E9}" type="presParOf" srcId="{FDACA603-AFA8-4032-A75C-EE2E7ECF897E}" destId="{91030B72-365D-42CF-A3B7-30E1A70BD8FF}" srcOrd="1" destOrd="0" presId="urn:microsoft.com/office/officeart/2005/8/layout/cycle6"/>
    <dgm:cxn modelId="{48B5A0A8-DE94-4371-B8D1-B78C19763C5C}" type="presParOf" srcId="{FDACA603-AFA8-4032-A75C-EE2E7ECF897E}" destId="{981D622A-01F3-4E57-957F-7BAE64C28658}" srcOrd="2" destOrd="0" presId="urn:microsoft.com/office/officeart/2005/8/layout/cycle6"/>
    <dgm:cxn modelId="{2CE4D39D-4157-49FD-AA2D-7569CDC4D06C}" type="presParOf" srcId="{FDACA603-AFA8-4032-A75C-EE2E7ECF897E}" destId="{8DB4BECC-D1C8-4223-8642-EE988250EDEC}" srcOrd="3" destOrd="0" presId="urn:microsoft.com/office/officeart/2005/8/layout/cycle6"/>
    <dgm:cxn modelId="{88D110AE-085B-4138-AA6B-526C9504A9C5}" type="presParOf" srcId="{FDACA603-AFA8-4032-A75C-EE2E7ECF897E}" destId="{F556A020-FD8C-4887-832D-D91ABE5E6CA1}" srcOrd="4" destOrd="0" presId="urn:microsoft.com/office/officeart/2005/8/layout/cycle6"/>
    <dgm:cxn modelId="{A7584F11-C21E-41A0-B950-7A760A31F996}" type="presParOf" srcId="{FDACA603-AFA8-4032-A75C-EE2E7ECF897E}" destId="{57C5CAAD-D056-46C0-BB02-8B38CEAFB230}" srcOrd="5" destOrd="0" presId="urn:microsoft.com/office/officeart/2005/8/layout/cycle6"/>
    <dgm:cxn modelId="{3851E418-3B39-4CAF-BC57-51640788D81A}" type="presParOf" srcId="{FDACA603-AFA8-4032-A75C-EE2E7ECF897E}" destId="{4C1045F9-85A5-4C98-BE3F-8A7EEF73829E}" srcOrd="6" destOrd="0" presId="urn:microsoft.com/office/officeart/2005/8/layout/cycle6"/>
    <dgm:cxn modelId="{E3C90670-3A9D-49CF-B6D2-37D707ED06D2}" type="presParOf" srcId="{FDACA603-AFA8-4032-A75C-EE2E7ECF897E}" destId="{CADCF635-EBB4-4979-A1B9-2BE69C5A2182}" srcOrd="7" destOrd="0" presId="urn:microsoft.com/office/officeart/2005/8/layout/cycle6"/>
    <dgm:cxn modelId="{9C597115-3AFB-4CBC-AB2F-957CC918762C}" type="presParOf" srcId="{FDACA603-AFA8-4032-A75C-EE2E7ECF897E}" destId="{BDC1BBBE-C31D-401B-AAB9-2C07771F81F3}" srcOrd="8" destOrd="0" presId="urn:microsoft.com/office/officeart/2005/8/layout/cycle6"/>
    <dgm:cxn modelId="{427FD127-E8D6-4294-A81B-BE99543B6EFB}" type="presParOf" srcId="{FDACA603-AFA8-4032-A75C-EE2E7ECF897E}" destId="{F9B7F8CB-276C-4C6B-AD62-8BD3591BE6ED}" srcOrd="9" destOrd="0" presId="urn:microsoft.com/office/officeart/2005/8/layout/cycle6"/>
    <dgm:cxn modelId="{E848A779-507D-49A8-9ED4-C7112B01A05A}" type="presParOf" srcId="{FDACA603-AFA8-4032-A75C-EE2E7ECF897E}" destId="{3AC06656-EA04-49DC-AC44-0AA72C266FAF}" srcOrd="10" destOrd="0" presId="urn:microsoft.com/office/officeart/2005/8/layout/cycle6"/>
    <dgm:cxn modelId="{35B203BF-EC99-46F8-842F-FC17F880D8BF}" type="presParOf" srcId="{FDACA603-AFA8-4032-A75C-EE2E7ECF897E}" destId="{6E3BC3B1-6C80-4668-9147-F2505DECB8D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7B89E-9C6D-4D3F-8F3D-B3D9DB70D156}">
      <dsp:nvSpPr>
        <dsp:cNvPr id="0" name=""/>
        <dsp:cNvSpPr/>
      </dsp:nvSpPr>
      <dsp:spPr>
        <a:xfrm>
          <a:off x="2363993" y="318786"/>
          <a:ext cx="2705928" cy="107227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8691D-A117-4354-B9EB-519B945CE845}">
      <dsp:nvSpPr>
        <dsp:cNvPr id="0" name=""/>
        <dsp:cNvSpPr/>
      </dsp:nvSpPr>
      <dsp:spPr>
        <a:xfrm>
          <a:off x="3496370" y="2560101"/>
          <a:ext cx="524535" cy="33570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3B7D2-0F67-4D80-A8B9-24BDE7B783BE}">
      <dsp:nvSpPr>
        <dsp:cNvPr id="0" name=""/>
        <dsp:cNvSpPr/>
      </dsp:nvSpPr>
      <dsp:spPr>
        <a:xfrm>
          <a:off x="-134188" y="2606396"/>
          <a:ext cx="7734395" cy="77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Offre </a:t>
          </a:r>
          <a:r>
            <a:rPr lang="fr-FR" sz="1400" b="1" kern="1200" dirty="0"/>
            <a:t>du club </a:t>
          </a:r>
          <a:r>
            <a:rPr lang="fr-FR" sz="1400" b="1" kern="1200" dirty="0" smtClean="0"/>
            <a:t>adaptée </a:t>
          </a:r>
          <a:r>
            <a:rPr lang="fr-FR" sz="1400" b="1" kern="1200" dirty="0"/>
            <a:t>aux attentes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des jeunes et de leurs familles et de l’EPLE</a:t>
          </a:r>
          <a:endParaRPr lang="fr-FR" sz="1400" b="1" kern="1200" dirty="0"/>
        </a:p>
      </dsp:txBody>
      <dsp:txXfrm>
        <a:off x="-134188" y="2606396"/>
        <a:ext cx="7734395" cy="775713"/>
      </dsp:txXfrm>
    </dsp:sp>
    <dsp:sp modelId="{F3175303-236D-4B6E-830C-03AC7FEEB8A2}">
      <dsp:nvSpPr>
        <dsp:cNvPr id="0" name=""/>
        <dsp:cNvSpPr/>
      </dsp:nvSpPr>
      <dsp:spPr>
        <a:xfrm>
          <a:off x="3286555" y="1615941"/>
          <a:ext cx="944164" cy="944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Clubs</a:t>
          </a:r>
        </a:p>
      </dsp:txBody>
      <dsp:txXfrm>
        <a:off x="3424825" y="1754211"/>
        <a:ext cx="667624" cy="667624"/>
      </dsp:txXfrm>
    </dsp:sp>
    <dsp:sp modelId="{8C68113E-26B3-42D1-80CB-C17CD612D5ED}">
      <dsp:nvSpPr>
        <dsp:cNvPr id="0" name=""/>
        <dsp:cNvSpPr/>
      </dsp:nvSpPr>
      <dsp:spPr>
        <a:xfrm>
          <a:off x="3596317" y="229844"/>
          <a:ext cx="1193131" cy="114531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Attentes </a:t>
          </a:r>
          <a:r>
            <a:rPr lang="fr-FR" sz="1200" kern="1200" dirty="0" smtClean="0"/>
            <a:t>des jeunes / familles</a:t>
          </a:r>
          <a:endParaRPr lang="fr-FR" sz="1200" kern="1200" dirty="0"/>
        </a:p>
      </dsp:txBody>
      <dsp:txXfrm>
        <a:off x="3771047" y="397572"/>
        <a:ext cx="843671" cy="809862"/>
      </dsp:txXfrm>
    </dsp:sp>
    <dsp:sp modelId="{2DE7C127-7B68-4FCC-8D25-FB39F558B50A}">
      <dsp:nvSpPr>
        <dsp:cNvPr id="0" name=""/>
        <dsp:cNvSpPr/>
      </dsp:nvSpPr>
      <dsp:spPr>
        <a:xfrm>
          <a:off x="2447544" y="195219"/>
          <a:ext cx="1220984" cy="124620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Attentes </a:t>
          </a:r>
          <a:r>
            <a:rPr lang="fr-FR" sz="1200" kern="1200" dirty="0" smtClean="0"/>
            <a:t>du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collège</a:t>
          </a:r>
          <a:endParaRPr lang="fr-FR" sz="1200" kern="1200" dirty="0"/>
        </a:p>
      </dsp:txBody>
      <dsp:txXfrm>
        <a:off x="2626353" y="377721"/>
        <a:ext cx="863366" cy="881198"/>
      </dsp:txXfrm>
    </dsp:sp>
    <dsp:sp modelId="{34FE6304-22CE-4418-A89C-74BA4A590676}">
      <dsp:nvSpPr>
        <dsp:cNvPr id="0" name=""/>
        <dsp:cNvSpPr/>
      </dsp:nvSpPr>
      <dsp:spPr>
        <a:xfrm>
          <a:off x="2303185" y="281584"/>
          <a:ext cx="2859648" cy="2387895"/>
        </a:xfrm>
        <a:prstGeom prst="funnel">
          <a:avLst/>
        </a:prstGeom>
        <a:solidFill>
          <a:srgbClr val="0070C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F38B7-F2BD-431B-9803-A0CE5C8E407C}">
      <dsp:nvSpPr>
        <dsp:cNvPr id="0" name=""/>
        <dsp:cNvSpPr/>
      </dsp:nvSpPr>
      <dsp:spPr>
        <a:xfrm>
          <a:off x="3244670" y="1294"/>
          <a:ext cx="1335310" cy="8679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Handicap</a:t>
          </a:r>
        </a:p>
      </dsp:txBody>
      <dsp:txXfrm>
        <a:off x="3287040" y="43664"/>
        <a:ext cx="1250570" cy="783211"/>
      </dsp:txXfrm>
    </dsp:sp>
    <dsp:sp modelId="{981D622A-01F3-4E57-957F-7BAE64C28658}">
      <dsp:nvSpPr>
        <dsp:cNvPr id="0" name=""/>
        <dsp:cNvSpPr/>
      </dsp:nvSpPr>
      <dsp:spPr>
        <a:xfrm>
          <a:off x="2988602" y="591513"/>
          <a:ext cx="2868469" cy="2868469"/>
        </a:xfrm>
        <a:custGeom>
          <a:avLst/>
          <a:gdLst/>
          <a:ahLst/>
          <a:cxnLst/>
          <a:rect l="0" t="0" r="0" b="0"/>
          <a:pathLst>
            <a:path>
              <a:moveTo>
                <a:pt x="1600687" y="9691"/>
              </a:moveTo>
              <a:arcTo wR="1434234" hR="1434234" stAng="16599876" swAng="224259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4BECC-D1C8-4223-8642-EE988250EDEC}">
      <dsp:nvSpPr>
        <dsp:cNvPr id="0" name=""/>
        <dsp:cNvSpPr/>
      </dsp:nvSpPr>
      <dsp:spPr>
        <a:xfrm>
          <a:off x="4935302" y="1001297"/>
          <a:ext cx="1335310" cy="8679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Pathologies</a:t>
          </a:r>
        </a:p>
      </dsp:txBody>
      <dsp:txXfrm>
        <a:off x="4977672" y="1043667"/>
        <a:ext cx="1250570" cy="783211"/>
      </dsp:txXfrm>
    </dsp:sp>
    <dsp:sp modelId="{57C5CAAD-D056-46C0-BB02-8B38CEAFB230}">
      <dsp:nvSpPr>
        <dsp:cNvPr id="0" name=""/>
        <dsp:cNvSpPr/>
      </dsp:nvSpPr>
      <dsp:spPr>
        <a:xfrm>
          <a:off x="3166871" y="-534706"/>
          <a:ext cx="2868469" cy="2868469"/>
        </a:xfrm>
        <a:custGeom>
          <a:avLst/>
          <a:gdLst/>
          <a:ahLst/>
          <a:cxnLst/>
          <a:rect l="0" t="0" r="0" b="0"/>
          <a:pathLst>
            <a:path>
              <a:moveTo>
                <a:pt x="2486885" y="2408377"/>
              </a:moveTo>
              <a:arcTo wR="1434234" hR="1434234" stAng="2566905" swAng="142339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045F9-85A5-4C98-BE3F-8A7EEF73829E}">
      <dsp:nvSpPr>
        <dsp:cNvPr id="0" name=""/>
        <dsp:cNvSpPr/>
      </dsp:nvSpPr>
      <dsp:spPr>
        <a:xfrm>
          <a:off x="4286294" y="2217244"/>
          <a:ext cx="1335310" cy="8679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/>
            <a:t>Garçons éloignés</a:t>
          </a:r>
        </a:p>
      </dsp:txBody>
      <dsp:txXfrm>
        <a:off x="4328664" y="2259614"/>
        <a:ext cx="1250570" cy="783211"/>
      </dsp:txXfrm>
    </dsp:sp>
    <dsp:sp modelId="{BDC1BBBE-C31D-401B-AAB9-2C07771F81F3}">
      <dsp:nvSpPr>
        <dsp:cNvPr id="0" name=""/>
        <dsp:cNvSpPr/>
      </dsp:nvSpPr>
      <dsp:spPr>
        <a:xfrm>
          <a:off x="2629258" y="251949"/>
          <a:ext cx="2868469" cy="2868469"/>
        </a:xfrm>
        <a:custGeom>
          <a:avLst/>
          <a:gdLst/>
          <a:ahLst/>
          <a:cxnLst/>
          <a:rect l="0" t="0" r="0" b="0"/>
          <a:pathLst>
            <a:path>
              <a:moveTo>
                <a:pt x="1741371" y="2835197"/>
              </a:moveTo>
              <a:arcTo wR="1434234" hR="1434234" stAng="4658072" swAng="214609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7F8CB-276C-4C6B-AD62-8BD3591BE6ED}">
      <dsp:nvSpPr>
        <dsp:cNvPr id="0" name=""/>
        <dsp:cNvSpPr/>
      </dsp:nvSpPr>
      <dsp:spPr>
        <a:xfrm>
          <a:off x="2257771" y="2130887"/>
          <a:ext cx="1335310" cy="8679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Filles éloignées	</a:t>
          </a:r>
        </a:p>
      </dsp:txBody>
      <dsp:txXfrm>
        <a:off x="2300141" y="2173257"/>
        <a:ext cx="1250570" cy="783211"/>
      </dsp:txXfrm>
    </dsp:sp>
    <dsp:sp modelId="{6E3BC3B1-6C80-4668-9147-F2505DECB8D0}">
      <dsp:nvSpPr>
        <dsp:cNvPr id="0" name=""/>
        <dsp:cNvSpPr/>
      </dsp:nvSpPr>
      <dsp:spPr>
        <a:xfrm>
          <a:off x="2679672" y="306728"/>
          <a:ext cx="2868469" cy="2868469"/>
        </a:xfrm>
        <a:custGeom>
          <a:avLst/>
          <a:gdLst/>
          <a:ahLst/>
          <a:cxnLst/>
          <a:rect l="0" t="0" r="0" b="0"/>
          <a:pathLst>
            <a:path>
              <a:moveTo>
                <a:pt x="49721" y="1808605"/>
              </a:moveTo>
              <a:arcTo wR="1434234" hR="1434234" stAng="9892148" swAng="403084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2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72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2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7A9EBB-5B1B-8545-BCF9-CE91C3E8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19" y="1"/>
            <a:ext cx="2951151" cy="187184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65D8502-B56D-4AA0-B897-948FB2CE0797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2C23F61-A3A9-4F4D-B103-0A3A8CEBC19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-3850783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4AB1A4-9C5A-6F02-BDC7-D36CCC0AF433}"/>
              </a:ext>
            </a:extLst>
          </p:cNvPr>
          <p:cNvSpPr/>
          <p:nvPr userDrawn="1"/>
        </p:nvSpPr>
        <p:spPr>
          <a:xfrm rot="10800000">
            <a:off x="4061314" y="0"/>
            <a:ext cx="8130685" cy="6858000"/>
          </a:xfrm>
          <a:prstGeom prst="rect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6B603C9A-1236-925A-29C2-02658FA8E4D6}"/>
              </a:ext>
            </a:extLst>
          </p:cNvPr>
          <p:cNvSpPr/>
          <p:nvPr userDrawn="1"/>
        </p:nvSpPr>
        <p:spPr>
          <a:xfrm flipH="1">
            <a:off x="1431806" y="1"/>
            <a:ext cx="2629510" cy="6857999"/>
          </a:xfrm>
          <a:prstGeom prst="rtTriangle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0A5E888-F0C9-295D-F5A2-6FB3DC9B022B}"/>
              </a:ext>
            </a:extLst>
          </p:cNvPr>
          <p:cNvCxnSpPr>
            <a:cxnSpLocks/>
          </p:cNvCxnSpPr>
          <p:nvPr userDrawn="1"/>
        </p:nvCxnSpPr>
        <p:spPr>
          <a:xfrm>
            <a:off x="3629385" y="2450969"/>
            <a:ext cx="85626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875F89B-7A84-F3BC-F649-B8EF6D233E2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629386" y="2777440"/>
            <a:ext cx="3817938" cy="1008062"/>
          </a:xfrm>
        </p:spPr>
        <p:txBody>
          <a:bodyPr/>
          <a:lstStyle>
            <a:lvl1pPr marL="0">
              <a:lnSpc>
                <a:spcPts val="4100"/>
              </a:lnSpc>
              <a:spcAft>
                <a:spcPts val="0"/>
              </a:spcAft>
              <a:defRPr sz="4000" b="1" i="0" cap="all" baseline="0">
                <a:ln w="127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+mj-lt"/>
              </a:defRPr>
            </a:lvl1pPr>
            <a:lvl2pPr marL="239994" indent="0">
              <a:buNone/>
              <a:defRPr sz="18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Titre du document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7B52E797-2B8F-1268-66E1-8F287DD8096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629386" y="4278422"/>
            <a:ext cx="3817938" cy="1634695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</a:bodyPr>
          <a:lstStyle>
            <a:lvl1pPr marL="0">
              <a:lnSpc>
                <a:spcPts val="3900"/>
              </a:lnSpc>
              <a:spcAft>
                <a:spcPts val="0"/>
              </a:spcAft>
              <a:defRPr sz="3600" b="0" i="0" cap="all" baseline="0">
                <a:ln w="19050"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239994" indent="0">
              <a:buNone/>
              <a:defRPr sz="18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Titre du document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F3714AF-1E44-C54A-A9F2-5B555BC79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1368306" y="1"/>
            <a:ext cx="2629510" cy="6857999"/>
          </a:xfrm>
          <a:prstGeom prst="line">
            <a:avLst/>
          </a:prstGeom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2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rectangle 21">
            <a:extLst>
              <a:ext uri="{FF2B5EF4-FFF2-40B4-BE49-F238E27FC236}">
                <a16:creationId xmlns:a16="http://schemas.microsoft.com/office/drawing/2014/main" id="{51EEF11C-08D2-578B-649F-2E09BBDF67F6}"/>
              </a:ext>
            </a:extLst>
          </p:cNvPr>
          <p:cNvSpPr/>
          <p:nvPr userDrawn="1"/>
        </p:nvSpPr>
        <p:spPr>
          <a:xfrm flipH="1">
            <a:off x="10566400" y="2618292"/>
            <a:ext cx="1625598" cy="4239707"/>
          </a:xfrm>
          <a:prstGeom prst="rtTriangle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F3446A-D86D-5F7E-0745-AA469D0CB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8866" y="1511498"/>
            <a:ext cx="6294268" cy="903227"/>
          </a:xfrm>
        </p:spPr>
        <p:txBody>
          <a:bodyPr>
            <a:normAutofit/>
          </a:bodyPr>
          <a:lstStyle>
            <a:lvl1pPr>
              <a:defRPr sz="3000" cap="all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 sur plusieurs lignes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7F2132E-407A-1A2B-035B-E3B8355A6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9575" y="2799976"/>
            <a:ext cx="6292850" cy="351597"/>
          </a:xfrm>
          <a:solidFill>
            <a:srgbClr val="00C28F">
              <a:alpha val="30196"/>
            </a:srgbClr>
          </a:solidFill>
        </p:spPr>
        <p:txBody>
          <a:bodyPr/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9D08D841-E5CA-6DE0-B8D7-1B6A66843908}"/>
              </a:ext>
            </a:extLst>
          </p:cNvPr>
          <p:cNvSpPr/>
          <p:nvPr userDrawn="1"/>
        </p:nvSpPr>
        <p:spPr>
          <a:xfrm rot="10800000" flipH="1">
            <a:off x="-6207" y="0"/>
            <a:ext cx="1784207" cy="4653374"/>
          </a:xfrm>
          <a:prstGeom prst="rtTriangle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147DD-4762-C3BE-DB7C-CB26DD16F2E5}"/>
              </a:ext>
            </a:extLst>
          </p:cNvPr>
          <p:cNvSpPr/>
          <p:nvPr userDrawn="1"/>
        </p:nvSpPr>
        <p:spPr>
          <a:xfrm>
            <a:off x="0" y="0"/>
            <a:ext cx="3164137" cy="119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9DC159-29BA-A28F-ABA2-E6731C239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8539" y="122470"/>
            <a:ext cx="1428812" cy="9062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8A2CF5-A35F-56EA-6062-181C9853CA3E}"/>
              </a:ext>
            </a:extLst>
          </p:cNvPr>
          <p:cNvSpPr/>
          <p:nvPr userDrawn="1"/>
        </p:nvSpPr>
        <p:spPr>
          <a:xfrm>
            <a:off x="0" y="6138013"/>
            <a:ext cx="12192000" cy="71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0B7E9822-0537-2953-CD06-4834A1CE3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A2C23F61-A3A9-4F4D-B103-0A3A8CEBC191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C2E93F13-37FE-9B2B-40CB-0CCD727F2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2C968E5-9378-3E64-960F-46BEA64D010C}"/>
              </a:ext>
            </a:extLst>
          </p:cNvPr>
          <p:cNvCxnSpPr>
            <a:cxnSpLocks/>
          </p:cNvCxnSpPr>
          <p:nvPr userDrawn="1"/>
        </p:nvCxnSpPr>
        <p:spPr>
          <a:xfrm>
            <a:off x="420937" y="6373531"/>
            <a:ext cx="11244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6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44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4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50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7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9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2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2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A594-80DA-4AF7-A6BA-5ABF1261FD63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gerbouger.fr/bouger-plus/test-de-niveau-d-activite-physique-et-de-sedentarite-des-adultes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onaps.fr/report-card/" TargetMode="External"/><Relationship Id="rId7" Type="http://schemas.openxmlformats.org/officeDocument/2006/relationships/hyperlink" Target="https://onaps.fr/outils-devaluation/" TargetMode="External"/><Relationship Id="rId12" Type="http://schemas.openxmlformats.org/officeDocument/2006/relationships/hyperlink" Target="https://hal.univ-lorraine.fr/tel-01752566/document" TargetMode="External"/><Relationship Id="rId2" Type="http://schemas.openxmlformats.org/officeDocument/2006/relationships/hyperlink" Target="https://pole-sante.creps-vichy.sports.gouv.fr/?page_id=1017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nreppop.com/" TargetMode="External"/><Relationship Id="rId11" Type="http://schemas.openxmlformats.org/officeDocument/2006/relationships/hyperlink" Target="file:///C:\Users\ppanier\Downloads\154265_1347.pdf" TargetMode="External"/><Relationship Id="rId5" Type="http://schemas.openxmlformats.org/officeDocument/2006/relationships/hyperlink" Target="https://www.vidal.fr/sante/sport/infos-sport-medicosport-sante/" TargetMode="External"/><Relationship Id="rId10" Type="http://schemas.openxmlformats.org/officeDocument/2006/relationships/hyperlink" Target="https://mets-up.com/" TargetMode="External"/><Relationship Id="rId4" Type="http://schemas.openxmlformats.org/officeDocument/2006/relationships/hyperlink" Target="https://pourunefranceenforme.fr/nous-sommes-face-a-un-tsunami-dinactivite-physique-et-surtout-de-sedentarite/" TargetMode="External"/><Relationship Id="rId9" Type="http://schemas.openxmlformats.org/officeDocument/2006/relationships/hyperlink" Target="https://onaps.fr/wp-content/uploads/2021/04/Onaps_Un-pour-tous_05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prnsi.creps-pdl.fr/sport-inclusion-sociale/association-rebonds/" TargetMode="External"/><Relationship Id="rId2" Type="http://schemas.openxmlformats.org/officeDocument/2006/relationships/hyperlink" Target="https://guides.prnsi.creps-pdl.fr/sport-inclusion-sociale/action-prevention-sport-1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www.citeseducatives.fr/sites/default/files/article/files/2023/03/06/Guide_Sport_Cites_Educative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prnsi.creps-pdl.fr/sport-inclusion-sociale/royaleuropa-kraainem-football-club/" TargetMode="External"/><Relationship Id="rId2" Type="http://schemas.openxmlformats.org/officeDocument/2006/relationships/hyperlink" Target="https://eduscol.education.fr/1190/les-eleves-allophones-nouvellement-arrives-et-les-enfants-issus-de-familles-itinerantes-et-de-voyageur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enseigner.tv5monde.com/fiches-pedagogiques-fle/sport-416" TargetMode="External"/><Relationship Id="rId4" Type="http://schemas.openxmlformats.org/officeDocument/2006/relationships/hyperlink" Target="https://eduscol.education.fr/1191/ressources-pour-l-accueil-et-la-scolarisation-des-eleves-allophones-nouvellement-arrives-ean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etiteplanete.org/mpp-scolaire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coursedescartables.action-education.org/challenge-connect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ctualitesjeuxvideo.fr/avec-les-jeux-video-sporty-peppers-propose-une-nouvelle-facon-de-faire-du-sport/" TargetMode="External"/><Relationship Id="rId5" Type="http://schemas.openxmlformats.org/officeDocument/2006/relationships/hyperlink" Target="https://www.actibloom.com/actualites/30-apq-lapplication-mobile-gratuite-pour-pratiquer-lactivite-physique-lecole.html" TargetMode="External"/><Relationship Id="rId4" Type="http://schemas.openxmlformats.org/officeDocument/2006/relationships/hyperlink" Target="https://u-paris.fr/tous_en_forme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ineverse.com/" TargetMode="External"/><Relationship Id="rId3" Type="http://schemas.openxmlformats.org/officeDocument/2006/relationships/hyperlink" Target="https://www.neoxperiences.com/" TargetMode="External"/><Relationship Id="rId7" Type="http://schemas.openxmlformats.org/officeDocument/2006/relationships/hyperlink" Target="https://www.google.com/search?q=danse+VR&amp;rlz=1C1GCEU_frFR884FR884&amp;oq=danse+VR&amp;aqs=chrome..69i57j0i10i433i512j0i10i512j46i10i175i199i512j0i10i512l6.2892j0j4&amp;sourceid=chrome&amp;ie=UTF-8#fpstate=ive&amp;vld=cid:5e5845dd,vid:VqHHrUx_HFI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ww.idema.com/fr-BE/lu-gymnase-interactif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qT2GOnDD6to" TargetMode="External"/><Relationship Id="rId11" Type="http://schemas.openxmlformats.org/officeDocument/2006/relationships/hyperlink" Target="https://www.youtube.com/watch?v=clfllTNq6s4" TargetMode="External"/><Relationship Id="rId5" Type="http://schemas.openxmlformats.org/officeDocument/2006/relationships/hyperlink" Target="https://www.youtube.com/watch?v=V_S75p2sE5c" TargetMode="External"/><Relationship Id="rId10" Type="http://schemas.openxmlformats.org/officeDocument/2006/relationships/hyperlink" Target="https://kayakvr.com/" TargetMode="External"/><Relationship Id="rId4" Type="http://schemas.openxmlformats.org/officeDocument/2006/relationships/hyperlink" Target="https://www.eleven-france.com/jeu" TargetMode="External"/><Relationship Id="rId9" Type="http://schemas.openxmlformats.org/officeDocument/2006/relationships/hyperlink" Target="https://www.fencerv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le-sante.creps-vichy.sports.gouv.fr/" TargetMode="External"/><Relationship Id="rId2" Type="http://schemas.openxmlformats.org/officeDocument/2006/relationships/hyperlink" Target="https://www.sports.gouv.fr/poles-ressources-nationaux-62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fr.linkedin.com/company/c-e-s-h-centre-d-expertise-sport-handicaps?original_referer=https%3A%2F%2Fwww.google.com%2F" TargetMode="External"/><Relationship Id="rId4" Type="http://schemas.openxmlformats.org/officeDocument/2006/relationships/hyperlink" Target="https://www.creps-pdl.sports.gouv.fr/prn-si.present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che.gouv.fr/contenu/telechargement/37786/268347/file/EDUCATION-Livret+6-V2.pdf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.santepubliquefrance.fr/competences-psychosociales-cp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holavie.fr/wp-content/uploads/2023/01/202208_Instruction-interministerielle-de-rentree_CPS_vierge.pdf" TargetMode="External"/><Relationship Id="rId5" Type="http://schemas.openxmlformats.org/officeDocument/2006/relationships/hyperlink" Target="https://eduscol.education.fr/document/1975/download" TargetMode="External"/><Relationship Id="rId4" Type="http://schemas.openxmlformats.org/officeDocument/2006/relationships/image" Target="cid:image001.jpg@01D99C8B.F8B9496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ducation.gouv.fr/bo/2023/Hebdo17/SPOV2311246J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romosante-idf.fr/sinformer/textes-de-reference/concepts-cles-en-promotion-de-la-sante-definitions-et-enjeu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antepubliquefrance.fr/content/download/514531/3803343?version=1#:~:text=Les%20adoles%2D%20centes%20privil%C3%A9gient%20plut%C3%B4t,sport%20en%20club%20%5B7%5D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eseau-canope.fr/apprendre-par-le-jeu/utiliser-les-jeux-dans-sa-pratique-pedagogique/les-jeux-cooperatifs/decouvrir-des-jeux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prnsi.creps-pdl.fr/sport-inclusion-sociale/sport-dans-la-ville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fillactive.ca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ctu.fr/sports/finistere-comment-lutter-contre-le-decrochage-sportif-des-filles_41156981.html" TargetMode="External"/><Relationship Id="rId5" Type="http://schemas.openxmlformats.org/officeDocument/2006/relationships/hyperlink" Target="https://www.sportspourtous.org/fr/notre-expertise/sport-socio-educatif/le-programme-belle-en-sport.html" TargetMode="External"/><Relationship Id="rId4" Type="http://schemas.openxmlformats.org/officeDocument/2006/relationships/hyperlink" Target="https://guides.prnsi.creps-pdl.fr/sport-inclusion-sociale/passerell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iguide.sports.gouv.fr/" TargetMode="External"/><Relationship Id="rId2" Type="http://schemas.openxmlformats.org/officeDocument/2006/relationships/hyperlink" Target="https://www.education.gouv.fr/la-scolarisation-des-eleves-en-situation-de-handicap-1022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www.reseau-canope.fr/cap-ecole-inclusive/amenager-et-adapter/fiche-adaptation/permettre-la-pratique-des-activites-sportives-collectives.html" TargetMode="External"/><Relationship Id="rId4" Type="http://schemas.openxmlformats.org/officeDocument/2006/relationships/hyperlink" Target="https://www.jeunes.gouv.fr/media/1072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594FD6-9B24-02B3-A804-3CDC3A1E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20D2-AC0B-4D2D-B1F3-382954919E0C}" type="datetime1">
              <a:rPr lang="fr-FR" smtClean="0"/>
              <a:t>23/06/2023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E5FAE9-383D-6680-D675-34908A8E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4C077C-C509-2E4D-885E-BC80BECE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B3A59B-34CD-E59C-D500-D9C8A838D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3903" y="3196299"/>
            <a:ext cx="8788096" cy="100806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fr-FR" sz="2800" dirty="0">
                <a:ln w="19050">
                  <a:noFill/>
                </a:ln>
                <a:solidFill>
                  <a:schemeClr val="bg1"/>
                </a:solidFill>
              </a:rPr>
              <a:t>2H de sport en plus par semaine pour les collégiens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3B3E95-319C-B0CD-07B4-B5C399A38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5332" y="5201280"/>
            <a:ext cx="8425238" cy="1044900"/>
          </a:xfrm>
        </p:spPr>
        <p:txBody>
          <a:bodyPr>
            <a:noAutofit/>
          </a:bodyPr>
          <a:lstStyle/>
          <a:p>
            <a:pPr indent="0" algn="ctr">
              <a:lnSpc>
                <a:spcPts val="3000"/>
              </a:lnSpc>
              <a:spcAft>
                <a:spcPts val="600"/>
              </a:spcAft>
              <a:buNone/>
            </a:pPr>
            <a:r>
              <a:rPr lang="fr-FR" sz="2400" b="1" u="sng" dirty="0" smtClean="0"/>
              <a:t>Recommandations aux clubs POUR </a:t>
            </a:r>
            <a:r>
              <a:rPr lang="fr-FR" sz="2400" b="1" u="sng" dirty="0"/>
              <a:t>l’accueil des </a:t>
            </a:r>
            <a:r>
              <a:rPr lang="fr-FR" sz="2400" b="1" u="sng" dirty="0" smtClean="0"/>
              <a:t>publics</a:t>
            </a:r>
          </a:p>
          <a:p>
            <a:pPr indent="0" algn="ctr">
              <a:lnSpc>
                <a:spcPts val="3000"/>
              </a:lnSpc>
              <a:spcAft>
                <a:spcPts val="600"/>
              </a:spcAft>
              <a:buNone/>
            </a:pPr>
            <a:r>
              <a:rPr lang="fr-FR" sz="2400" cap="none" dirty="0" smtClean="0"/>
              <a:t>élaborées par la DS-DGESCO et les pôles ressources nationaux </a:t>
            </a:r>
            <a:endParaRPr lang="fr-FR" sz="2400" cap="none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78257CF-0D27-6147-BD8B-411CD0EFE6A1}"/>
              </a:ext>
            </a:extLst>
          </p:cNvPr>
          <p:cNvCxnSpPr>
            <a:cxnSpLocks/>
          </p:cNvCxnSpPr>
          <p:nvPr/>
        </p:nvCxnSpPr>
        <p:spPr>
          <a:xfrm>
            <a:off x="3629385" y="4548566"/>
            <a:ext cx="85626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0000"/>
            <a:ext cx="2673414" cy="17822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53" y="60000"/>
            <a:ext cx="1379092" cy="16169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76401" y="868465"/>
            <a:ext cx="647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FF00"/>
                </a:solidFill>
              </a:rPr>
              <a:t>Tous les liens de ressources de ce document sont cliquables dès lors que le diaporama est en mode visionneuse</a:t>
            </a:r>
            <a:endParaRPr lang="fr-FR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413103"/>
            <a:ext cx="86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Focus sur les JEUNES atteints de pathologies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80656" y="1738876"/>
            <a:ext cx="9969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Evaluer sa capacité à répondre à tout ou partie de la diversité des pathologies </a:t>
            </a:r>
            <a:r>
              <a:rPr lang="fr-FR" sz="1600" dirty="0" smtClean="0"/>
              <a:t>et </a:t>
            </a:r>
            <a:r>
              <a:rPr lang="fr-FR" sz="1600" b="1" dirty="0" smtClean="0"/>
              <a:t>des facteurs </a:t>
            </a:r>
            <a:r>
              <a:rPr lang="fr-FR" sz="1600" b="1" dirty="0"/>
              <a:t>limitant l’accès à la </a:t>
            </a:r>
            <a:r>
              <a:rPr lang="fr-FR" sz="1600" b="1" dirty="0" smtClean="0"/>
              <a:t>pratique</a:t>
            </a:r>
            <a:r>
              <a:rPr lang="fr-FR" sz="1600" dirty="0" smtClean="0"/>
              <a:t> (limitation minime, modérée ou sévère… intervention en prévention primaire et secondaire) : partenariats locaux à construire avec des acteurs santé...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S’assurer de la formation de l’éducateur sportif </a:t>
            </a:r>
            <a:r>
              <a:rPr lang="fr-FR" sz="1600" dirty="0" smtClean="0"/>
              <a:t>selon le niveau de sévérité de la pathologie pour ne pas se trouver en difficulté et ne pas mettre en échec les adolescents 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Prendre en compte l’impact « regard » </a:t>
            </a:r>
            <a:r>
              <a:rPr lang="fr-FR" sz="1600" dirty="0" smtClean="0"/>
              <a:t>pour des jeunes en situation de surpoids/obésité dans la construction du groupe (diversité composition du groupe) et la nature des situations pédagogiques (individuelles et collectives).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Diversifier les stratégies motivationnelles :</a:t>
            </a:r>
            <a:r>
              <a:rPr lang="fr-FR" sz="1600" dirty="0" smtClean="0"/>
              <a:t> plaisir/intérêt remobilisation par une AP adaptée 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Garder un fil rouge de </a:t>
            </a:r>
            <a:r>
              <a:rPr lang="fr-FR" sz="1600" b="1" dirty="0"/>
              <a:t>condition physique </a:t>
            </a:r>
            <a:r>
              <a:rPr lang="fr-FR" sz="1600" dirty="0"/>
              <a:t>: agilité, équilibre, motricité, souplesse , force, coordination, </a:t>
            </a:r>
            <a:r>
              <a:rPr lang="fr-FR" sz="1600" dirty="0" smtClean="0"/>
              <a:t>endurance</a:t>
            </a:r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37410" y="4279202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024" y="4824897"/>
            <a:ext cx="101730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Réseau de 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573</a:t>
            </a:r>
            <a:r>
              <a:rPr lang="fr-FR" sz="1400" dirty="0" smtClean="0">
                <a:hlinkClick r:id="rId2"/>
              </a:rPr>
              <a:t> 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M</a:t>
            </a:r>
            <a:r>
              <a:rPr lang="fr-FR" sz="1400" dirty="0" smtClean="0">
                <a:hlinkClick r:id="rId2"/>
              </a:rPr>
              <a:t>aison 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S</a:t>
            </a:r>
            <a:r>
              <a:rPr lang="fr-FR" sz="1400" dirty="0" smtClean="0">
                <a:hlinkClick r:id="rId2"/>
              </a:rPr>
              <a:t>port-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S</a:t>
            </a:r>
            <a:r>
              <a:rPr lang="fr-FR" sz="1400" dirty="0" smtClean="0">
                <a:hlinkClick r:id="rId2"/>
              </a:rPr>
              <a:t>anté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3"/>
              </a:rPr>
              <a:t>REPORT CARD travaux ONAPS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4"/>
              </a:rPr>
              <a:t>Etude « inverser </a:t>
            </a:r>
            <a:r>
              <a:rPr lang="fr-FR" sz="1400" dirty="0">
                <a:hlinkClick r:id="rId4"/>
              </a:rPr>
              <a:t>les </a:t>
            </a:r>
            <a:r>
              <a:rPr lang="fr-FR" sz="1400" dirty="0" smtClean="0">
                <a:hlinkClick r:id="rId4"/>
              </a:rPr>
              <a:t>courbes » F.CARRE</a:t>
            </a:r>
            <a:endParaRPr lang="fr-FR" sz="1400" dirty="0" smtClean="0"/>
          </a:p>
          <a:p>
            <a:r>
              <a:rPr lang="fr-FR" sz="1400" dirty="0" err="1" smtClean="0">
                <a:hlinkClick r:id="rId5"/>
              </a:rPr>
              <a:t>Médicosport</a:t>
            </a:r>
            <a:r>
              <a:rPr lang="fr-FR" sz="1400" dirty="0" smtClean="0">
                <a:hlinkClick r:id="rId5"/>
              </a:rPr>
              <a:t> </a:t>
            </a:r>
            <a:r>
              <a:rPr lang="fr-FR" sz="1400" dirty="0" smtClean="0">
                <a:solidFill>
                  <a:schemeClr val="accent4"/>
                </a:solidFill>
                <a:hlinkClick r:id="rId5"/>
              </a:rPr>
              <a:t>Vidal-CNOSF</a:t>
            </a:r>
            <a:r>
              <a:rPr lang="fr-FR" sz="1400" dirty="0" smtClean="0">
                <a:hlinkClick r:id="rId5"/>
              </a:rPr>
              <a:t> </a:t>
            </a:r>
            <a:r>
              <a:rPr lang="fr-FR" sz="1400" dirty="0" smtClean="0"/>
              <a:t>/ </a:t>
            </a:r>
            <a:r>
              <a:rPr lang="fr-FR" sz="1400" dirty="0">
                <a:solidFill>
                  <a:schemeClr val="accent4"/>
                </a:solidFill>
                <a:hlinkClick r:id="rId6"/>
              </a:rPr>
              <a:t>Les réseaux </a:t>
            </a:r>
            <a:r>
              <a:rPr lang="fr-FR" sz="1400" dirty="0" err="1">
                <a:solidFill>
                  <a:schemeClr val="accent4"/>
                </a:solidFill>
                <a:hlinkClick r:id="rId6"/>
              </a:rPr>
              <a:t>RéPPOP</a:t>
            </a:r>
            <a:r>
              <a:rPr lang="fr-FR" sz="1400" dirty="0">
                <a:solidFill>
                  <a:schemeClr val="accent4"/>
                </a:solidFill>
                <a:hlinkClick r:id="rId6"/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solidFill>
                  <a:schemeClr val="accent4"/>
                </a:solidFill>
                <a:hlinkClick r:id="rId7"/>
              </a:rPr>
              <a:t>Les outils d’évaluation ONAPS </a:t>
            </a:r>
            <a:r>
              <a:rPr lang="fr-FR" sz="1400" dirty="0" smtClean="0"/>
              <a:t>/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r>
              <a:rPr lang="fr-FR" sz="1400" dirty="0" smtClean="0">
                <a:solidFill>
                  <a:schemeClr val="accent4"/>
                </a:solidFill>
                <a:hlinkClick r:id="rId8"/>
              </a:rPr>
              <a:t>Calculer son niveau AP et sédentarité avec Programme Manger Bouger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9"/>
              </a:rPr>
              <a:t>EP3S T.CUISSET</a:t>
            </a:r>
            <a:r>
              <a:rPr lang="fr-FR" sz="1400" dirty="0" smtClean="0"/>
              <a:t> / </a:t>
            </a:r>
            <a:r>
              <a:rPr lang="fr-FR" sz="1400" dirty="0" smtClean="0">
                <a:solidFill>
                  <a:schemeClr val="accent4"/>
                </a:solidFill>
                <a:hlinkClick r:id="rId10"/>
              </a:rPr>
              <a:t>Evaluation de ses MET’S santé : Daniel Mercier et François Carré </a:t>
            </a:r>
            <a:r>
              <a:rPr lang="fr-FR" sz="1400" dirty="0" smtClean="0"/>
              <a:t>/ </a:t>
            </a:r>
            <a:r>
              <a:rPr lang="fr-FR" sz="1400" u="sng" dirty="0" smtClean="0">
                <a:hlinkClick r:id="rId11"/>
              </a:rPr>
              <a:t>Promouvoir </a:t>
            </a:r>
            <a:r>
              <a:rPr lang="fr-FR" sz="1400" u="sng" dirty="0">
                <a:hlinkClick r:id="rId11"/>
              </a:rPr>
              <a:t>l’activité physique des jeunes – projet de type </a:t>
            </a:r>
            <a:r>
              <a:rPr lang="fr-FR" sz="1400" u="sng" dirty="0" smtClean="0">
                <a:hlinkClick r:id="rId11"/>
              </a:rPr>
              <a:t>ICAPS</a:t>
            </a:r>
            <a:r>
              <a:rPr lang="fr-FR" sz="1400" u="sng" dirty="0" smtClean="0"/>
              <a:t> </a:t>
            </a:r>
            <a:r>
              <a:rPr lang="fr-FR" sz="1400" dirty="0" smtClean="0"/>
              <a:t>/ </a:t>
            </a:r>
            <a:r>
              <a:rPr lang="fr-FR" sz="1400" u="sng" dirty="0">
                <a:hlinkClick r:id="rId12"/>
              </a:rPr>
              <a:t>Comportement de santé et motivation sportive chez les adolescents </a:t>
            </a:r>
            <a:r>
              <a:rPr lang="fr-FR" sz="1400" u="sng" dirty="0" err="1">
                <a:hlinkClick r:id="rId12"/>
              </a:rPr>
              <a:t>M.Maugendre</a:t>
            </a:r>
            <a:r>
              <a:rPr lang="fr-FR" sz="1400" u="sng" dirty="0">
                <a:hlinkClick r:id="rId12"/>
              </a:rPr>
              <a:t> 29/03/18</a:t>
            </a:r>
            <a:r>
              <a:rPr lang="fr-FR" sz="1400" dirty="0"/>
              <a:t>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37410" y="1300133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39053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639" y="490001"/>
            <a:ext cx="9532561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FOCUS sur les Jeunes IDENTIFIES PAR L’EQUIPE EDUCATIVE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0147" y="2008020"/>
            <a:ext cx="96004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 smtClean="0"/>
              <a:t>Se concerter </a:t>
            </a:r>
            <a:r>
              <a:rPr lang="fr-FR" sz="1600" dirty="0" smtClean="0"/>
              <a:t>avec </a:t>
            </a:r>
            <a:r>
              <a:rPr lang="fr-FR" sz="1600" dirty="0"/>
              <a:t>les référents éducatifs du collège ou des </a:t>
            </a:r>
            <a:r>
              <a:rPr lang="fr-FR" sz="1600" dirty="0" smtClean="0"/>
              <a:t>équipes de suivi territoriaux spécialisés.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Proposer des </a:t>
            </a:r>
            <a:r>
              <a:rPr lang="fr-FR" sz="1600" b="1" dirty="0" smtClean="0"/>
              <a:t>AP favorisant les interactions</a:t>
            </a:r>
            <a:r>
              <a:rPr lang="fr-FR" sz="1600" dirty="0" smtClean="0"/>
              <a:t>, la création de nouveaux liens sociaux.</a:t>
            </a:r>
            <a:endParaRPr lang="fr-FR" sz="1600" dirty="0"/>
          </a:p>
          <a:p>
            <a:pPr marL="285750" lvl="0" indent="-285750">
              <a:buFontTx/>
              <a:buChar char="-"/>
            </a:pPr>
            <a:r>
              <a:rPr lang="fr-FR" sz="1600" b="1" dirty="0" smtClean="0"/>
              <a:t>Prendre </a:t>
            </a:r>
            <a:r>
              <a:rPr lang="fr-FR" sz="1600" b="1" dirty="0"/>
              <a:t>en compte l’environnement </a:t>
            </a:r>
            <a:r>
              <a:rPr lang="fr-FR" sz="1600" dirty="0"/>
              <a:t>des </a:t>
            </a:r>
            <a:r>
              <a:rPr lang="fr-FR" sz="1600" dirty="0" smtClean="0"/>
              <a:t>jeunes, </a:t>
            </a:r>
            <a:r>
              <a:rPr lang="fr-FR" sz="1600" dirty="0"/>
              <a:t>notamment la situation </a:t>
            </a:r>
            <a:r>
              <a:rPr lang="fr-FR" sz="1600" dirty="0" smtClean="0"/>
              <a:t>financière ou pécuniaire des familles (ajustement des besoins notamment petit matériel individuel).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19639" y="3815061"/>
            <a:ext cx="1038346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9639" y="4591820"/>
            <a:ext cx="101730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Projet Action Prévention Sport</a:t>
            </a:r>
            <a:endParaRPr lang="fr-FR" sz="1400" dirty="0"/>
          </a:p>
          <a:p>
            <a:r>
              <a:rPr lang="fr-FR" sz="1400" dirty="0">
                <a:hlinkClick r:id="rId3"/>
              </a:rPr>
              <a:t>Programmes, outils et méthodes de l’association Rebonds!</a:t>
            </a:r>
            <a:endParaRPr lang="fr-FR" sz="1400" dirty="0"/>
          </a:p>
          <a:p>
            <a:r>
              <a:rPr lang="fr-FR" sz="1400" dirty="0" smtClean="0">
                <a:hlinkClick r:id="rId4"/>
              </a:rPr>
              <a:t>Guide sport dans les cités éducatives coordination UFOLEP</a:t>
            </a:r>
            <a:endParaRPr lang="fr-FR" sz="1400" dirty="0"/>
          </a:p>
          <a:p>
            <a:endParaRPr lang="fr-FR" sz="1600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19639" y="1376756"/>
            <a:ext cx="1047236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41775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474" y="411795"/>
            <a:ext cx="86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REMARQUES SPECIFIQUES POUR DES JEUNES ALLOPHONES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86596" y="1915166"/>
            <a:ext cx="9970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1600" b="1" dirty="0"/>
              <a:t>Se concerter </a:t>
            </a:r>
            <a:r>
              <a:rPr lang="fr-FR" sz="1600" dirty="0"/>
              <a:t>avec</a:t>
            </a:r>
            <a:r>
              <a:rPr lang="fr-FR" sz="1600" dirty="0" smtClean="0"/>
              <a:t> </a:t>
            </a:r>
            <a:r>
              <a:rPr lang="fr-FR" sz="1600" dirty="0"/>
              <a:t>les équipes pédagogiques de l’établissement pour partager les adaptations </a:t>
            </a:r>
            <a:r>
              <a:rPr lang="fr-FR" sz="1600" dirty="0" smtClean="0"/>
              <a:t>à envisager.</a:t>
            </a:r>
            <a:endParaRPr lang="fr-FR" sz="1600" dirty="0"/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Capacité </a:t>
            </a:r>
            <a:r>
              <a:rPr lang="fr-FR" sz="1600" b="1" dirty="0"/>
              <a:t>comprendre la diversité des parcours </a:t>
            </a:r>
            <a:r>
              <a:rPr lang="fr-FR" sz="1600" dirty="0"/>
              <a:t>et des </a:t>
            </a:r>
            <a:r>
              <a:rPr lang="fr-FR" sz="1600" dirty="0" smtClean="0"/>
              <a:t>profils accueillis sans questionnement intrusif.</a:t>
            </a:r>
          </a:p>
          <a:p>
            <a:pPr marL="285750" lvl="0" indent="-285750" algn="just">
              <a:buFontTx/>
              <a:buChar char="-"/>
            </a:pPr>
            <a:r>
              <a:rPr lang="fr-FR" sz="1600" dirty="0" smtClean="0"/>
              <a:t>Utiliser </a:t>
            </a:r>
            <a:r>
              <a:rPr lang="fr-FR" sz="1600" b="1" dirty="0" smtClean="0"/>
              <a:t>les AP </a:t>
            </a:r>
            <a:r>
              <a:rPr lang="fr-FR" sz="1600" b="1" dirty="0"/>
              <a:t>comme </a:t>
            </a:r>
            <a:r>
              <a:rPr lang="fr-FR" sz="1600" b="1" dirty="0" smtClean="0"/>
              <a:t>véhicule </a:t>
            </a:r>
            <a:r>
              <a:rPr lang="fr-FR" sz="1600" b="1" dirty="0"/>
              <a:t>de motivation </a:t>
            </a:r>
            <a:r>
              <a:rPr lang="fr-FR" sz="1600" dirty="0"/>
              <a:t>intrinsèque à l’apprentissage de la </a:t>
            </a:r>
            <a:r>
              <a:rPr lang="fr-FR" sz="1600" dirty="0" smtClean="0"/>
              <a:t>langue par les consignes et échanges entre pairs.</a:t>
            </a:r>
            <a:endParaRPr lang="fr-FR" sz="1600" dirty="0"/>
          </a:p>
          <a:p>
            <a:pPr marL="285750" lvl="0" indent="-285750" algn="just">
              <a:buFontTx/>
              <a:buChar char="-"/>
            </a:pPr>
            <a:r>
              <a:rPr lang="fr-FR" sz="1600" dirty="0" smtClean="0"/>
              <a:t>Utiliser des </a:t>
            </a:r>
            <a:r>
              <a:rPr lang="fr-FR" sz="1600" b="1" dirty="0" smtClean="0"/>
              <a:t>accroches sur l’actualité sportive </a:t>
            </a:r>
            <a:r>
              <a:rPr lang="fr-FR" sz="1600" dirty="0" smtClean="0"/>
              <a:t>en France mais aussi dans les pays d’origine pour faciliter la création du lien avec le jeune.</a:t>
            </a:r>
            <a:endParaRPr lang="fr-FR" sz="1600" dirty="0"/>
          </a:p>
          <a:p>
            <a:pPr lvl="0"/>
            <a:endParaRPr lang="fr-FR" i="1" dirty="0"/>
          </a:p>
          <a:p>
            <a:pPr lvl="0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92537" y="4033533"/>
            <a:ext cx="10399463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2537" y="4746784"/>
            <a:ext cx="101730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Ressources </a:t>
            </a:r>
            <a:r>
              <a:rPr lang="fr-FR" sz="1400" dirty="0" err="1" smtClean="0">
                <a:hlinkClick r:id="rId2"/>
              </a:rPr>
              <a:t>éduscol</a:t>
            </a:r>
            <a:r>
              <a:rPr lang="fr-FR" sz="1400" dirty="0" smtClean="0">
                <a:hlinkClick r:id="rId2"/>
              </a:rPr>
              <a:t> allophone parcours de scolarisation</a:t>
            </a:r>
            <a:endParaRPr lang="fr-FR" sz="1400" dirty="0" smtClean="0">
              <a:hlinkClick r:id="rId3"/>
            </a:endParaRPr>
          </a:p>
          <a:p>
            <a:r>
              <a:rPr lang="fr-FR" sz="1400" dirty="0" smtClean="0">
                <a:hlinkClick r:id="rId3"/>
              </a:rPr>
              <a:t>Exemple </a:t>
            </a:r>
            <a:r>
              <a:rPr lang="fr-FR" sz="1400" dirty="0">
                <a:hlinkClick r:id="rId3"/>
              </a:rPr>
              <a:t>du </a:t>
            </a:r>
            <a:r>
              <a:rPr lang="fr-FR" sz="1400" dirty="0" err="1">
                <a:hlinkClick r:id="rId3"/>
              </a:rPr>
              <a:t>Kraainem</a:t>
            </a:r>
            <a:r>
              <a:rPr lang="fr-FR" sz="1400" dirty="0">
                <a:hlinkClick r:id="rId3"/>
              </a:rPr>
              <a:t> Football Club</a:t>
            </a:r>
            <a:endParaRPr lang="fr-FR" sz="1400" dirty="0"/>
          </a:p>
          <a:p>
            <a:r>
              <a:rPr lang="fr-FR" sz="1400" dirty="0">
                <a:hlinkClick r:id="rId4"/>
              </a:rPr>
              <a:t>Livret d’accueil des EANA / Eduscol</a:t>
            </a:r>
            <a:endParaRPr lang="fr-FR" sz="1400" dirty="0"/>
          </a:p>
          <a:p>
            <a:r>
              <a:rPr lang="fr-FR" sz="1400" dirty="0">
                <a:hlinkClick r:id="rId5"/>
              </a:rPr>
              <a:t>Contenus pédagogiques Hachette FLE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832474" y="1363882"/>
            <a:ext cx="10399463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36638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551" y="749086"/>
            <a:ext cx="104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Quelle OFFRE PROPOSER au regard </a:t>
            </a:r>
            <a:r>
              <a:rPr lang="fr-FR" sz="2800" b="1" dirty="0" err="1" smtClean="0"/>
              <a:t>dES</a:t>
            </a:r>
            <a:r>
              <a:rPr lang="fr-FR" sz="2800" b="1" dirty="0" smtClean="0"/>
              <a:t> BESOINS DES JEUNES ? </a:t>
            </a:r>
            <a:endParaRPr lang="fr-FR" sz="2800" b="1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56551" y="1566776"/>
            <a:ext cx="10635449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 fontScale="92500"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b="1" dirty="0">
                <a:solidFill>
                  <a:schemeClr val="tx1"/>
                </a:solidFill>
                <a:latin typeface="+mn-lt"/>
              </a:rPr>
              <a:t>Proposer</a:t>
            </a:r>
            <a:r>
              <a:rPr lang="fr-FR" sz="2000" b="1" dirty="0">
                <a:solidFill>
                  <a:schemeClr val="tx1"/>
                </a:solidFill>
              </a:rPr>
              <a:t> une offre globale prenant en compte les </a:t>
            </a:r>
            <a:r>
              <a:rPr lang="fr-FR" sz="2000" b="1" dirty="0" smtClean="0">
                <a:solidFill>
                  <a:schemeClr val="tx1"/>
                </a:solidFill>
              </a:rPr>
              <a:t>caractéristiques des publics puis l’ajuster à leurs attentes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68603" y="2076164"/>
            <a:ext cx="9195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La prise en compte des publics, et de leurs attentes, </a:t>
            </a:r>
            <a:r>
              <a:rPr lang="fr-FR" sz="1600" dirty="0"/>
              <a:t>dans </a:t>
            </a:r>
            <a:r>
              <a:rPr lang="fr-FR" sz="1600" b="1" dirty="0"/>
              <a:t>les différentes phases du projet </a:t>
            </a:r>
            <a:r>
              <a:rPr lang="fr-FR" sz="1600" dirty="0"/>
              <a:t> :</a:t>
            </a:r>
          </a:p>
          <a:p>
            <a:pPr marL="88900" indent="-88900" algn="just"/>
            <a:r>
              <a:rPr lang="fr-FR" sz="1600" dirty="0"/>
              <a:t>- </a:t>
            </a:r>
            <a:r>
              <a:rPr lang="fr-FR" sz="1600" b="1" dirty="0"/>
              <a:t>dès la conception </a:t>
            </a:r>
            <a:r>
              <a:rPr lang="fr-FR" sz="1600" dirty="0"/>
              <a:t>de </a:t>
            </a:r>
            <a:r>
              <a:rPr lang="fr-FR" sz="1600" dirty="0" smtClean="0"/>
              <a:t>l’offre </a:t>
            </a:r>
            <a:r>
              <a:rPr lang="fr-FR" sz="1600" dirty="0"/>
              <a:t>(dans la proposition à l’EPLE qui en assure la promotion avec les familles/publics) </a:t>
            </a:r>
            <a:r>
              <a:rPr lang="fr-FR" sz="1600" dirty="0" smtClean="0"/>
              <a:t>,</a:t>
            </a:r>
            <a:endParaRPr lang="fr-FR" sz="1600" dirty="0"/>
          </a:p>
          <a:p>
            <a:pPr marL="88900" indent="-88900" algn="just"/>
            <a:r>
              <a:rPr lang="fr-FR" sz="1600" dirty="0"/>
              <a:t>- </a:t>
            </a:r>
            <a:r>
              <a:rPr lang="fr-FR" sz="1600" b="1" dirty="0"/>
              <a:t>dans la conduite </a:t>
            </a:r>
            <a:r>
              <a:rPr lang="fr-FR" sz="1600" dirty="0"/>
              <a:t>(dans les séances concrètement</a:t>
            </a:r>
            <a:r>
              <a:rPr lang="fr-FR" sz="1600" dirty="0" smtClean="0"/>
              <a:t>),</a:t>
            </a:r>
            <a:endParaRPr lang="fr-FR" sz="1600" dirty="0"/>
          </a:p>
          <a:p>
            <a:pPr marL="88900" indent="-88900" algn="just"/>
            <a:r>
              <a:rPr lang="fr-FR" sz="1600" dirty="0"/>
              <a:t>- </a:t>
            </a:r>
            <a:r>
              <a:rPr lang="fr-FR" sz="1600" b="1" dirty="0" smtClean="0"/>
              <a:t>au moment du </a:t>
            </a:r>
            <a:r>
              <a:rPr lang="fr-FR" sz="1600" b="1" dirty="0"/>
              <a:t>bilan </a:t>
            </a:r>
            <a:r>
              <a:rPr lang="fr-FR" sz="1600" dirty="0"/>
              <a:t>de </a:t>
            </a:r>
            <a:r>
              <a:rPr lang="fr-FR" sz="1600" dirty="0" smtClean="0"/>
              <a:t>l’activité </a:t>
            </a:r>
            <a:r>
              <a:rPr lang="fr-FR" sz="1600" dirty="0"/>
              <a:t>(individuelle et </a:t>
            </a:r>
            <a:r>
              <a:rPr lang="fr-FR" sz="1600" dirty="0" smtClean="0"/>
              <a:t>collective) pour faire évoluer l’offre au besoin.</a:t>
            </a:r>
            <a:endParaRPr lang="fr-FR" sz="1600" dirty="0"/>
          </a:p>
          <a:p>
            <a:pPr algn="just"/>
            <a:endParaRPr lang="fr-FR" sz="1600" dirty="0"/>
          </a:p>
          <a:p>
            <a:pPr algn="just"/>
            <a:r>
              <a:rPr lang="fr-FR" sz="1600" b="1" dirty="0"/>
              <a:t>Les </a:t>
            </a:r>
            <a:r>
              <a:rPr lang="fr-FR" sz="1600" b="1" dirty="0" smtClean="0"/>
              <a:t>caractéristiques des publics</a:t>
            </a:r>
            <a:r>
              <a:rPr lang="fr-FR" sz="1600" dirty="0"/>
              <a:t> (qui seront plus ou moins connues au début du cycle de pratique selon les </a:t>
            </a:r>
            <a:r>
              <a:rPr lang="fr-FR" sz="1600" b="1" dirty="0"/>
              <a:t>échanges éducateurs/équipe éducative </a:t>
            </a:r>
            <a:r>
              <a:rPr lang="fr-FR" sz="1600" b="1" dirty="0" smtClean="0"/>
              <a:t>EPLE)</a:t>
            </a:r>
            <a:r>
              <a:rPr lang="fr-FR" sz="1600" dirty="0" smtClean="0"/>
              <a:t> </a:t>
            </a:r>
            <a:r>
              <a:rPr lang="fr-FR" sz="1600" dirty="0"/>
              <a:t>:</a:t>
            </a:r>
          </a:p>
          <a:p>
            <a:pPr lvl="0" algn="just"/>
            <a:r>
              <a:rPr lang="fr-FR" sz="1600" dirty="0" smtClean="0"/>
              <a:t>- sur le versant </a:t>
            </a:r>
            <a:r>
              <a:rPr lang="fr-FR" sz="1600" dirty="0"/>
              <a:t>physique (niveau sédentarité/AP</a:t>
            </a:r>
            <a:r>
              <a:rPr lang="fr-FR" sz="1600" dirty="0" smtClean="0"/>
              <a:t>),</a:t>
            </a:r>
            <a:endParaRPr lang="fr-FR" sz="1600" dirty="0"/>
          </a:p>
          <a:p>
            <a:pPr lvl="0" algn="just"/>
            <a:r>
              <a:rPr lang="fr-FR" sz="1600" dirty="0"/>
              <a:t>- </a:t>
            </a:r>
            <a:r>
              <a:rPr lang="fr-FR" sz="1600" dirty="0" smtClean="0"/>
              <a:t>sur le versant psychique et mental (aspects motivationnels),</a:t>
            </a:r>
            <a:endParaRPr lang="fr-FR" sz="1600" dirty="0"/>
          </a:p>
          <a:p>
            <a:pPr lvl="0" algn="just"/>
            <a:r>
              <a:rPr lang="fr-FR" sz="1600" dirty="0" smtClean="0"/>
              <a:t>- sur le volet social (prise en compte d’une possible précarité qui impacte notamment le </a:t>
            </a:r>
            <a:r>
              <a:rPr lang="fr-FR" sz="1600" dirty="0"/>
              <a:t>matériel sportif </a:t>
            </a:r>
            <a:r>
              <a:rPr lang="fr-FR" sz="1600" dirty="0" smtClean="0"/>
              <a:t>individuel et les modalités </a:t>
            </a:r>
            <a:r>
              <a:rPr lang="fr-FR" sz="1600" dirty="0"/>
              <a:t>de </a:t>
            </a:r>
            <a:r>
              <a:rPr lang="fr-FR" sz="1600" dirty="0" smtClean="0"/>
              <a:t>déplacement).</a:t>
            </a:r>
            <a:endParaRPr lang="fr-FR" sz="1600" dirty="0"/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Proposer des </a:t>
            </a:r>
            <a:r>
              <a:rPr lang="fr-FR" sz="1600" b="1" dirty="0"/>
              <a:t>contenus pour accueillir/fidéliser </a:t>
            </a:r>
            <a:r>
              <a:rPr lang="fr-FR" sz="1600" b="1" dirty="0" smtClean="0"/>
              <a:t>les jeunes </a:t>
            </a:r>
            <a:r>
              <a:rPr lang="fr-FR" sz="1600" dirty="0" smtClean="0"/>
              <a:t>dans </a:t>
            </a:r>
            <a:r>
              <a:rPr lang="fr-FR" sz="1600" dirty="0"/>
              <a:t>une pratique individuelle et </a:t>
            </a:r>
            <a:r>
              <a:rPr lang="fr-FR" sz="1600" dirty="0" smtClean="0"/>
              <a:t>collective </a:t>
            </a:r>
          </a:p>
          <a:p>
            <a:pPr algn="just"/>
            <a:r>
              <a:rPr lang="fr-FR" sz="1600" dirty="0" smtClean="0"/>
              <a:t>2HS+ sans discrimination et plus durablement vers les clubs.</a:t>
            </a:r>
            <a:endParaRPr lang="fr-FR" sz="1600" dirty="0"/>
          </a:p>
        </p:txBody>
      </p:sp>
      <p:pic>
        <p:nvPicPr>
          <p:cNvPr id="8" name="Image 7" descr="https://www.education.gouv.fr/sites/default/files/site_logo/2022-08/logoMENJ_tron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1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60125" y="6194908"/>
            <a:ext cx="2743200" cy="366183"/>
          </a:xfrm>
        </p:spPr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237" y="552567"/>
            <a:ext cx="10471139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PRENDRE EN COMPTE LA PLACE des écrans CHEZ LES JEUNES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491947" y="1915345"/>
            <a:ext cx="98579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fr-FR" sz="1600" dirty="0" smtClean="0"/>
              <a:t>Les </a:t>
            </a:r>
            <a:r>
              <a:rPr lang="fr-FR" sz="1600" dirty="0"/>
              <a:t>écrans ne doivent </a:t>
            </a:r>
            <a:r>
              <a:rPr lang="fr-FR" sz="1600" b="1" dirty="0"/>
              <a:t>pas systématiquement être perçus comme des obstacles à la pratique</a:t>
            </a:r>
            <a:r>
              <a:rPr lang="fr-FR" sz="1600" dirty="0"/>
              <a:t>. </a:t>
            </a:r>
            <a:endParaRPr lang="fr-FR" sz="1600" dirty="0" smtClean="0"/>
          </a:p>
          <a:p>
            <a:pPr lvl="0" algn="just">
              <a:spcAft>
                <a:spcPts val="600"/>
              </a:spcAft>
            </a:pPr>
            <a:r>
              <a:rPr lang="fr-FR" sz="1600" dirty="0" smtClean="0"/>
              <a:t>Ils </a:t>
            </a:r>
            <a:r>
              <a:rPr lang="fr-FR" sz="1600" dirty="0"/>
              <a:t>peuvent également être </a:t>
            </a:r>
            <a:r>
              <a:rPr lang="fr-FR" sz="1600" dirty="0" smtClean="0"/>
              <a:t>considérés comme des </a:t>
            </a:r>
            <a:r>
              <a:rPr lang="fr-FR" sz="1600" b="1" dirty="0" smtClean="0"/>
              <a:t>facilitateurs ou des incitateurs</a:t>
            </a:r>
            <a:r>
              <a:rPr lang="fr-FR" sz="1600" dirty="0" smtClean="0"/>
              <a:t>.</a:t>
            </a:r>
          </a:p>
          <a:p>
            <a:pPr lvl="0" algn="just">
              <a:spcAft>
                <a:spcPts val="600"/>
              </a:spcAft>
            </a:pPr>
            <a:r>
              <a:rPr lang="fr-FR" sz="1600" dirty="0" smtClean="0"/>
              <a:t>Ils peuvent constituer </a:t>
            </a:r>
            <a:r>
              <a:rPr lang="fr-FR" sz="1600" dirty="0"/>
              <a:t>une </a:t>
            </a:r>
            <a:r>
              <a:rPr lang="fr-FR" sz="1600" b="1" dirty="0"/>
              <a:t>étape dans un parcours de retour aux APS</a:t>
            </a:r>
            <a:r>
              <a:rPr lang="fr-FR" sz="1600" dirty="0"/>
              <a:t>, notamment pour ceux dont les comportements liés aux écrans relèvent de troubles addictifs.</a:t>
            </a:r>
          </a:p>
          <a:p>
            <a:pPr lvl="0" algn="just">
              <a:spcAft>
                <a:spcPts val="600"/>
              </a:spcAft>
            </a:pPr>
            <a:r>
              <a:rPr lang="fr-FR" sz="1600" dirty="0"/>
              <a:t>Il existe aujourd’hui de nombreuses applications de « ludification » de la pratique, qui permettent à la fois de rendre celle-ci plus attrayante et de fixer des objectifs qui peuvent aller plus loin que la pratique en elle-même. Elles sont utilisables à partir d’un smartphone ou d’un simple bracelet connecté.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491237" y="4402995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Ressources 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4D7B63-5CFF-B5F0-6033-BA6EC818A3FB}"/>
              </a:ext>
            </a:extLst>
          </p:cNvPr>
          <p:cNvSpPr/>
          <p:nvPr/>
        </p:nvSpPr>
        <p:spPr>
          <a:xfrm>
            <a:off x="1491911" y="4928267"/>
            <a:ext cx="10173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https://coursedescartables.action-education.org/challenge-connecte/</a:t>
            </a:r>
            <a:endParaRPr lang="fr-FR" sz="1400" dirty="0"/>
          </a:p>
          <a:p>
            <a:r>
              <a:rPr lang="fr-FR" sz="1400" dirty="0">
                <a:hlinkClick r:id="rId3"/>
              </a:rPr>
              <a:t>https://mapetiteplanete.org/mpp-scolaire/</a:t>
            </a:r>
            <a:endParaRPr lang="fr-FR" sz="1400" dirty="0"/>
          </a:p>
          <a:p>
            <a:r>
              <a:rPr lang="fr-FR" sz="1400" dirty="0">
                <a:hlinkClick r:id="rId4"/>
              </a:rPr>
              <a:t>https://u-paris.fr/tous_en_forme/</a:t>
            </a:r>
            <a:endParaRPr lang="fr-FR" sz="1400" dirty="0"/>
          </a:p>
          <a:p>
            <a:r>
              <a:rPr lang="fr-FR" sz="1400" dirty="0">
                <a:hlinkClick r:id="rId5"/>
              </a:rPr>
              <a:t>https://www.actibloom.com/actualites/</a:t>
            </a:r>
            <a:endParaRPr lang="fr-FR" sz="1400" dirty="0"/>
          </a:p>
          <a:p>
            <a:r>
              <a:rPr lang="fr-FR" sz="1400" dirty="0" err="1">
                <a:hlinkClick r:id="rId6"/>
              </a:rPr>
              <a:t>Sporty</a:t>
            </a:r>
            <a:r>
              <a:rPr lang="fr-FR" sz="1400" dirty="0">
                <a:hlinkClick r:id="rId6"/>
              </a:rPr>
              <a:t> Peppers</a:t>
            </a:r>
            <a:endParaRPr lang="fr-FR" sz="1400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37410" y="1356392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dans les échanges avec les jeunes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585344"/>
            <a:ext cx="10501002" cy="90322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EVOLUTIONS des Offres Sportives avec écrans – E SPORT</a:t>
            </a:r>
            <a:endParaRPr lang="fr-FR" sz="2800" b="1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38949" y="1452782"/>
            <a:ext cx="1055305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Pour aller plus loin sur les évolutions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82195" y="1999738"/>
            <a:ext cx="971920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fr-FR" sz="1600" dirty="0" smtClean="0"/>
              <a:t>Les </a:t>
            </a:r>
            <a:r>
              <a:rPr lang="fr-FR" sz="1600" dirty="0"/>
              <a:t>nouvelles technologies issues du numérique permettent de </a:t>
            </a:r>
            <a:r>
              <a:rPr lang="fr-FR" sz="1600" b="1" dirty="0" err="1"/>
              <a:t>ludifier</a:t>
            </a:r>
            <a:r>
              <a:rPr lang="fr-FR" sz="1600" b="1" dirty="0"/>
              <a:t> la pratique</a:t>
            </a:r>
            <a:r>
              <a:rPr lang="fr-FR" sz="1600" dirty="0"/>
              <a:t>, et peuvent permettre de constituer un </a:t>
            </a:r>
            <a:r>
              <a:rPr lang="fr-FR" sz="1600" b="1" dirty="0"/>
              <a:t>sas</a:t>
            </a:r>
            <a:r>
              <a:rPr lang="fr-FR" sz="1600" dirty="0"/>
              <a:t> entre une activité sédentaire comme le jeu vidéo et l’activité sportive traditionnelle, en levant les à priori négatif que certains jeunes peuvent avoir sur les APS.</a:t>
            </a:r>
          </a:p>
          <a:p>
            <a:pPr lvl="0" algn="just">
              <a:spcAft>
                <a:spcPts val="600"/>
              </a:spcAft>
            </a:pPr>
            <a:r>
              <a:rPr lang="fr-FR" sz="1600" dirty="0"/>
              <a:t>Celles-ci permettent une forme de </a:t>
            </a:r>
            <a:r>
              <a:rPr lang="fr-FR" sz="1600" b="1" dirty="0"/>
              <a:t>distanciation qui change le rapport au corps </a:t>
            </a:r>
            <a:r>
              <a:rPr lang="fr-FR" sz="1600" dirty="0"/>
              <a:t>ou à l’activité physique des jeunes les plus éloignées de celle-ci tout en réduisant l’effort perçu. </a:t>
            </a:r>
            <a:endParaRPr lang="fr-FR" sz="1600" dirty="0" smtClean="0"/>
          </a:p>
          <a:p>
            <a:pPr lvl="0" algn="just">
              <a:spcAft>
                <a:spcPts val="600"/>
              </a:spcAft>
            </a:pPr>
            <a:r>
              <a:rPr lang="fr-FR" sz="1600" dirty="0" smtClean="0"/>
              <a:t>Certaines </a:t>
            </a:r>
            <a:r>
              <a:rPr lang="fr-FR" sz="1600" dirty="0"/>
              <a:t>d’entre elles permettent par ailleurs de faire </a:t>
            </a:r>
            <a:r>
              <a:rPr lang="fr-FR" sz="1600" b="1" dirty="0"/>
              <a:t>découvrir aux jeunes, à moindre coût, des APS à fortes contraintes</a:t>
            </a:r>
            <a:r>
              <a:rPr lang="fr-FR" sz="1600" dirty="0"/>
              <a:t> géographiques, spatiales, temporelles ou financières.</a:t>
            </a:r>
          </a:p>
          <a:p>
            <a:pPr lvl="0" algn="just">
              <a:spcAft>
                <a:spcPts val="600"/>
              </a:spcAft>
            </a:pPr>
            <a:endParaRPr lang="fr-FR" i="1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88179" y="4402633"/>
            <a:ext cx="1060382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Ressources </a:t>
            </a:r>
            <a:r>
              <a:rPr lang="fr-FR" sz="2000" b="1" dirty="0" smtClean="0">
                <a:solidFill>
                  <a:schemeClr val="tx1"/>
                </a:solidFill>
              </a:rPr>
              <a:t>et estimation des coûts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2195" y="4949112"/>
            <a:ext cx="1017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Murs interactifs : </a:t>
            </a:r>
            <a:r>
              <a:rPr lang="fr-FR" sz="1600" dirty="0" err="1">
                <a:hlinkClick r:id="rId2"/>
              </a:rPr>
              <a:t>Lü</a:t>
            </a:r>
            <a:r>
              <a:rPr lang="fr-FR" sz="1600" dirty="0">
                <a:hlinkClick r:id="rId2"/>
              </a:rPr>
              <a:t> (</a:t>
            </a:r>
            <a:r>
              <a:rPr lang="fr-FR" sz="1600" dirty="0" err="1">
                <a:hlinkClick r:id="rId2"/>
              </a:rPr>
              <a:t>Idema</a:t>
            </a:r>
            <a:r>
              <a:rPr lang="fr-FR" sz="1600" dirty="0">
                <a:hlinkClick r:id="rId2"/>
              </a:rPr>
              <a:t>)</a:t>
            </a:r>
            <a:r>
              <a:rPr lang="fr-FR" sz="1600" dirty="0"/>
              <a:t> et </a:t>
            </a:r>
            <a:r>
              <a:rPr lang="fr-FR" sz="1600" dirty="0" err="1">
                <a:hlinkClick r:id="rId3"/>
              </a:rPr>
              <a:t>NeoXperience</a:t>
            </a:r>
            <a:r>
              <a:rPr lang="fr-FR" sz="1600" dirty="0"/>
              <a:t> (25 000 €)</a:t>
            </a:r>
          </a:p>
          <a:p>
            <a:r>
              <a:rPr lang="fr-FR" sz="1600" dirty="0"/>
              <a:t>Simulation sportives en réalité virtuelle : </a:t>
            </a:r>
            <a:r>
              <a:rPr lang="fr-FR" sz="1600" dirty="0">
                <a:hlinkClick r:id="rId4"/>
              </a:rPr>
              <a:t>tennis de table</a:t>
            </a:r>
            <a:r>
              <a:rPr lang="fr-FR" sz="1600" dirty="0"/>
              <a:t>, t</a:t>
            </a:r>
            <a:r>
              <a:rPr lang="fr-FR" sz="1600" dirty="0" smtClean="0">
                <a:hlinkClick r:id="rId5"/>
              </a:rPr>
              <a:t>ennis</a:t>
            </a:r>
            <a:r>
              <a:rPr lang="fr-FR" sz="1600" dirty="0"/>
              <a:t>, </a:t>
            </a:r>
            <a:r>
              <a:rPr lang="fr-FR" sz="1600" dirty="0">
                <a:hlinkClick r:id="rId6"/>
              </a:rPr>
              <a:t>boxe</a:t>
            </a:r>
            <a:r>
              <a:rPr lang="fr-FR" sz="1600" dirty="0"/>
              <a:t>, </a:t>
            </a:r>
            <a:r>
              <a:rPr lang="fr-FR" sz="1600" dirty="0">
                <a:hlinkClick r:id="rId7"/>
              </a:rPr>
              <a:t>danse</a:t>
            </a:r>
            <a:r>
              <a:rPr lang="fr-FR" sz="1600" dirty="0"/>
              <a:t>, </a:t>
            </a:r>
            <a:r>
              <a:rPr lang="fr-FR" sz="1600" dirty="0">
                <a:hlinkClick r:id="rId8"/>
              </a:rPr>
              <a:t>voile</a:t>
            </a:r>
            <a:r>
              <a:rPr lang="fr-FR" sz="1600" dirty="0"/>
              <a:t>, </a:t>
            </a:r>
            <a:r>
              <a:rPr lang="fr-FR" sz="1600" dirty="0">
                <a:hlinkClick r:id="rId9"/>
              </a:rPr>
              <a:t>escrime</a:t>
            </a:r>
            <a:r>
              <a:rPr lang="fr-FR" sz="1600" dirty="0"/>
              <a:t>, </a:t>
            </a:r>
            <a:r>
              <a:rPr lang="fr-FR" sz="1600" dirty="0">
                <a:hlinkClick r:id="rId10"/>
              </a:rPr>
              <a:t>kayak</a:t>
            </a:r>
            <a:r>
              <a:rPr lang="fr-FR" sz="1600" dirty="0"/>
              <a:t>, </a:t>
            </a:r>
            <a:r>
              <a:rPr lang="fr-FR" sz="1600" dirty="0">
                <a:hlinkClick r:id="rId11"/>
              </a:rPr>
              <a:t>baseball</a:t>
            </a:r>
            <a:endParaRPr lang="fr-FR" sz="1600" dirty="0"/>
          </a:p>
          <a:p>
            <a:r>
              <a:rPr lang="fr-FR" sz="1600" dirty="0"/>
              <a:t>(450 € par casque + 30 € par application)</a:t>
            </a:r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4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2537" y="2182480"/>
            <a:ext cx="92564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 aller plus loin </a:t>
            </a:r>
            <a:r>
              <a:rPr lang="fr-FR" dirty="0" smtClean="0"/>
              <a:t>: 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www.sports.gouv.fr/poles-ressources-nationaux-629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/>
              <a:t>PRN </a:t>
            </a:r>
            <a:r>
              <a:rPr lang="fr-FR" dirty="0" smtClean="0"/>
              <a:t>Sport Santé Bien-Être </a:t>
            </a:r>
            <a:r>
              <a:rPr lang="fr-FR" dirty="0">
                <a:hlinkClick r:id="rId3"/>
              </a:rPr>
              <a:t>https://pole-sante.creps-vichy.sports.gouv.fr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/>
              <a:t>PRN </a:t>
            </a:r>
            <a:r>
              <a:rPr lang="fr-FR" dirty="0" smtClean="0"/>
              <a:t>Sport Innovations </a:t>
            </a: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www.creps-pdl.sports.gouv.fr/prn-si.presentation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Centre d’Expertise Sport Handicap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fr.linkedin.com/company/c-e-s-h-centre-d-expertise-sport-handicaps?original_referer=https%3A%2F%2Fwww.google.com%2F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sz="1200" dirty="0"/>
          </a:p>
          <a:p>
            <a:endParaRPr lang="fr-FR" sz="1200" dirty="0"/>
          </a:p>
        </p:txBody>
      </p:sp>
      <p:pic>
        <p:nvPicPr>
          <p:cNvPr id="6" name="Image 5" descr="https://www.education.gouv.fr/sites/default/files/site_logo/2022-08/logoMENJ_tronqu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95" y="941615"/>
            <a:ext cx="9963056" cy="90322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LE MINISTERE DES SPORTS ET DES JOP ET SES POLES RESSOURCES NATIONAUX Thématiques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52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16667" r="21050" b="17850"/>
          <a:stretch/>
        </p:blipFill>
        <p:spPr bwMode="auto">
          <a:xfrm>
            <a:off x="1298316" y="1473972"/>
            <a:ext cx="9321788" cy="4652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575760"/>
            <a:ext cx="8605825" cy="903227"/>
          </a:xfrm>
        </p:spPr>
        <p:txBody>
          <a:bodyPr/>
          <a:lstStyle/>
          <a:p>
            <a:r>
              <a:rPr lang="fr-FR" b="1" dirty="0" smtClean="0"/>
              <a:t>CONCEPT ressource « la </a:t>
            </a:r>
            <a:r>
              <a:rPr lang="fr-FR" b="1" dirty="0"/>
              <a:t>LITTERATIE </a:t>
            </a:r>
            <a:r>
              <a:rPr lang="fr-FR" b="1" dirty="0" smtClean="0"/>
              <a:t>PHYSIQUE »</a:t>
            </a:r>
            <a:endParaRPr lang="fr-FR" b="1" dirty="0"/>
          </a:p>
        </p:txBody>
      </p:sp>
      <p:pic>
        <p:nvPicPr>
          <p:cNvPr id="7" name="Image 6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3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16667" r="21050" b="17850"/>
          <a:stretch/>
        </p:blipFill>
        <p:spPr bwMode="auto">
          <a:xfrm>
            <a:off x="1298316" y="1473972"/>
            <a:ext cx="9321788" cy="4652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575760"/>
            <a:ext cx="8605825" cy="903227"/>
          </a:xfrm>
        </p:spPr>
        <p:txBody>
          <a:bodyPr/>
          <a:lstStyle/>
          <a:p>
            <a:r>
              <a:rPr lang="fr-FR" b="1" dirty="0" smtClean="0"/>
              <a:t>CONCEPT ressource « la </a:t>
            </a:r>
            <a:r>
              <a:rPr lang="fr-FR" b="1" dirty="0"/>
              <a:t>LITTERATIE </a:t>
            </a:r>
            <a:r>
              <a:rPr lang="fr-FR" b="1" dirty="0" smtClean="0"/>
              <a:t>PHYSIQUE »</a:t>
            </a:r>
            <a:endParaRPr lang="fr-FR" b="1" dirty="0"/>
          </a:p>
        </p:txBody>
      </p:sp>
      <p:pic>
        <p:nvPicPr>
          <p:cNvPr id="7" name="Image 6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5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761549"/>
            <a:ext cx="8605825" cy="903227"/>
          </a:xfrm>
        </p:spPr>
        <p:txBody>
          <a:bodyPr>
            <a:noAutofit/>
          </a:bodyPr>
          <a:lstStyle/>
          <a:p>
            <a:r>
              <a:rPr lang="fr-FR" b="1" dirty="0" smtClean="0"/>
              <a:t>POUR ALLER PLUS LOIN : « LES COMPETENCES PSYCHOSOCIALES »</a:t>
            </a:r>
            <a:endParaRPr lang="fr-FR" b="1" dirty="0"/>
          </a:p>
        </p:txBody>
      </p:sp>
      <p:pic>
        <p:nvPicPr>
          <p:cNvPr id="7" name="Image 6" descr="https://www.education.gouv.fr/sites/default/files/site_logo/2022-08/logoMENJ_tron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Image 3" descr="cid:image001.jpg@01D99C8B.F8B949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80" y="1162197"/>
            <a:ext cx="3927249" cy="36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0343" y="4988466"/>
            <a:ext cx="995658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 smtClean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Vademecum</a:t>
            </a:r>
            <a:r>
              <a:rPr lang="fr-FR" altLang="fr-FR" sz="1400" dirty="0" smtClean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 de l’école </a:t>
            </a:r>
            <a:r>
              <a:rPr lang="fr-FR" altLang="fr-FR" sz="1400" dirty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promotrice de santé</a:t>
            </a:r>
            <a:r>
              <a:rPr lang="fr-FR" altLang="fr-FR" sz="1400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endParaRPr lang="fr-FR" altLang="fr-FR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/>
              </a:rPr>
              <a:t>INSTRUCTION INTERMINISTERIELLEN°DGS/SP4/DGCS/DGESCO/DJEPVA/DS/DGEFP/DPJJ/DGESIP/DGER/ 2022/131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/>
              </a:rPr>
              <a:t>du 19 août 2022 relative à la stratégie nationale multisectorielle de développement des compétences psychosociales chez les enfants et les jeunes – 2022-2037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  <a:hlinkClick r:id="rId7"/>
              </a:rPr>
              <a:t>https://www.santepubliquefrance.fr/competences-psychosociales-cps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  <a:hlinkClick r:id="rId8"/>
              </a:rPr>
              <a:t>https://www.manche.gouv.fr/contenu/telechargement/37786/268347/file/EDUCATION-Livret+6-V2.pdf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110343" y="4618678"/>
            <a:ext cx="9978905" cy="337346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Ressources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11144" y="2374609"/>
            <a:ext cx="55814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 smtClean="0">
                <a:solidFill>
                  <a:srgbClr val="1F497D"/>
                </a:solidFill>
                <a:ea typeface="Calibri" panose="020F0502020204030204" pitchFamily="34" charset="0"/>
              </a:rPr>
              <a:t>Les c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ompétences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psychosociales des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jeunes contribuent à favoriser le bien-être mental</a:t>
            </a:r>
            <a:r>
              <a:rPr lang="fr-FR" altLang="fr-FR" dirty="0" smtClean="0">
                <a:solidFill>
                  <a:srgbClr val="1F497D"/>
                </a:solidFill>
                <a:ea typeface="Calibri" panose="020F0502020204030204" pitchFamily="34" charset="0"/>
              </a:rPr>
              <a:t>, </a:t>
            </a:r>
            <a:r>
              <a:rPr kumimoji="0" lang="fr-FR" altLang="fr-FR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physique, psychique et social et à  prévenir une large gamme de comportements et d’attitudes aux incidences négatives sur la santé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05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411" y="336398"/>
            <a:ext cx="8605825" cy="903227"/>
          </a:xfrm>
        </p:spPr>
        <p:txBody>
          <a:bodyPr>
            <a:normAutofit/>
          </a:bodyPr>
          <a:lstStyle/>
          <a:p>
            <a:r>
              <a:rPr lang="fr-FR" b="1" dirty="0" smtClean="0"/>
              <a:t>Rappel du Cadre </a:t>
            </a:r>
            <a:r>
              <a:rPr lang="fr-FR" b="1" dirty="0"/>
              <a:t>du </a:t>
            </a:r>
            <a:r>
              <a:rPr lang="fr-FR" b="1" dirty="0" smtClean="0"/>
              <a:t>dispositif</a:t>
            </a:r>
            <a:endParaRPr lang="fr-FR" b="1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98401" y="1417978"/>
            <a:ext cx="10593599" cy="298282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bg1"/>
                </a:solidFill>
                <a:hlinkClick r:id="rId2"/>
              </a:rPr>
              <a:t>Instruction MSJOP – MENJ du 26-4-2023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92706" y="1820117"/>
            <a:ext cx="102932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u="sng" dirty="0" smtClean="0"/>
              <a:t>Objectif</a:t>
            </a:r>
            <a:r>
              <a:rPr lang="fr-FR" sz="1600" b="1" dirty="0" smtClean="0"/>
              <a:t> </a:t>
            </a:r>
          </a:p>
          <a:p>
            <a:pPr lvl="0" algn="just"/>
            <a:endParaRPr lang="fr-FR" sz="1600" b="1" dirty="0"/>
          </a:p>
          <a:p>
            <a:pPr lvl="0" algn="just"/>
            <a:r>
              <a:rPr lang="fr-FR" sz="1400" dirty="0" smtClean="0"/>
              <a:t>Proposer </a:t>
            </a:r>
            <a:r>
              <a:rPr lang="fr-FR" sz="1400" dirty="0"/>
              <a:t>une offre </a:t>
            </a:r>
            <a:r>
              <a:rPr lang="fr-FR" sz="1400" dirty="0" smtClean="0"/>
              <a:t>nouvelle d’activité physique, </a:t>
            </a:r>
            <a:r>
              <a:rPr lang="fr-FR" sz="1400" dirty="0" err="1" smtClean="0"/>
              <a:t>ludo</a:t>
            </a:r>
            <a:r>
              <a:rPr lang="fr-FR" sz="1400" dirty="0" smtClean="0"/>
              <a:t>-sportive, à des collégiens éloignés d’une pratique régulière, en temps périscolaire, sur les créneaux identifiés par le chef d’établissement. </a:t>
            </a:r>
          </a:p>
          <a:p>
            <a:pPr lvl="0" algn="just"/>
            <a:endParaRPr lang="fr-FR" sz="1400" i="1" dirty="0"/>
          </a:p>
          <a:p>
            <a:pPr lvl="0" algn="just"/>
            <a:r>
              <a:rPr lang="fr-FR" sz="1400" dirty="0" smtClean="0"/>
              <a:t>L’offre proposée doit être complémentaire </a:t>
            </a:r>
            <a:r>
              <a:rPr lang="fr-FR" sz="1400" dirty="0"/>
              <a:t>de l’EPS et </a:t>
            </a:r>
            <a:r>
              <a:rPr lang="fr-FR" sz="1400" dirty="0" smtClean="0"/>
              <a:t>différente de celle </a:t>
            </a:r>
            <a:r>
              <a:rPr lang="fr-FR" sz="1400" dirty="0"/>
              <a:t>de l’association sportive scolaire </a:t>
            </a:r>
            <a:r>
              <a:rPr lang="fr-FR" sz="1400" dirty="0" smtClean="0"/>
              <a:t>(AS) ou du club sportif.</a:t>
            </a:r>
          </a:p>
          <a:p>
            <a:pPr lvl="0" algn="just"/>
            <a:endParaRPr lang="fr-FR" sz="1600" dirty="0"/>
          </a:p>
        </p:txBody>
      </p:sp>
      <p:pic>
        <p:nvPicPr>
          <p:cNvPr id="13" name="Image 12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1394759" y="4034306"/>
            <a:ext cx="9768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dirty="0"/>
          </a:p>
          <a:p>
            <a:pPr marL="285750" indent="-285750" algn="just">
              <a:buFontTx/>
              <a:buChar char="-"/>
            </a:pPr>
            <a:r>
              <a:rPr lang="fr-FR" sz="1400" b="1" dirty="0" smtClean="0"/>
              <a:t>Type d’offre </a:t>
            </a:r>
            <a:r>
              <a:rPr lang="fr-FR" sz="1400" dirty="0" smtClean="0"/>
              <a:t>: une activité physique diversifiée, </a:t>
            </a:r>
            <a:r>
              <a:rPr lang="fr-FR" sz="1400" dirty="0"/>
              <a:t>ludique, </a:t>
            </a:r>
            <a:r>
              <a:rPr lang="fr-FR" sz="1400" dirty="0" smtClean="0"/>
              <a:t>adaptée aux </a:t>
            </a:r>
            <a:r>
              <a:rPr lang="fr-FR" sz="1400" dirty="0"/>
              <a:t>besoins particuliers, </a:t>
            </a:r>
            <a:r>
              <a:rPr lang="fr-FR" sz="1400" dirty="0" smtClean="0"/>
              <a:t>utilisant des éléments de jeux (</a:t>
            </a:r>
            <a:r>
              <a:rPr lang="fr-FR" sz="1400" dirty="0" err="1" smtClean="0"/>
              <a:t>gamification</a:t>
            </a:r>
            <a:r>
              <a:rPr lang="fr-FR" sz="1400" dirty="0" smtClean="0"/>
              <a:t>) </a:t>
            </a:r>
            <a:r>
              <a:rPr lang="fr-FR" sz="1400" dirty="0"/>
              <a:t>(jeux à </a:t>
            </a:r>
            <a:r>
              <a:rPr lang="fr-FR" sz="1400" dirty="0" smtClean="0"/>
              <a:t>points par exemple), sans notation, intégrant plus d’AP dans leur vie quotidienne,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 smtClean="0"/>
              <a:t>Diversité des publics accueillis </a:t>
            </a:r>
            <a:r>
              <a:rPr lang="fr-FR" sz="1400" dirty="0" smtClean="0"/>
              <a:t>: mixité, genre, inclusion,</a:t>
            </a:r>
            <a:endParaRPr lang="fr-FR" sz="1400" dirty="0"/>
          </a:p>
          <a:p>
            <a:pPr marL="285750" indent="-285750" algn="just">
              <a:buFontTx/>
              <a:buChar char="-"/>
            </a:pPr>
            <a:r>
              <a:rPr lang="fr-FR" sz="1400" b="1" dirty="0" smtClean="0"/>
              <a:t>Finalités : </a:t>
            </a:r>
            <a:r>
              <a:rPr lang="fr-FR" sz="1400" dirty="0" smtClean="0"/>
              <a:t>santé</a:t>
            </a:r>
            <a:r>
              <a:rPr lang="fr-FR" sz="1400" b="1" dirty="0" smtClean="0"/>
              <a:t>,</a:t>
            </a:r>
            <a:r>
              <a:rPr lang="fr-FR" sz="1400" dirty="0" smtClean="0"/>
              <a:t> </a:t>
            </a:r>
            <a:r>
              <a:rPr lang="fr-FR" sz="1400" dirty="0"/>
              <a:t>bien </a:t>
            </a:r>
            <a:r>
              <a:rPr lang="fr-FR" sz="1400" dirty="0" smtClean="0"/>
              <a:t>être, </a:t>
            </a:r>
            <a:r>
              <a:rPr lang="fr-FR" sz="1400" dirty="0"/>
              <a:t>qualité de vie, </a:t>
            </a:r>
            <a:r>
              <a:rPr lang="fr-FR" sz="1400" dirty="0" smtClean="0"/>
              <a:t>épanouissement, prévention, nutrition, pratiques </a:t>
            </a:r>
            <a:r>
              <a:rPr lang="fr-FR" sz="1400" dirty="0"/>
              <a:t>entre </a:t>
            </a:r>
            <a:r>
              <a:rPr lang="fr-FR" sz="1400" dirty="0" smtClean="0"/>
              <a:t>pairs,</a:t>
            </a:r>
            <a:endParaRPr lang="fr-FR" sz="1400" dirty="0"/>
          </a:p>
          <a:p>
            <a:pPr marL="285750" indent="-285750" algn="just">
              <a:buFontTx/>
              <a:buChar char="-"/>
            </a:pPr>
            <a:r>
              <a:rPr lang="fr-FR" sz="1400" b="1" dirty="0" smtClean="0"/>
              <a:t>Continuité </a:t>
            </a:r>
            <a:r>
              <a:rPr lang="fr-FR" sz="1400" b="1" dirty="0"/>
              <a:t>éducative </a:t>
            </a:r>
            <a:r>
              <a:rPr lang="fr-FR" sz="1400" dirty="0"/>
              <a:t>(scolaire, périscolaire, extrascolaire) : continuum de parcours pour </a:t>
            </a:r>
            <a:r>
              <a:rPr lang="fr-FR" sz="1400" dirty="0" smtClean="0"/>
              <a:t>le jeune</a:t>
            </a:r>
            <a:r>
              <a:rPr lang="fr-FR" sz="1400" dirty="0"/>
              <a:t>, complémentarité </a:t>
            </a:r>
            <a:r>
              <a:rPr lang="fr-FR" sz="1400" dirty="0" smtClean="0"/>
              <a:t>d’interventions territoriales </a:t>
            </a:r>
            <a:r>
              <a:rPr lang="fr-FR" sz="1400" dirty="0"/>
              <a:t>(</a:t>
            </a:r>
            <a:r>
              <a:rPr lang="fr-FR" sz="1400" dirty="0" smtClean="0"/>
              <a:t>professeurs </a:t>
            </a:r>
            <a:r>
              <a:rPr lang="fr-FR" sz="1400" dirty="0"/>
              <a:t>EPS, éducateurs sportifs, autres professionnels </a:t>
            </a:r>
            <a:r>
              <a:rPr lang="fr-FR" sz="1400" dirty="0" smtClean="0"/>
              <a:t>santé/insertion </a:t>
            </a:r>
            <a:r>
              <a:rPr lang="fr-FR" sz="1400" dirty="0"/>
              <a:t>notamment</a:t>
            </a:r>
            <a:r>
              <a:rPr lang="fr-FR" sz="1400" dirty="0" smtClean="0"/>
              <a:t>)</a:t>
            </a:r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Quelques </a:t>
            </a:r>
            <a:r>
              <a:rPr lang="fr-FR" sz="1400" dirty="0"/>
              <a:t>jeux </a:t>
            </a:r>
            <a:r>
              <a:rPr lang="fr-FR" sz="1400" dirty="0" smtClean="0"/>
              <a:t>complémentaires existent </a:t>
            </a:r>
            <a:r>
              <a:rPr lang="fr-FR" sz="1400" dirty="0"/>
              <a:t>sur la </a:t>
            </a:r>
            <a:r>
              <a:rPr lang="fr-FR" sz="1400" dirty="0">
                <a:hlinkClick r:id="rId4"/>
              </a:rPr>
              <a:t>promotion </a:t>
            </a:r>
            <a:r>
              <a:rPr lang="fr-FR" sz="1400" dirty="0" smtClean="0">
                <a:hlinkClick r:id="rId4"/>
              </a:rPr>
              <a:t>santé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98400" y="3658101"/>
            <a:ext cx="10593599" cy="279281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u="sng" dirty="0">
                <a:solidFill>
                  <a:srgbClr val="0070C0"/>
                </a:solidFill>
              </a:rPr>
              <a:t>Caractéristiques du dispositif à intégrer dans la construction de l’offre </a:t>
            </a:r>
          </a:p>
        </p:txBody>
      </p:sp>
    </p:spTree>
    <p:extLst>
      <p:ext uri="{BB962C8B-B14F-4D97-AF65-F5344CB8AC3E}">
        <p14:creationId xmlns:p14="http://schemas.microsoft.com/office/powerpoint/2010/main" val="33302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48649650"/>
              </p:ext>
            </p:extLst>
          </p:nvPr>
        </p:nvGraphicFramePr>
        <p:xfrm>
          <a:off x="2679738" y="2717800"/>
          <a:ext cx="7466019" cy="335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avec flèche vers la droite 2"/>
          <p:cNvSpPr/>
          <p:nvPr/>
        </p:nvSpPr>
        <p:spPr>
          <a:xfrm>
            <a:off x="2449399" y="3827207"/>
            <a:ext cx="2677886" cy="64008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55539" y="3906965"/>
            <a:ext cx="239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Espaces de </a:t>
            </a:r>
            <a:r>
              <a:rPr lang="fr-FR" sz="1400" b="1" dirty="0" smtClean="0"/>
              <a:t>pratiques</a:t>
            </a:r>
          </a:p>
          <a:p>
            <a:r>
              <a:rPr lang="fr-FR" sz="1400" b="1" dirty="0" smtClean="0"/>
              <a:t>disponibles</a:t>
            </a:r>
            <a:endParaRPr lang="fr-FR" sz="1400" b="1" dirty="0"/>
          </a:p>
        </p:txBody>
      </p:sp>
      <p:sp>
        <p:nvSpPr>
          <p:cNvPr id="9" name="Rectangle avec flèche vers la gauche 8"/>
          <p:cNvSpPr/>
          <p:nvPr/>
        </p:nvSpPr>
        <p:spPr>
          <a:xfrm>
            <a:off x="7678729" y="3772918"/>
            <a:ext cx="2615065" cy="640080"/>
          </a:xfrm>
          <a:prstGeom prst="lef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Encadrement nécessaire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78729" y="4620519"/>
            <a:ext cx="2638697" cy="504706"/>
          </a:xfrm>
          <a:prstGeom prst="lef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Petit matériel</a:t>
            </a:r>
          </a:p>
        </p:txBody>
      </p:sp>
      <p:sp>
        <p:nvSpPr>
          <p:cNvPr id="12" name="Rectangle avec flèche vers la droite 11"/>
          <p:cNvSpPr/>
          <p:nvPr/>
        </p:nvSpPr>
        <p:spPr>
          <a:xfrm>
            <a:off x="2468880" y="4695271"/>
            <a:ext cx="2677886" cy="504706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Transport </a:t>
            </a:r>
            <a:r>
              <a:rPr lang="fr-FR" sz="1400" b="1" dirty="0" smtClean="0">
                <a:solidFill>
                  <a:schemeClr val="tx1"/>
                </a:solidFill>
              </a:rPr>
              <a:t>(si </a:t>
            </a:r>
            <a:r>
              <a:rPr lang="fr-FR" sz="1400" b="1" dirty="0">
                <a:solidFill>
                  <a:schemeClr val="tx1"/>
                </a:solidFill>
              </a:rPr>
              <a:t>besoin)</a:t>
            </a:r>
          </a:p>
        </p:txBody>
      </p:sp>
      <p:pic>
        <p:nvPicPr>
          <p:cNvPr id="13" name="Image 12" descr="https://www.education.gouv.fr/sites/default/files/site_logo/2022-08/logoMENJ_tronq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328372" y="2007634"/>
            <a:ext cx="597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u="sng" dirty="0" smtClean="0"/>
              <a:t>L’offre </a:t>
            </a:r>
            <a:r>
              <a:rPr lang="fr-FR" u="sng" dirty="0"/>
              <a:t>doit prendre en considération les éléments suivants</a:t>
            </a:r>
            <a:r>
              <a:rPr lang="fr-FR" dirty="0"/>
              <a:t>    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854" y="634983"/>
            <a:ext cx="8605825" cy="903227"/>
          </a:xfrm>
        </p:spPr>
        <p:txBody>
          <a:bodyPr>
            <a:normAutofit/>
          </a:bodyPr>
          <a:lstStyle/>
          <a:p>
            <a:r>
              <a:rPr lang="fr-FR" b="1" dirty="0" smtClean="0"/>
              <a:t>ACCUEILLIR </a:t>
            </a:r>
            <a:r>
              <a:rPr lang="fr-FR" b="1" dirty="0"/>
              <a:t>DES </a:t>
            </a:r>
            <a:r>
              <a:rPr lang="fr-FR" b="1" dirty="0" smtClean="0"/>
              <a:t>JEUNES : </a:t>
            </a:r>
            <a:r>
              <a:rPr lang="fr-FR" b="1" dirty="0"/>
              <a:t>UN SAVOIR FAIRE </a:t>
            </a:r>
            <a:r>
              <a:rPr lang="fr-FR" b="1" dirty="0" smtClean="0"/>
              <a:t>DES </a:t>
            </a:r>
            <a:r>
              <a:rPr lang="fr-FR" b="1" dirty="0"/>
              <a:t>CLUBS 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95854" y="1660753"/>
            <a:ext cx="1012133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Présidents, éducateurs </a:t>
            </a:r>
            <a:r>
              <a:rPr lang="fr-FR" sz="2000" b="1" dirty="0">
                <a:solidFill>
                  <a:schemeClr val="tx1"/>
                </a:solidFill>
              </a:rPr>
              <a:t>sportifs </a:t>
            </a:r>
            <a:r>
              <a:rPr lang="fr-FR" sz="2000" b="1" dirty="0" smtClean="0">
                <a:solidFill>
                  <a:schemeClr val="tx1"/>
                </a:solidFill>
              </a:rPr>
              <a:t>: Rassurez-vous et Engagez-vous </a:t>
            </a:r>
            <a:r>
              <a:rPr lang="fr-FR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91486" y="2888682"/>
            <a:ext cx="9814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dirty="0" smtClean="0"/>
              <a:t>Vous avez un rôle éducatif essentiel auprès des jeunes qui vous sont confiés.</a:t>
            </a:r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Vous accueillez déjà, dans votre quotidien, des publics éloignés de la pratique, sans discrimination. 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Vous </a:t>
            </a:r>
            <a:r>
              <a:rPr lang="fr-FR" dirty="0"/>
              <a:t>avez </a:t>
            </a:r>
            <a:r>
              <a:rPr lang="fr-FR" dirty="0" smtClean="0"/>
              <a:t>le «</a:t>
            </a:r>
            <a:r>
              <a:rPr lang="fr-FR" dirty="0"/>
              <a:t> savoir-faire </a:t>
            </a:r>
            <a:r>
              <a:rPr lang="fr-FR" dirty="0" smtClean="0"/>
              <a:t>» pour proposer une offre adaptée aux besoins de ces publics.</a:t>
            </a:r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Vous bénéficiez, sur le territoire, d’appui au </a:t>
            </a:r>
            <a:r>
              <a:rPr lang="fr-FR" dirty="0"/>
              <a:t>sein </a:t>
            </a:r>
            <a:r>
              <a:rPr lang="fr-FR" dirty="0" smtClean="0"/>
              <a:t>du mouvement sportif, des services de l’Etat et des collectivités locales.</a:t>
            </a:r>
            <a:endParaRPr lang="fr-FR" dirty="0"/>
          </a:p>
        </p:txBody>
      </p:sp>
      <p:pic>
        <p:nvPicPr>
          <p:cNvPr id="8" name="Image 7" descr="https://www.education.gouv.fr/sites/default/files/site_logo/2022-08/logoMENJ_tron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0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490001"/>
            <a:ext cx="8605825" cy="903227"/>
          </a:xfrm>
        </p:spPr>
        <p:txBody>
          <a:bodyPr/>
          <a:lstStyle/>
          <a:p>
            <a:r>
              <a:rPr lang="fr-FR" b="1" dirty="0" smtClean="0"/>
              <a:t>Rappel des ATTENTES </a:t>
            </a:r>
            <a:r>
              <a:rPr lang="fr-FR" b="1" dirty="0"/>
              <a:t>DES </a:t>
            </a:r>
            <a:r>
              <a:rPr lang="fr-FR" b="1" dirty="0" smtClean="0"/>
              <a:t>PUBLICS ADOLESCENTS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1689101" y="1792129"/>
            <a:ext cx="92075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just"/>
            <a:r>
              <a:rPr lang="fr-FR" b="1" dirty="0" smtClean="0"/>
              <a:t>Les besoins exprimés par les adolescents, </a:t>
            </a:r>
            <a:r>
              <a:rPr lang="fr-FR" dirty="0" smtClean="0"/>
              <a:t>dans </a:t>
            </a:r>
            <a:r>
              <a:rPr lang="fr-FR" dirty="0"/>
              <a:t>plusieurs </a:t>
            </a:r>
            <a:r>
              <a:rPr lang="fr-FR" dirty="0" smtClean="0"/>
              <a:t>études </a:t>
            </a:r>
            <a:r>
              <a:rPr lang="fr-FR" dirty="0"/>
              <a:t>: </a:t>
            </a:r>
            <a:endParaRPr lang="fr-FR" dirty="0" smtClean="0"/>
          </a:p>
          <a:p>
            <a:pPr algn="just"/>
            <a:r>
              <a:rPr lang="fr-FR" sz="1600" dirty="0" smtClean="0"/>
              <a:t>•</a:t>
            </a:r>
            <a:r>
              <a:rPr lang="fr-FR" dirty="0" smtClean="0"/>
              <a:t> </a:t>
            </a:r>
            <a:r>
              <a:rPr lang="fr-FR" sz="1600" dirty="0"/>
              <a:t>privilégier des </a:t>
            </a:r>
            <a:r>
              <a:rPr lang="fr-FR" sz="1600" dirty="0" smtClean="0"/>
              <a:t>activités physiques (AP) </a:t>
            </a:r>
            <a:r>
              <a:rPr lang="fr-FR" sz="1600" dirty="0"/>
              <a:t>non compétitives et plus particulièrement chez les filles </a:t>
            </a:r>
            <a:r>
              <a:rPr lang="fr-FR" sz="1600" dirty="0" smtClean="0"/>
              <a:t>;</a:t>
            </a:r>
          </a:p>
          <a:p>
            <a:pPr algn="just"/>
            <a:r>
              <a:rPr lang="fr-FR" sz="1600" dirty="0" smtClean="0"/>
              <a:t>• </a:t>
            </a:r>
            <a:r>
              <a:rPr lang="fr-FR" sz="1600" dirty="0"/>
              <a:t>proposer des AP </a:t>
            </a:r>
            <a:r>
              <a:rPr lang="fr-FR" sz="1600" dirty="0" smtClean="0"/>
              <a:t>stimulantes</a:t>
            </a:r>
            <a:r>
              <a:rPr lang="fr-FR" sz="1600" dirty="0"/>
              <a:t>, amusantes, </a:t>
            </a:r>
            <a:r>
              <a:rPr lang="fr-FR" sz="1600" dirty="0" smtClean="0"/>
              <a:t>ludiques, diversifiées </a:t>
            </a:r>
            <a:r>
              <a:rPr lang="fr-FR" sz="1600" dirty="0"/>
              <a:t>; </a:t>
            </a:r>
            <a:endParaRPr lang="fr-FR" sz="1600" dirty="0" smtClean="0"/>
          </a:p>
          <a:p>
            <a:pPr algn="just"/>
            <a:r>
              <a:rPr lang="fr-FR" sz="1600" dirty="0" smtClean="0"/>
              <a:t>• </a:t>
            </a:r>
            <a:r>
              <a:rPr lang="fr-FR" sz="1600" dirty="0"/>
              <a:t>favoriser l’AP dans un environnement où l’apprentissage est favorable et axé sur la maîtrise corporelle ; </a:t>
            </a:r>
            <a:endParaRPr lang="fr-FR" sz="1600" dirty="0" smtClean="0"/>
          </a:p>
          <a:p>
            <a:pPr algn="just"/>
            <a:r>
              <a:rPr lang="fr-FR" sz="1600" dirty="0" smtClean="0"/>
              <a:t>• associer les </a:t>
            </a:r>
            <a:r>
              <a:rPr lang="fr-FR" sz="1600" dirty="0"/>
              <a:t>adolescents </a:t>
            </a:r>
            <a:r>
              <a:rPr lang="fr-FR" sz="1600" dirty="0" smtClean="0"/>
              <a:t>dans l’organisation (choix</a:t>
            </a:r>
            <a:r>
              <a:rPr lang="fr-FR" sz="1600" dirty="0"/>
              <a:t>, autonomie dans les pratiques, etc.). </a:t>
            </a:r>
            <a:endParaRPr lang="fr-FR" sz="1600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L’activité </a:t>
            </a:r>
            <a:r>
              <a:rPr lang="fr-FR" b="1" dirty="0"/>
              <a:t>physique doit permettre de valoriser l’adolescent. Il est essentiel de la présenter comme une source de plaisir et de bien-être plutôt qu’une obligation, un besoin voire une sanction. </a:t>
            </a:r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sz="1400" dirty="0" smtClean="0">
                <a:hlinkClick r:id="rId2"/>
              </a:rPr>
              <a:t>Littérature : ADOLESCENTS ET PRATIQUES SPORTIVES SANTE PUBLIQUE France -  P.DUCHE Décembre 2022</a:t>
            </a:r>
            <a:endParaRPr lang="fr-FR" sz="1400" dirty="0" smtClean="0"/>
          </a:p>
          <a:p>
            <a:pPr algn="just"/>
            <a:endParaRPr lang="fr-FR" sz="1400" dirty="0"/>
          </a:p>
          <a:p>
            <a:pPr algn="just"/>
            <a:r>
              <a:rPr lang="fr-FR" sz="1200" b="1" i="1" dirty="0"/>
              <a:t>Extraits </a:t>
            </a:r>
            <a:r>
              <a:rPr lang="en-US" sz="1200" b="1" i="1" dirty="0" err="1"/>
              <a:t>étude</a:t>
            </a:r>
            <a:r>
              <a:rPr lang="en-US" sz="1200" b="1" i="1" dirty="0"/>
              <a:t> </a:t>
            </a:r>
            <a:r>
              <a:rPr lang="en-US" sz="1200" i="1" dirty="0"/>
              <a:t>Martins J., Costa J., </a:t>
            </a:r>
            <a:r>
              <a:rPr lang="en-US" sz="1200" i="1" dirty="0" err="1"/>
              <a:t>Sarmento</a:t>
            </a:r>
            <a:r>
              <a:rPr lang="en-US" sz="1200" i="1" dirty="0"/>
              <a:t> H., Marques A., Farias C., </a:t>
            </a:r>
            <a:r>
              <a:rPr lang="en-US" sz="1200" i="1" dirty="0" err="1"/>
              <a:t>Onofre</a:t>
            </a:r>
            <a:r>
              <a:rPr lang="en-US" sz="1200" i="1" dirty="0"/>
              <a:t> M. et al. </a:t>
            </a:r>
            <a:r>
              <a:rPr lang="en-US" sz="1200" b="1" i="1" dirty="0"/>
              <a:t>Adolescents’ perspectives on the barriers and facilitators of physical activity: An updated systematic review of qualitative studies</a:t>
            </a:r>
            <a:r>
              <a:rPr lang="en-US" sz="1200" i="1" dirty="0"/>
              <a:t>. International Journal of Environmental Research and Public Health, 2021, vol. 18, no 9 : 4954.</a:t>
            </a:r>
          </a:p>
          <a:p>
            <a:endParaRPr lang="fr-FR" dirty="0"/>
          </a:p>
        </p:txBody>
      </p:sp>
      <p:pic>
        <p:nvPicPr>
          <p:cNvPr id="8" name="Image 7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1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12" y="575760"/>
            <a:ext cx="10516494" cy="903227"/>
          </a:xfrm>
        </p:spPr>
        <p:txBody>
          <a:bodyPr>
            <a:normAutofit/>
          </a:bodyPr>
          <a:lstStyle/>
          <a:p>
            <a:r>
              <a:rPr lang="fr-FR" b="1" dirty="0" smtClean="0"/>
              <a:t>TYPOLOGIE DES PUBLICS cibles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005840" y="2769502"/>
            <a:ext cx="10811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dirty="0"/>
              <a:t>Jeunes filles éloignées d’une pratique sportive régulière </a:t>
            </a:r>
          </a:p>
          <a:p>
            <a:pPr marL="285750" lvl="0" indent="-285750">
              <a:buFontTx/>
              <a:buChar char="-"/>
            </a:pPr>
            <a:r>
              <a:rPr lang="fr-FR" dirty="0"/>
              <a:t>Jeunes garçons éloignés d’une pratique sportive régulière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Jeunes en </a:t>
            </a:r>
            <a:r>
              <a:rPr lang="fr-FR" dirty="0"/>
              <a:t>situation de handicap </a:t>
            </a:r>
            <a:endParaRPr lang="fr-FR" dirty="0" smtClean="0"/>
          </a:p>
          <a:p>
            <a:pPr marL="285750" lvl="0" indent="-285750">
              <a:buFontTx/>
              <a:buChar char="-"/>
            </a:pPr>
            <a:r>
              <a:rPr lang="fr-FR" dirty="0" smtClean="0"/>
              <a:t>Jeunes atteints de pathologies 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Jeunes identifiés par l’équipe éducative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035678608"/>
              </p:ext>
            </p:extLst>
          </p:nvPr>
        </p:nvGraphicFramePr>
        <p:xfrm>
          <a:off x="5447211" y="2029588"/>
          <a:ext cx="7824652" cy="373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7223759" y="3030882"/>
            <a:ext cx="1358538" cy="86821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Identifié par l’équipe éducative</a:t>
            </a:r>
            <a:endParaRPr lang="fr-FR" sz="1400" dirty="0"/>
          </a:p>
        </p:txBody>
      </p:sp>
      <p:pic>
        <p:nvPicPr>
          <p:cNvPr id="9" name="Image 8" descr="https://www.education.gouv.fr/sites/default/files/site_logo/2022-08/logoMENJ_tronq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6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490001"/>
            <a:ext cx="86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FOCUS sur les JEUNES ELOIGNES d’une pratique d’AP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625599" y="1804024"/>
            <a:ext cx="10811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 smtClean="0"/>
              <a:t>Bien </a:t>
            </a:r>
            <a:r>
              <a:rPr lang="fr-FR" sz="1600" b="1" dirty="0"/>
              <a:t>penser le choix </a:t>
            </a:r>
            <a:r>
              <a:rPr lang="fr-FR" sz="1600" b="1" dirty="0" smtClean="0"/>
              <a:t>de l’AP </a:t>
            </a:r>
            <a:r>
              <a:rPr lang="fr-FR" sz="16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Dépense </a:t>
            </a:r>
            <a:r>
              <a:rPr lang="fr-FR" sz="1600" dirty="0"/>
              <a:t>énergétique adaptée au </a:t>
            </a:r>
            <a:r>
              <a:rPr lang="fr-FR" sz="1600" dirty="0" smtClean="0"/>
              <a:t>public.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Impact </a:t>
            </a:r>
            <a:r>
              <a:rPr lang="fr-FR" sz="1600" dirty="0"/>
              <a:t>sur l’estime de soi et la confiance en soi (non concurrence par exemple</a:t>
            </a:r>
            <a:r>
              <a:rPr lang="fr-FR" sz="1600" dirty="0" smtClean="0"/>
              <a:t>).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Choisir des </a:t>
            </a:r>
            <a:r>
              <a:rPr lang="fr-FR" sz="1600" dirty="0" smtClean="0"/>
              <a:t>AP </a:t>
            </a:r>
            <a:r>
              <a:rPr lang="fr-FR" sz="1600" dirty="0"/>
              <a:t>valorisant également des habiletés non motrices (réflexives, sociales, émotionnelles</a:t>
            </a:r>
            <a:r>
              <a:rPr lang="fr-FR" sz="1600" dirty="0" smtClean="0"/>
              <a:t>).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Faire référence au groupe de </a:t>
            </a:r>
            <a:r>
              <a:rPr lang="fr-FR" sz="1600" dirty="0" smtClean="0"/>
              <a:t>pairs, </a:t>
            </a:r>
            <a:r>
              <a:rPr lang="fr-FR" sz="1600" dirty="0"/>
              <a:t>un élément moteur chez les garçons plus présent que chez les filles. </a:t>
            </a:r>
          </a:p>
          <a:p>
            <a:r>
              <a:rPr lang="fr-FR" sz="1600" dirty="0" smtClean="0"/>
              <a:t> </a:t>
            </a:r>
          </a:p>
          <a:p>
            <a:pPr lvl="0"/>
            <a:r>
              <a:rPr lang="fr-FR" sz="1600" b="1" dirty="0" smtClean="0"/>
              <a:t>Concevoir </a:t>
            </a:r>
            <a:r>
              <a:rPr lang="fr-FR" sz="1600" b="1" dirty="0"/>
              <a:t>le cycle comme un parcours de retour aux </a:t>
            </a:r>
            <a:r>
              <a:rPr lang="fr-FR" sz="1600" b="1" dirty="0" smtClean="0"/>
              <a:t>APS :</a:t>
            </a:r>
            <a:endParaRPr lang="fr-FR" sz="1600" b="1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Etape(s) de non mixité (genre, niveau de pratique) en début de </a:t>
            </a:r>
            <a:r>
              <a:rPr lang="fr-FR" sz="1600" dirty="0" smtClean="0"/>
              <a:t>cycle.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Du ludique vers le </a:t>
            </a:r>
            <a:r>
              <a:rPr lang="fr-FR" sz="1600" dirty="0" smtClean="0"/>
              <a:t>sportif.</a:t>
            </a:r>
            <a:endParaRPr lang="fr-FR" i="1" dirty="0"/>
          </a:p>
          <a:p>
            <a:endParaRPr lang="fr-FR" sz="1600" b="1" dirty="0" smtClean="0"/>
          </a:p>
          <a:p>
            <a:r>
              <a:rPr lang="fr-FR" sz="1600" b="1" dirty="0" smtClean="0"/>
              <a:t>Réfléchir </a:t>
            </a:r>
            <a:r>
              <a:rPr lang="fr-FR" sz="1600" b="1" dirty="0"/>
              <a:t>à l’intégration dans un parcours vers le club pour assurer la continuité des activités</a:t>
            </a:r>
            <a:r>
              <a:rPr lang="fr-FR" sz="1600" dirty="0" smtClean="0"/>
              <a:t>.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75589" y="4764116"/>
            <a:ext cx="950041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599" y="5141458"/>
            <a:ext cx="9242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2"/>
              </a:rPr>
              <a:t>Jeux coopératifs</a:t>
            </a:r>
            <a:endParaRPr lang="fr-FR" sz="1600" dirty="0"/>
          </a:p>
          <a:p>
            <a:r>
              <a:rPr lang="fr-FR" sz="1600" dirty="0"/>
              <a:t>Adaptation de sports traditionnels : </a:t>
            </a:r>
            <a:r>
              <a:rPr lang="fr-FR" sz="1600" dirty="0" err="1"/>
              <a:t>pickleball</a:t>
            </a:r>
            <a:r>
              <a:rPr lang="fr-FR" sz="1600" dirty="0"/>
              <a:t>, thèque, volley assis</a:t>
            </a:r>
          </a:p>
          <a:p>
            <a:r>
              <a:rPr lang="fr-FR" sz="1600" dirty="0"/>
              <a:t>hybridation de sports traditionnels : biathlon originaux (sport et jeu d’adresse)</a:t>
            </a:r>
          </a:p>
          <a:p>
            <a:r>
              <a:rPr lang="fr-FR" sz="1600" dirty="0"/>
              <a:t>UFOLEP – FF Sports pour tous – Fédération Léo Lagrange</a:t>
            </a:r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25599" y="1406592"/>
            <a:ext cx="10288116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41475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674" y="426637"/>
            <a:ext cx="8605825" cy="903227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Focus sur les JEUNES </a:t>
            </a:r>
            <a:r>
              <a:rPr lang="fr-FR" b="1" dirty="0"/>
              <a:t>FILLES ELOIGNEES </a:t>
            </a:r>
            <a:r>
              <a:rPr lang="fr-FR" b="1" dirty="0" smtClean="0"/>
              <a:t>de la pratique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380656" y="1843975"/>
            <a:ext cx="9969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Eviter </a:t>
            </a:r>
            <a:r>
              <a:rPr lang="fr-FR" sz="1600" b="1" dirty="0"/>
              <a:t>de reproduire les stéréotypes de genre </a:t>
            </a:r>
            <a:r>
              <a:rPr lang="fr-FR" sz="1600" dirty="0" smtClean="0"/>
              <a:t>souvent induits </a:t>
            </a:r>
            <a:r>
              <a:rPr lang="fr-FR" sz="1600" dirty="0"/>
              <a:t>de manière inconsciente </a:t>
            </a:r>
            <a:r>
              <a:rPr lang="fr-FR" sz="1600" dirty="0" smtClean="0"/>
              <a:t>et/ou </a:t>
            </a:r>
            <a:r>
              <a:rPr lang="fr-FR" sz="1600" dirty="0"/>
              <a:t>par </a:t>
            </a:r>
            <a:r>
              <a:rPr lang="fr-FR" sz="1600" dirty="0" smtClean="0"/>
              <a:t>ignorance.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Envisager </a:t>
            </a:r>
            <a:r>
              <a:rPr lang="fr-FR" sz="1600" b="1" dirty="0"/>
              <a:t>la non </a:t>
            </a:r>
            <a:r>
              <a:rPr lang="fr-FR" sz="1600" b="1" dirty="0" smtClean="0"/>
              <a:t>mixité, dans un premier temps, </a:t>
            </a:r>
            <a:r>
              <a:rPr lang="fr-FR" sz="1600" dirty="0" smtClean="0"/>
              <a:t>comme </a:t>
            </a:r>
            <a:r>
              <a:rPr lang="fr-FR" sz="1600" dirty="0"/>
              <a:t>moyen de créer des espaces de </a:t>
            </a:r>
            <a:r>
              <a:rPr lang="fr-FR" sz="1600" dirty="0" smtClean="0"/>
              <a:t>pratique dédié pour les jeunes filles.</a:t>
            </a:r>
          </a:p>
          <a:p>
            <a:pPr marL="285750" lvl="0" indent="-285750" algn="just">
              <a:buFontTx/>
              <a:buChar char="-"/>
            </a:pPr>
            <a:r>
              <a:rPr lang="fr-FR" sz="1600" dirty="0" smtClean="0"/>
              <a:t>Mettre </a:t>
            </a:r>
            <a:r>
              <a:rPr lang="fr-FR" sz="1600" dirty="0"/>
              <a:t>en avant des </a:t>
            </a:r>
            <a:r>
              <a:rPr lang="fr-FR" sz="1600" b="1" dirty="0"/>
              <a:t>messages de socialisation </a:t>
            </a:r>
            <a:r>
              <a:rPr lang="fr-FR" sz="1600" dirty="0"/>
              <a:t>pour que les jeunes filles </a:t>
            </a:r>
            <a:r>
              <a:rPr lang="fr-FR" sz="1600" dirty="0" smtClean="0"/>
              <a:t>s’engagent. </a:t>
            </a:r>
            <a:endParaRPr lang="fr-FR" sz="1600" dirty="0"/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Favoriser l’autonomie, la confiance en soi, l’estime de soi</a:t>
            </a:r>
            <a:r>
              <a:rPr lang="fr-FR" sz="16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fr-FR" sz="1600" b="1" dirty="0"/>
              <a:t>Proposer des APS non compétitives </a:t>
            </a:r>
            <a:r>
              <a:rPr lang="fr-FR" sz="1600" dirty="0"/>
              <a:t>ou sans paramètre mesurable, facteurs d’abandon principaux.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Développer l</a:t>
            </a:r>
            <a:r>
              <a:rPr lang="fr-FR" sz="1600" b="1" dirty="0" smtClean="0"/>
              <a:t>es </a:t>
            </a:r>
            <a:r>
              <a:rPr lang="fr-FR" sz="1600" b="1" dirty="0"/>
              <a:t>mobilités </a:t>
            </a:r>
            <a:r>
              <a:rPr lang="fr-FR" sz="1600" b="1" dirty="0" smtClean="0"/>
              <a:t>douces, </a:t>
            </a:r>
            <a:r>
              <a:rPr lang="fr-FR" sz="1600" dirty="0" smtClean="0"/>
              <a:t>moins utilisées par </a:t>
            </a:r>
            <a:r>
              <a:rPr lang="fr-FR" sz="1600" dirty="0"/>
              <a:t>rapport aux </a:t>
            </a:r>
            <a:r>
              <a:rPr lang="fr-FR" sz="1600" dirty="0" smtClean="0"/>
              <a:t>garçons, </a:t>
            </a:r>
            <a:r>
              <a:rPr lang="fr-FR" sz="1600" dirty="0"/>
              <a:t>pour se rendre aux activités (autonomie) </a:t>
            </a:r>
            <a:endParaRPr lang="fr-FR" sz="1600" dirty="0" smtClean="0"/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Prendre </a:t>
            </a:r>
            <a:r>
              <a:rPr lang="fr-FR" sz="1600" dirty="0"/>
              <a:t>en compte les </a:t>
            </a:r>
            <a:r>
              <a:rPr lang="fr-FR" sz="1600" b="1" dirty="0"/>
              <a:t>cycles menstruels </a:t>
            </a:r>
            <a:r>
              <a:rPr lang="fr-FR" sz="1600" dirty="0"/>
              <a:t>de la jeune fille qui freinent parfois la pratique d’une APS.   </a:t>
            </a:r>
          </a:p>
          <a:p>
            <a:endParaRPr lang="fr-FR" sz="1600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59542" y="4538208"/>
            <a:ext cx="10443558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9542" y="5167204"/>
            <a:ext cx="9004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4"/>
                </a:solidFill>
                <a:hlinkClick r:id="rId2"/>
              </a:rPr>
              <a:t>Programme filles actives (</a:t>
            </a:r>
            <a:r>
              <a:rPr lang="fr-FR" sz="1400" dirty="0" err="1">
                <a:solidFill>
                  <a:schemeClr val="accent4"/>
                </a:solidFill>
                <a:hlinkClick r:id="rId2"/>
              </a:rPr>
              <a:t>Quebec</a:t>
            </a:r>
            <a:r>
              <a:rPr lang="fr-FR" sz="1400" dirty="0">
                <a:solidFill>
                  <a:schemeClr val="accent4"/>
                </a:solidFill>
                <a:hlinkClick r:id="rId2"/>
              </a:rPr>
              <a:t> depuis 2007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)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3"/>
              </a:rPr>
              <a:t>Programme </a:t>
            </a:r>
            <a:r>
              <a:rPr lang="fr-FR" sz="1400" dirty="0">
                <a:hlinkClick r:id="rId3"/>
              </a:rPr>
              <a:t>L dans la </a:t>
            </a:r>
            <a:r>
              <a:rPr lang="fr-FR" sz="1400" dirty="0" smtClean="0">
                <a:hlinkClick r:id="rId3"/>
              </a:rPr>
              <a:t>ville</a:t>
            </a:r>
            <a:r>
              <a:rPr lang="fr-FR" sz="1400" dirty="0" smtClean="0"/>
              <a:t> / </a:t>
            </a:r>
            <a:r>
              <a:rPr lang="fr-FR" sz="1400" dirty="0" smtClean="0">
                <a:hlinkClick r:id="rId4"/>
              </a:rPr>
              <a:t>Projet </a:t>
            </a:r>
            <a:r>
              <a:rPr lang="fr-FR" sz="1400" dirty="0">
                <a:hlinkClick r:id="rId4"/>
              </a:rPr>
              <a:t>En Selles</a:t>
            </a:r>
            <a:r>
              <a:rPr lang="fr-FR" sz="1400" dirty="0"/>
              <a:t> sur l’apprentissage du vélo et l’émancipation grâce à la </a:t>
            </a:r>
            <a:r>
              <a:rPr lang="fr-FR" sz="1400" dirty="0" smtClean="0"/>
              <a:t>mobilité /  </a:t>
            </a:r>
            <a:r>
              <a:rPr lang="fr-FR" sz="1400" dirty="0" smtClean="0">
                <a:hlinkClick r:id="rId5"/>
              </a:rPr>
              <a:t>Belle en sport </a:t>
            </a:r>
            <a:r>
              <a:rPr lang="fr-FR" sz="1400" dirty="0" err="1" smtClean="0">
                <a:hlinkClick r:id="rId5"/>
              </a:rPr>
              <a:t>FFSportpourtous</a:t>
            </a:r>
            <a:r>
              <a:rPr lang="fr-FR" sz="1400" dirty="0" smtClean="0"/>
              <a:t> / </a:t>
            </a:r>
            <a:r>
              <a:rPr lang="fr-FR" sz="1400" dirty="0">
                <a:hlinkClick r:id="rId6"/>
              </a:rPr>
              <a:t>projet </a:t>
            </a:r>
            <a:r>
              <a:rPr lang="fr-FR" sz="1400" dirty="0" err="1">
                <a:hlinkClick r:id="rId6"/>
              </a:rPr>
              <a:t>Fasaf</a:t>
            </a:r>
            <a:r>
              <a:rPr lang="fr-FR" sz="1400" dirty="0">
                <a:hlinkClick r:id="rId6"/>
              </a:rPr>
              <a:t> (Favoriser les activités sportives des adolescentes en Finistère</a:t>
            </a:r>
            <a:r>
              <a:rPr lang="fr-FR" sz="1400" dirty="0" smtClean="0">
                <a:hlinkClick r:id="rId6"/>
              </a:rPr>
              <a:t>)</a:t>
            </a:r>
            <a:endParaRPr lang="fr-FR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81674" y="1328997"/>
            <a:ext cx="10410326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29094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26" y="560263"/>
            <a:ext cx="86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Focus sur les Jeunes </a:t>
            </a:r>
            <a:r>
              <a:rPr lang="fr-FR" sz="2800" b="1" dirty="0"/>
              <a:t>EN SITUATION DE </a:t>
            </a:r>
            <a:r>
              <a:rPr lang="fr-FR" sz="2800" b="1" dirty="0" smtClean="0"/>
              <a:t>HANDICAP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63926" y="1451410"/>
            <a:ext cx="10628074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78189" y="1544265"/>
            <a:ext cx="1043305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/>
              <a:t>    </a:t>
            </a:r>
            <a:endParaRPr lang="fr-FR" sz="1600" i="1" dirty="0" smtClean="0"/>
          </a:p>
          <a:p>
            <a:pPr marL="742950" lvl="1" indent="-285750" algn="just">
              <a:buFontTx/>
              <a:buChar char="-"/>
            </a:pPr>
            <a:r>
              <a:rPr lang="fr-FR" sz="1600" b="1" dirty="0" smtClean="0"/>
              <a:t>Se concerter </a:t>
            </a:r>
            <a:r>
              <a:rPr lang="fr-FR" sz="1600" dirty="0" smtClean="0"/>
              <a:t>avec l’équipe pédagogique de l’EPLE et la famille.</a:t>
            </a:r>
          </a:p>
          <a:p>
            <a:pPr marL="742950" lvl="1" indent="-285750" algn="just">
              <a:buFontTx/>
              <a:buChar char="-"/>
            </a:pPr>
            <a:r>
              <a:rPr lang="fr-FR" sz="1600" b="1" dirty="0" smtClean="0"/>
              <a:t>Prendre en compte la singularité des jeunes. </a:t>
            </a:r>
            <a:r>
              <a:rPr lang="fr-FR" sz="1600" dirty="0"/>
              <a:t>Une réflexion préalable favorisera ainsi l’inclusion, l’autonomie et la sécurité de tous les jeunes. </a:t>
            </a:r>
            <a:r>
              <a:rPr lang="fr-FR" sz="1600" dirty="0" smtClean="0"/>
              <a:t>En fonction des handicaps, chaque regroupement sera unique tant dans son organisation que dans le choix de pratique à proposer. </a:t>
            </a:r>
          </a:p>
          <a:p>
            <a:pPr marL="742950" lvl="1" indent="-285750" algn="just">
              <a:buFontTx/>
              <a:buChar char="-"/>
            </a:pPr>
            <a:r>
              <a:rPr lang="fr-FR" sz="1600" b="1" dirty="0" smtClean="0"/>
              <a:t>Prévoir </a:t>
            </a:r>
            <a:r>
              <a:rPr lang="fr-FR" sz="1600" b="1" dirty="0"/>
              <a:t>les aménagements </a:t>
            </a:r>
            <a:r>
              <a:rPr lang="fr-FR" sz="1600" dirty="0" smtClean="0"/>
              <a:t>: Si tous </a:t>
            </a:r>
            <a:r>
              <a:rPr lang="fr-FR" sz="1600" dirty="0"/>
              <a:t>les handicaps ne nécessitent pas des aménagements </a:t>
            </a:r>
            <a:r>
              <a:rPr lang="fr-FR" sz="1600" dirty="0" smtClean="0"/>
              <a:t>particuliers, une attention particulière doit être portée sur l’accessibilité </a:t>
            </a:r>
            <a:r>
              <a:rPr lang="fr-FR" sz="1600" dirty="0"/>
              <a:t>des </a:t>
            </a:r>
            <a:r>
              <a:rPr lang="fr-FR" sz="1600" dirty="0" smtClean="0"/>
              <a:t>locaux, la disponibilité de </a:t>
            </a:r>
            <a:r>
              <a:rPr lang="fr-FR" sz="1600" dirty="0"/>
              <a:t>petits équipements sportifs </a:t>
            </a:r>
            <a:r>
              <a:rPr lang="fr-FR" sz="1600" dirty="0" smtClean="0"/>
              <a:t>adaptés, les modalités </a:t>
            </a:r>
            <a:r>
              <a:rPr lang="fr-FR" sz="1600" dirty="0"/>
              <a:t>de transport </a:t>
            </a:r>
            <a:r>
              <a:rPr lang="fr-FR" sz="1600" dirty="0" smtClean="0"/>
              <a:t>spécifiques.</a:t>
            </a:r>
            <a:endParaRPr lang="fr-FR" sz="1600" dirty="0"/>
          </a:p>
          <a:p>
            <a:pPr marL="742950" lvl="1" indent="-285750" algn="just">
              <a:buFontTx/>
              <a:buChar char="-"/>
            </a:pPr>
            <a:r>
              <a:rPr lang="fr-FR" sz="1600" b="1" dirty="0"/>
              <a:t>Favoriser l’innovation pédagogique </a:t>
            </a:r>
            <a:r>
              <a:rPr lang="fr-FR" sz="1600" dirty="0"/>
              <a:t>et </a:t>
            </a:r>
            <a:r>
              <a:rPr lang="fr-FR" sz="1600" b="1" dirty="0"/>
              <a:t>encourager la créativité </a:t>
            </a:r>
            <a:r>
              <a:rPr lang="fr-FR" sz="1600" dirty="0"/>
              <a:t>des éducateurs dans le </a:t>
            </a:r>
            <a:r>
              <a:rPr lang="fr-FR" sz="1600" dirty="0" smtClean="0"/>
              <a:t>conception </a:t>
            </a:r>
            <a:r>
              <a:rPr lang="fr-FR" sz="1600" dirty="0"/>
              <a:t>des séances. </a:t>
            </a:r>
          </a:p>
          <a:p>
            <a:pPr marL="742950" lvl="1" indent="-285750" algn="just">
              <a:buFontTx/>
              <a:buChar char="-"/>
            </a:pPr>
            <a:r>
              <a:rPr lang="fr-FR" sz="1600" b="1" dirty="0"/>
              <a:t>Encourager les dynamiques inclusives</a:t>
            </a:r>
            <a:r>
              <a:rPr lang="fr-FR" sz="1600" dirty="0"/>
              <a:t> en tentant de ne pas dépasser 50% de personnes en situation de handicap par groupe. </a:t>
            </a:r>
            <a:r>
              <a:rPr lang="fr-FR" sz="1600" dirty="0" smtClean="0"/>
              <a:t>Les clubs ayant un savoir-faire dans l’accueil des personnes en situation de handicap peuvent proposer des créneaux avec des jeunes qui ne le sont pas (situation </a:t>
            </a:r>
            <a:r>
              <a:rPr lang="fr-FR" sz="1600" dirty="0"/>
              <a:t>d’inclusion </a:t>
            </a:r>
            <a:r>
              <a:rPr lang="fr-FR" sz="1600" dirty="0" smtClean="0"/>
              <a:t>inversée).   </a:t>
            </a:r>
            <a:endParaRPr lang="fr-FR" sz="1600" dirty="0"/>
          </a:p>
          <a:p>
            <a:pPr lvl="1" algn="just"/>
            <a:endParaRPr lang="fr-FR" sz="1200" dirty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12078" y="4773623"/>
            <a:ext cx="989412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2078" y="5134421"/>
            <a:ext cx="9740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S’appuyer </a:t>
            </a:r>
            <a:r>
              <a:rPr lang="fr-FR" sz="1400" dirty="0">
                <a:hlinkClick r:id="rId2"/>
              </a:rPr>
              <a:t>sur les acteurs </a:t>
            </a:r>
            <a:r>
              <a:rPr lang="fr-FR" sz="1400" dirty="0" smtClean="0">
                <a:hlinkClick r:id="rId2"/>
              </a:rPr>
              <a:t>locaux de la </a:t>
            </a:r>
            <a:r>
              <a:rPr lang="fr-FR" sz="1400" dirty="0">
                <a:hlinkClick r:id="rId2"/>
              </a:rPr>
              <a:t>FF handisport, UNSS, FF Sport adapté et autres </a:t>
            </a:r>
            <a:r>
              <a:rPr lang="fr-FR" sz="1400" dirty="0" smtClean="0">
                <a:hlinkClick r:id="rId2"/>
              </a:rPr>
              <a:t>fédérations</a:t>
            </a:r>
            <a:endParaRPr lang="fr-FR" sz="1400" dirty="0">
              <a:hlinkClick r:id="rId2"/>
            </a:endParaRPr>
          </a:p>
          <a:p>
            <a:r>
              <a:rPr lang="fr-FR" sz="1400" dirty="0" smtClean="0">
                <a:hlinkClick r:id="rId2"/>
              </a:rPr>
              <a:t>Scolarisation </a:t>
            </a:r>
            <a:r>
              <a:rPr lang="fr-FR" sz="1400" dirty="0">
                <a:hlinkClick r:id="rId2"/>
              </a:rPr>
              <a:t>des élèves en situation de handicap</a:t>
            </a:r>
            <a:endParaRPr lang="fr-FR" sz="1400" dirty="0">
              <a:hlinkClick r:id="rId3"/>
            </a:endParaRPr>
          </a:p>
          <a:p>
            <a:r>
              <a:rPr lang="fr-FR" sz="1400" dirty="0">
                <a:hlinkClick r:id="rId3"/>
              </a:rPr>
              <a:t>Handiguide.gouv.fr</a:t>
            </a:r>
            <a:endParaRPr lang="fr-FR" sz="1400" dirty="0">
              <a:hlinkClick r:id="rId4"/>
            </a:endParaRPr>
          </a:p>
          <a:p>
            <a:r>
              <a:rPr lang="fr-FR" sz="1400" dirty="0">
                <a:hlinkClick r:id="rId4"/>
              </a:rPr>
              <a:t>Recommandations accueil en situation de handicap dans les Accueil collectifs de mineurs</a:t>
            </a:r>
            <a:endParaRPr lang="fr-FR" sz="1400" dirty="0"/>
          </a:p>
          <a:p>
            <a:r>
              <a:rPr lang="fr-FR" sz="1400" dirty="0">
                <a:hlinkClick r:id="rId5"/>
              </a:rPr>
              <a:t>Fiche adaptation « permettre la pratique des APS »</a:t>
            </a:r>
            <a:r>
              <a:rPr lang="fr-FR" sz="1400" dirty="0"/>
              <a:t> </a:t>
            </a:r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5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6860</TotalTime>
  <Words>2408</Words>
  <Application>Microsoft Office PowerPoint</Application>
  <PresentationFormat>Grand écran</PresentationFormat>
  <Paragraphs>232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Rappel du Cadre du dispositif</vt:lpstr>
      <vt:lpstr>Présentation PowerPoint</vt:lpstr>
      <vt:lpstr>ACCUEILLIR DES JEUNES : UN SAVOIR FAIRE DES CLUBS </vt:lpstr>
      <vt:lpstr>Rappel des ATTENTES DES PUBLICS ADOLESCENTS</vt:lpstr>
      <vt:lpstr>TYPOLOGIE DES PUBLICS cibles</vt:lpstr>
      <vt:lpstr>FOCUS sur les JEUNES ELOIGNES d’une pratique d’AP</vt:lpstr>
      <vt:lpstr>Focus sur les JEUNES FILLES ELOIGNEES de la pratique</vt:lpstr>
      <vt:lpstr>Focus sur les Jeunes EN SITUATION DE HANDICAP</vt:lpstr>
      <vt:lpstr>Focus sur les JEUNES atteints de pathologies</vt:lpstr>
      <vt:lpstr>FOCUS sur les Jeunes IDENTIFIES PAR L’EQUIPE EDUCATIVE</vt:lpstr>
      <vt:lpstr>REMARQUES SPECIFIQUES POUR DES JEUNES ALLOPHONES</vt:lpstr>
      <vt:lpstr>Quelle OFFRE PROPOSER au regard dES BESOINS DES JEUNES ? </vt:lpstr>
      <vt:lpstr>PRENDRE EN COMPTE LA PLACE des écrans CHEZ LES JEUNES</vt:lpstr>
      <vt:lpstr>EVOLUTIONS des Offres Sportives avec écrans – E SPORT</vt:lpstr>
      <vt:lpstr>LE MINISTERE DES SPORTS ET DES JOP ET SES POLES RESSOURCES NATIONAUX Thématiques</vt:lpstr>
      <vt:lpstr>CONCEPT ressource « la LITTERATIE PHYSIQUE »</vt:lpstr>
      <vt:lpstr>CONCEPT ressource « la LITTERATIE PHYSIQUE »</vt:lpstr>
      <vt:lpstr>POUR ALLER PLUS LOIN : « LES COMPETENCES PSYCHOSOCIALES »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PIERRE-EMMANUEL PANIER</dc:creator>
  <cp:lastModifiedBy>STEPHANIE HOCDE-LABAU</cp:lastModifiedBy>
  <cp:revision>116</cp:revision>
  <dcterms:created xsi:type="dcterms:W3CDTF">2023-05-11T07:41:41Z</dcterms:created>
  <dcterms:modified xsi:type="dcterms:W3CDTF">2023-06-23T14:38:47Z</dcterms:modified>
</cp:coreProperties>
</file>